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1"/>
  </p:notesMasterIdLst>
  <p:sldIdLst>
    <p:sldId id="490" r:id="rId5"/>
    <p:sldId id="494" r:id="rId6"/>
    <p:sldId id="444" r:id="rId7"/>
    <p:sldId id="492" r:id="rId8"/>
    <p:sldId id="491" r:id="rId9"/>
    <p:sldId id="256" r:id="rId10"/>
  </p:sldIdLst>
  <p:sldSz cx="12192000" cy="6858000"/>
  <p:notesSz cx="6858000" cy="9144000"/>
  <p:embeddedFontLst>
    <p:embeddedFont>
      <p:font typeface="Manrope" panose="020B0604020202020204" charset="0"/>
      <p:regular r:id="rId12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AD92"/>
    <a:srgbClr val="021785"/>
    <a:srgbClr val="FB5C25"/>
    <a:srgbClr val="4294F6"/>
    <a:srgbClr val="F45A24"/>
    <a:srgbClr val="0218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DB0117-119F-473C-8BBB-E03D10FF3717}" v="82" dt="2024-11-07T11:23:30.572"/>
    <p1510:client id="{8F8C7724-34B3-1A87-0D43-39764D68C53A}" v="20" dt="2024-11-07T10:51:28.3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B3741-3052-47B9-800E-AC16EA621B81}" type="datetimeFigureOut">
              <a:rPr lang="en-IE" smtClean="0"/>
              <a:t>07/11/2024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56013-8BCD-4AE3-AFDB-A871B2660F2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19183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56013-8BCD-4AE3-AFDB-A871B2660F23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14172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/>
              <a:t>The process </a:t>
            </a:r>
            <a:r>
              <a:rPr lang="fr-BE" err="1"/>
              <a:t>that</a:t>
            </a:r>
            <a:r>
              <a:rPr lang="fr-BE"/>
              <a:t> </a:t>
            </a:r>
            <a:r>
              <a:rPr lang="fr-BE" err="1"/>
              <a:t>led</a:t>
            </a:r>
            <a:r>
              <a:rPr lang="fr-BE"/>
              <a:t> to </a:t>
            </a:r>
            <a:r>
              <a:rPr lang="fr-BE" err="1"/>
              <a:t>this</a:t>
            </a:r>
            <a:r>
              <a:rPr lang="fr-BE"/>
              <a:t> </a:t>
            </a:r>
            <a:r>
              <a:rPr lang="fr-BE" err="1"/>
              <a:t>proposal</a:t>
            </a:r>
            <a:r>
              <a:rPr lang="fr-BE"/>
              <a:t>: meetings </a:t>
            </a:r>
            <a:r>
              <a:rPr lang="fr-BE" err="1"/>
              <a:t>with</a:t>
            </a:r>
            <a:r>
              <a:rPr lang="fr-BE"/>
              <a:t> the CEG in 2021-2022</a:t>
            </a: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56013-8BCD-4AE3-AFDB-A871B2660F23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71352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/>
              <a:t>The process </a:t>
            </a:r>
            <a:r>
              <a:rPr lang="fr-BE" err="1"/>
              <a:t>that</a:t>
            </a:r>
            <a:r>
              <a:rPr lang="fr-BE"/>
              <a:t> </a:t>
            </a:r>
            <a:r>
              <a:rPr lang="fr-BE" err="1"/>
              <a:t>led</a:t>
            </a:r>
            <a:r>
              <a:rPr lang="fr-BE"/>
              <a:t> to </a:t>
            </a:r>
            <a:r>
              <a:rPr lang="fr-BE" err="1"/>
              <a:t>this</a:t>
            </a:r>
            <a:r>
              <a:rPr lang="fr-BE"/>
              <a:t> </a:t>
            </a:r>
            <a:r>
              <a:rPr lang="fr-BE" err="1"/>
              <a:t>proposal</a:t>
            </a:r>
            <a:r>
              <a:rPr lang="fr-BE"/>
              <a:t>: meetings </a:t>
            </a:r>
            <a:r>
              <a:rPr lang="fr-BE" err="1"/>
              <a:t>with</a:t>
            </a:r>
            <a:r>
              <a:rPr lang="fr-BE"/>
              <a:t> the CEG in 2021-2022</a:t>
            </a:r>
          </a:p>
          <a:p>
            <a:r>
              <a:rPr lang="fr-BE"/>
              <a:t>Objective: more </a:t>
            </a:r>
            <a:r>
              <a:rPr lang="fr-BE" err="1"/>
              <a:t>predictability</a:t>
            </a: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56013-8BCD-4AE3-AFDB-A871B2660F23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93721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56013-8BCD-4AE3-AFDB-A871B2660F23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5219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56013-8BCD-4AE3-AFDB-A871B2660F23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14073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err="1"/>
              <a:t>Commitment</a:t>
            </a:r>
            <a:r>
              <a:rPr lang="fr-BE"/>
              <a:t> phase:</a:t>
            </a:r>
          </a:p>
          <a:p>
            <a:pPr marL="171450" indent="-171450">
              <a:buFontTx/>
              <a:buChar char="-"/>
            </a:pPr>
            <a:r>
              <a:rPr lang="fr-BE"/>
              <a:t>In the invitation </a:t>
            </a:r>
            <a:r>
              <a:rPr lang="fr-BE" err="1"/>
              <a:t>letter</a:t>
            </a:r>
            <a:r>
              <a:rPr lang="fr-BE"/>
              <a:t> to </a:t>
            </a:r>
            <a:r>
              <a:rPr lang="fr-BE" err="1"/>
              <a:t>NAs</a:t>
            </a:r>
            <a:r>
              <a:rPr lang="fr-BE"/>
              <a:t>, </a:t>
            </a:r>
            <a:r>
              <a:rPr lang="fr-BE" err="1"/>
              <a:t>specify</a:t>
            </a:r>
            <a:r>
              <a:rPr lang="fr-BE"/>
              <a:t> </a:t>
            </a:r>
            <a:r>
              <a:rPr lang="fr-BE" err="1"/>
              <a:t>that</a:t>
            </a:r>
            <a:r>
              <a:rPr lang="fr-BE"/>
              <a:t> the </a:t>
            </a:r>
            <a:r>
              <a:rPr lang="fr-BE" err="1"/>
              <a:t>proposed</a:t>
            </a:r>
            <a:r>
              <a:rPr lang="fr-BE"/>
              <a:t> candidate TL/</a:t>
            </a:r>
            <a:r>
              <a:rPr lang="fr-BE" err="1"/>
              <a:t>DTLs</a:t>
            </a:r>
            <a:r>
              <a:rPr lang="fr-BE"/>
              <a:t> </a:t>
            </a:r>
            <a:r>
              <a:rPr lang="fr-BE" err="1"/>
              <a:t>should</a:t>
            </a:r>
            <a:r>
              <a:rPr lang="fr-BE"/>
              <a:t> </a:t>
            </a:r>
            <a:r>
              <a:rPr lang="fr-BE" err="1"/>
              <a:t>be</a:t>
            </a:r>
            <a:r>
              <a:rPr lang="fr-BE"/>
              <a:t> </a:t>
            </a:r>
            <a:r>
              <a:rPr lang="fr-BE" err="1"/>
              <a:t>proficient</a:t>
            </a:r>
            <a:r>
              <a:rPr lang="fr-BE"/>
              <a:t> in English (C1), fit for international </a:t>
            </a:r>
            <a:r>
              <a:rPr lang="fr-BE" err="1"/>
              <a:t>deployments</a:t>
            </a:r>
            <a:r>
              <a:rPr lang="fr-BE"/>
              <a:t> and </a:t>
            </a:r>
            <a:r>
              <a:rPr lang="fr-BE" err="1"/>
              <a:t>available</a:t>
            </a:r>
            <a:r>
              <a:rPr lang="fr-BE"/>
              <a:t> for UCPM </a:t>
            </a:r>
            <a:r>
              <a:rPr lang="fr-BE" err="1"/>
              <a:t>response</a:t>
            </a:r>
            <a:r>
              <a:rPr lang="fr-BE"/>
              <a:t> </a:t>
            </a:r>
            <a:r>
              <a:rPr lang="fr-BE" err="1"/>
              <a:t>operations</a:t>
            </a:r>
            <a:r>
              <a:rPr lang="fr-BE"/>
              <a:t> (once </a:t>
            </a:r>
            <a:r>
              <a:rPr lang="fr-BE" err="1"/>
              <a:t>trained</a:t>
            </a:r>
            <a:r>
              <a:rPr lang="fr-BE"/>
              <a:t>)</a:t>
            </a:r>
          </a:p>
          <a:p>
            <a:pPr marL="171450" indent="-171450">
              <a:buFontTx/>
              <a:buChar char="-"/>
            </a:pPr>
            <a:r>
              <a:rPr lang="fr-BE"/>
              <a:t>In the </a:t>
            </a:r>
            <a:r>
              <a:rPr lang="fr-BE" err="1"/>
              <a:t>commitment</a:t>
            </a:r>
            <a:r>
              <a:rPr lang="fr-BE"/>
              <a:t> </a:t>
            </a:r>
            <a:r>
              <a:rPr lang="fr-BE" err="1"/>
              <a:t>letter</a:t>
            </a:r>
            <a:r>
              <a:rPr lang="fr-BE"/>
              <a:t>, the NA </a:t>
            </a:r>
            <a:r>
              <a:rPr lang="fr-BE" err="1"/>
              <a:t>confirms</a:t>
            </a:r>
            <a:r>
              <a:rPr lang="fr-BE"/>
              <a:t> </a:t>
            </a:r>
            <a:r>
              <a:rPr lang="fr-BE" err="1"/>
              <a:t>these</a:t>
            </a:r>
            <a:r>
              <a:rPr lang="fr-BE"/>
              <a:t> </a:t>
            </a:r>
            <a:r>
              <a:rPr lang="fr-BE" err="1"/>
              <a:t>requirements</a:t>
            </a:r>
            <a:r>
              <a:rPr lang="fr-BE"/>
              <a:t> are met by </a:t>
            </a:r>
            <a:r>
              <a:rPr lang="fr-BE" err="1"/>
              <a:t>each</a:t>
            </a:r>
            <a:r>
              <a:rPr lang="fr-BE"/>
              <a:t> of the candidate TL/DTL and </a:t>
            </a:r>
            <a:r>
              <a:rPr lang="fr-BE" err="1"/>
              <a:t>gives</a:t>
            </a:r>
            <a:r>
              <a:rPr lang="fr-BE"/>
              <a:t> the </a:t>
            </a:r>
            <a:r>
              <a:rPr lang="fr-BE" err="1"/>
              <a:t>expert’s</a:t>
            </a:r>
            <a:r>
              <a:rPr lang="fr-BE"/>
              <a:t> UCPM training record.</a:t>
            </a:r>
          </a:p>
          <a:p>
            <a:pPr marL="171450" indent="-171450">
              <a:buFontTx/>
              <a:buChar char="-"/>
            </a:pPr>
            <a:endParaRPr lang="fr-BE"/>
          </a:p>
          <a:p>
            <a:pPr marL="0" indent="0">
              <a:buFontTx/>
              <a:buNone/>
            </a:pPr>
            <a:r>
              <a:rPr lang="fr-BE"/>
              <a:t>Training and certification phase:</a:t>
            </a:r>
          </a:p>
          <a:p>
            <a:pPr marL="171450" indent="-171450">
              <a:buFontTx/>
              <a:buChar char="-"/>
            </a:pPr>
            <a:r>
              <a:rPr lang="fr-BE" err="1"/>
              <a:t>Committed</a:t>
            </a:r>
            <a:r>
              <a:rPr lang="fr-BE"/>
              <a:t> candidate TL/DTL are </a:t>
            </a:r>
            <a:r>
              <a:rPr lang="fr-BE" err="1"/>
              <a:t>given</a:t>
            </a:r>
            <a:r>
              <a:rPr lang="fr-BE"/>
              <a:t> </a:t>
            </a:r>
            <a:r>
              <a:rPr lang="fr-BE" err="1"/>
              <a:t>priority</a:t>
            </a:r>
            <a:r>
              <a:rPr lang="fr-BE"/>
              <a:t> for </a:t>
            </a:r>
            <a:r>
              <a:rPr lang="fr-BE" err="1"/>
              <a:t>registering</a:t>
            </a:r>
            <a:r>
              <a:rPr lang="fr-BE"/>
              <a:t> in the </a:t>
            </a:r>
            <a:r>
              <a:rPr lang="fr-BE" err="1"/>
              <a:t>deployable</a:t>
            </a:r>
            <a:r>
              <a:rPr lang="fr-BE"/>
              <a:t> training </a:t>
            </a:r>
            <a:r>
              <a:rPr lang="fr-BE" err="1"/>
              <a:t>path</a:t>
            </a:r>
            <a:endParaRPr lang="fr-BE"/>
          </a:p>
          <a:p>
            <a:pPr marL="171450" indent="-171450">
              <a:buFontTx/>
              <a:buChar char="-"/>
            </a:pP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CF5FC-85C3-4D05-AA86-8BAB8C45928A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91455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svg"/><Relationship Id="rId26" Type="http://schemas.openxmlformats.org/officeDocument/2006/relationships/image" Target="../media/image32.svg"/><Relationship Id="rId39" Type="http://schemas.openxmlformats.org/officeDocument/2006/relationships/image" Target="../media/image45.png"/><Relationship Id="rId21" Type="http://schemas.openxmlformats.org/officeDocument/2006/relationships/image" Target="../media/image27.png"/><Relationship Id="rId34" Type="http://schemas.openxmlformats.org/officeDocument/2006/relationships/image" Target="../media/image40.svg"/><Relationship Id="rId42" Type="http://schemas.openxmlformats.org/officeDocument/2006/relationships/image" Target="../media/image48.svg"/><Relationship Id="rId47" Type="http://schemas.openxmlformats.org/officeDocument/2006/relationships/image" Target="../media/image53.png"/><Relationship Id="rId50" Type="http://schemas.openxmlformats.org/officeDocument/2006/relationships/image" Target="../media/image56.svg"/><Relationship Id="rId55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6" Type="http://schemas.openxmlformats.org/officeDocument/2006/relationships/image" Target="../media/image22.svg"/><Relationship Id="rId29" Type="http://schemas.openxmlformats.org/officeDocument/2006/relationships/image" Target="../media/image35.png"/><Relationship Id="rId11" Type="http://schemas.openxmlformats.org/officeDocument/2006/relationships/image" Target="../media/image17.png"/><Relationship Id="rId24" Type="http://schemas.openxmlformats.org/officeDocument/2006/relationships/image" Target="../media/image30.svg"/><Relationship Id="rId32" Type="http://schemas.openxmlformats.org/officeDocument/2006/relationships/image" Target="../media/image38.svg"/><Relationship Id="rId37" Type="http://schemas.openxmlformats.org/officeDocument/2006/relationships/image" Target="../media/image43.png"/><Relationship Id="rId40" Type="http://schemas.openxmlformats.org/officeDocument/2006/relationships/image" Target="../media/image46.svg"/><Relationship Id="rId45" Type="http://schemas.openxmlformats.org/officeDocument/2006/relationships/image" Target="../media/image51.png"/><Relationship Id="rId53" Type="http://schemas.openxmlformats.org/officeDocument/2006/relationships/image" Target="../media/image59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50.svg"/><Relationship Id="rId52" Type="http://schemas.openxmlformats.org/officeDocument/2006/relationships/image" Target="../media/image58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Relationship Id="rId22" Type="http://schemas.openxmlformats.org/officeDocument/2006/relationships/image" Target="../media/image28.svg"/><Relationship Id="rId27" Type="http://schemas.openxmlformats.org/officeDocument/2006/relationships/image" Target="../media/image33.png"/><Relationship Id="rId30" Type="http://schemas.openxmlformats.org/officeDocument/2006/relationships/image" Target="../media/image36.svg"/><Relationship Id="rId35" Type="http://schemas.openxmlformats.org/officeDocument/2006/relationships/image" Target="../media/image41.png"/><Relationship Id="rId43" Type="http://schemas.openxmlformats.org/officeDocument/2006/relationships/image" Target="../media/image49.png"/><Relationship Id="rId48" Type="http://schemas.openxmlformats.org/officeDocument/2006/relationships/image" Target="../media/image54.svg"/><Relationship Id="rId8" Type="http://schemas.openxmlformats.org/officeDocument/2006/relationships/image" Target="../media/image14.svg"/><Relationship Id="rId51" Type="http://schemas.openxmlformats.org/officeDocument/2006/relationships/image" Target="../media/image57.png"/><Relationship Id="rId3" Type="http://schemas.openxmlformats.org/officeDocument/2006/relationships/image" Target="../media/image9.png"/><Relationship Id="rId12" Type="http://schemas.openxmlformats.org/officeDocument/2006/relationships/image" Target="../media/image18.sv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svg"/><Relationship Id="rId46" Type="http://schemas.openxmlformats.org/officeDocument/2006/relationships/image" Target="../media/image52.svg"/><Relationship Id="rId20" Type="http://schemas.openxmlformats.org/officeDocument/2006/relationships/image" Target="../media/image26.svg"/><Relationship Id="rId41" Type="http://schemas.openxmlformats.org/officeDocument/2006/relationships/image" Target="../media/image47.png"/><Relationship Id="rId54" Type="http://schemas.openxmlformats.org/officeDocument/2006/relationships/image" Target="../media/image60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svg"/><Relationship Id="rId36" Type="http://schemas.openxmlformats.org/officeDocument/2006/relationships/image" Target="../media/image42.svg"/><Relationship Id="rId49" Type="http://schemas.openxmlformats.org/officeDocument/2006/relationships/image" Target="../media/image5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7CCC2EE-EAE0-47D2-8581-2E88ADCB61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02"/>
          <a:stretch/>
        </p:blipFill>
        <p:spPr>
          <a:xfrm>
            <a:off x="0" y="2751"/>
            <a:ext cx="6096000" cy="6852498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59B2C02-B6FA-407F-AF7B-ECD9CD23B7C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847975" y="0"/>
            <a:ext cx="9344025" cy="6886575"/>
          </a:xfrm>
          <a:custGeom>
            <a:avLst/>
            <a:gdLst>
              <a:gd name="connsiteX0" fmla="*/ 0 w 7848600"/>
              <a:gd name="connsiteY0" fmla="*/ 0 h 7038975"/>
              <a:gd name="connsiteX1" fmla="*/ 7848600 w 7848600"/>
              <a:gd name="connsiteY1" fmla="*/ 0 h 7038975"/>
              <a:gd name="connsiteX2" fmla="*/ 7848600 w 7848600"/>
              <a:gd name="connsiteY2" fmla="*/ 7038975 h 7038975"/>
              <a:gd name="connsiteX3" fmla="*/ 0 w 7848600"/>
              <a:gd name="connsiteY3" fmla="*/ 7038975 h 7038975"/>
              <a:gd name="connsiteX4" fmla="*/ 0 w 7848600"/>
              <a:gd name="connsiteY4" fmla="*/ 0 h 7038975"/>
              <a:gd name="connsiteX0" fmla="*/ 0 w 9344025"/>
              <a:gd name="connsiteY0" fmla="*/ 180975 h 7038975"/>
              <a:gd name="connsiteX1" fmla="*/ 9344025 w 9344025"/>
              <a:gd name="connsiteY1" fmla="*/ 0 h 7038975"/>
              <a:gd name="connsiteX2" fmla="*/ 9344025 w 9344025"/>
              <a:gd name="connsiteY2" fmla="*/ 7038975 h 7038975"/>
              <a:gd name="connsiteX3" fmla="*/ 1495425 w 9344025"/>
              <a:gd name="connsiteY3" fmla="*/ 7038975 h 7038975"/>
              <a:gd name="connsiteX4" fmla="*/ 0 w 9344025"/>
              <a:gd name="connsiteY4" fmla="*/ 180975 h 7038975"/>
              <a:gd name="connsiteX0" fmla="*/ 0 w 9344025"/>
              <a:gd name="connsiteY0" fmla="*/ 0 h 6858000"/>
              <a:gd name="connsiteX1" fmla="*/ 9324975 w 9344025"/>
              <a:gd name="connsiteY1" fmla="*/ 9525 h 6858000"/>
              <a:gd name="connsiteX2" fmla="*/ 9344025 w 9344025"/>
              <a:gd name="connsiteY2" fmla="*/ 6858000 h 6858000"/>
              <a:gd name="connsiteX3" fmla="*/ 1495425 w 9344025"/>
              <a:gd name="connsiteY3" fmla="*/ 6858000 h 6858000"/>
              <a:gd name="connsiteX4" fmla="*/ 0 w 9344025"/>
              <a:gd name="connsiteY4" fmla="*/ 0 h 6858000"/>
              <a:gd name="connsiteX0" fmla="*/ 0 w 9344025"/>
              <a:gd name="connsiteY0" fmla="*/ 0 h 6886575"/>
              <a:gd name="connsiteX1" fmla="*/ 9324975 w 9344025"/>
              <a:gd name="connsiteY1" fmla="*/ 9525 h 6886575"/>
              <a:gd name="connsiteX2" fmla="*/ 9344025 w 9344025"/>
              <a:gd name="connsiteY2" fmla="*/ 6858000 h 6886575"/>
              <a:gd name="connsiteX3" fmla="*/ 3981450 w 9344025"/>
              <a:gd name="connsiteY3" fmla="*/ 6886575 h 6886575"/>
              <a:gd name="connsiteX4" fmla="*/ 0 w 9344025"/>
              <a:gd name="connsiteY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4025" h="6886575">
                <a:moveTo>
                  <a:pt x="0" y="0"/>
                </a:moveTo>
                <a:lnTo>
                  <a:pt x="9324975" y="9525"/>
                </a:lnTo>
                <a:lnTo>
                  <a:pt x="9344025" y="6858000"/>
                </a:lnTo>
                <a:lnTo>
                  <a:pt x="3981450" y="6886575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2000" b="1">
                <a:latin typeface="Manrope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Click to insert background image. </a:t>
            </a:r>
          </a:p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58DF859-1164-435D-B8C4-E570F88BE8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1476" y="4621161"/>
            <a:ext cx="3486150" cy="1291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latin typeface="Manrope" pitchFamily="2" charset="0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Rectangle 4"/>
          <p:cNvSpPr>
            <a:spLocks noChangeArrowheads="1"/>
          </p:cNvSpPr>
          <p:nvPr userDrawn="1"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 descr="A blue background with red white and blue text&#10;&#10;Description automatically generated">
            <a:extLst>
              <a:ext uri="{FF2B5EF4-FFF2-40B4-BE49-F238E27FC236}">
                <a16:creationId xmlns:a16="http://schemas.microsoft.com/office/drawing/2014/main" id="{A28484AD-8ABE-778D-2712-52F3D99C4F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20" y="1287356"/>
            <a:ext cx="1267330" cy="46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3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91CA08D-CE95-4A0D-A6AE-1546EBA0E2A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-11950"/>
            <a:ext cx="9068389" cy="6876853"/>
          </a:xfrm>
          <a:custGeom>
            <a:avLst/>
            <a:gdLst>
              <a:gd name="connsiteX0" fmla="*/ 0 w 10435472"/>
              <a:gd name="connsiteY0" fmla="*/ 0 h 6857999"/>
              <a:gd name="connsiteX1" fmla="*/ 10435472 w 10435472"/>
              <a:gd name="connsiteY1" fmla="*/ 0 h 6857999"/>
              <a:gd name="connsiteX2" fmla="*/ 10435472 w 10435472"/>
              <a:gd name="connsiteY2" fmla="*/ 6857999 h 6857999"/>
              <a:gd name="connsiteX3" fmla="*/ 0 w 10435472"/>
              <a:gd name="connsiteY3" fmla="*/ 6857999 h 6857999"/>
              <a:gd name="connsiteX4" fmla="*/ 0 w 10435472"/>
              <a:gd name="connsiteY4" fmla="*/ 0 h 6857999"/>
              <a:gd name="connsiteX0" fmla="*/ 0 w 10435472"/>
              <a:gd name="connsiteY0" fmla="*/ 0 h 6867426"/>
              <a:gd name="connsiteX1" fmla="*/ 10435472 w 10435472"/>
              <a:gd name="connsiteY1" fmla="*/ 0 h 6867426"/>
              <a:gd name="connsiteX2" fmla="*/ 6089715 w 10435472"/>
              <a:gd name="connsiteY2" fmla="*/ 6867426 h 6867426"/>
              <a:gd name="connsiteX3" fmla="*/ 0 w 10435472"/>
              <a:gd name="connsiteY3" fmla="*/ 6857999 h 6867426"/>
              <a:gd name="connsiteX4" fmla="*/ 0 w 10435472"/>
              <a:gd name="connsiteY4" fmla="*/ 0 h 6867426"/>
              <a:gd name="connsiteX0" fmla="*/ 0 w 10001839"/>
              <a:gd name="connsiteY0" fmla="*/ 0 h 6867426"/>
              <a:gd name="connsiteX1" fmla="*/ 10001839 w 10001839"/>
              <a:gd name="connsiteY1" fmla="*/ 18853 h 6867426"/>
              <a:gd name="connsiteX2" fmla="*/ 6089715 w 10001839"/>
              <a:gd name="connsiteY2" fmla="*/ 6867426 h 6867426"/>
              <a:gd name="connsiteX3" fmla="*/ 0 w 10001839"/>
              <a:gd name="connsiteY3" fmla="*/ 6857999 h 6867426"/>
              <a:gd name="connsiteX4" fmla="*/ 0 w 10001839"/>
              <a:gd name="connsiteY4" fmla="*/ 0 h 6867426"/>
              <a:gd name="connsiteX0" fmla="*/ 0 w 10001839"/>
              <a:gd name="connsiteY0" fmla="*/ 0 h 6876853"/>
              <a:gd name="connsiteX1" fmla="*/ 10001839 w 10001839"/>
              <a:gd name="connsiteY1" fmla="*/ 18853 h 6876853"/>
              <a:gd name="connsiteX2" fmla="*/ 6052008 w 10001839"/>
              <a:gd name="connsiteY2" fmla="*/ 6876853 h 6876853"/>
              <a:gd name="connsiteX3" fmla="*/ 0 w 10001839"/>
              <a:gd name="connsiteY3" fmla="*/ 6857999 h 6876853"/>
              <a:gd name="connsiteX4" fmla="*/ 0 w 10001839"/>
              <a:gd name="connsiteY4" fmla="*/ 0 h 6876853"/>
              <a:gd name="connsiteX0" fmla="*/ 0 w 10001839"/>
              <a:gd name="connsiteY0" fmla="*/ 0 h 6876853"/>
              <a:gd name="connsiteX1" fmla="*/ 10001839 w 10001839"/>
              <a:gd name="connsiteY1" fmla="*/ 18853 h 6876853"/>
              <a:gd name="connsiteX2" fmla="*/ 5099508 w 10001839"/>
              <a:gd name="connsiteY2" fmla="*/ 6876853 h 6876853"/>
              <a:gd name="connsiteX3" fmla="*/ 0 w 10001839"/>
              <a:gd name="connsiteY3" fmla="*/ 6857999 h 6876853"/>
              <a:gd name="connsiteX4" fmla="*/ 0 w 10001839"/>
              <a:gd name="connsiteY4" fmla="*/ 0 h 6876853"/>
              <a:gd name="connsiteX0" fmla="*/ 0 w 9068389"/>
              <a:gd name="connsiteY0" fmla="*/ 0 h 6876853"/>
              <a:gd name="connsiteX1" fmla="*/ 9068389 w 9068389"/>
              <a:gd name="connsiteY1" fmla="*/ 9328 h 6876853"/>
              <a:gd name="connsiteX2" fmla="*/ 5099508 w 9068389"/>
              <a:gd name="connsiteY2" fmla="*/ 6876853 h 6876853"/>
              <a:gd name="connsiteX3" fmla="*/ 0 w 9068389"/>
              <a:gd name="connsiteY3" fmla="*/ 6857999 h 6876853"/>
              <a:gd name="connsiteX4" fmla="*/ 0 w 9068389"/>
              <a:gd name="connsiteY4" fmla="*/ 0 h 687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68389" h="6876853">
                <a:moveTo>
                  <a:pt x="0" y="0"/>
                </a:moveTo>
                <a:lnTo>
                  <a:pt x="9068389" y="9328"/>
                </a:lnTo>
                <a:lnTo>
                  <a:pt x="5099508" y="6876853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 sz="2000" b="1">
                <a:latin typeface="Manrope" pitchFamily="2" charset="0"/>
              </a:defRPr>
            </a:lvl1pPr>
          </a:lstStyle>
          <a:p>
            <a:r>
              <a:rPr lang="en-GB"/>
              <a:t>Click to insert background image.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7EBB47-93EC-4F54-89D0-74AFAB82CE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2" t="174" b="-174"/>
          <a:stretch/>
        </p:blipFill>
        <p:spPr>
          <a:xfrm>
            <a:off x="4972050" y="0"/>
            <a:ext cx="7219950" cy="6870626"/>
          </a:xfrm>
          <a:prstGeom prst="rect">
            <a:avLst/>
          </a:prstGeom>
        </p:spPr>
      </p:pic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70673645-EEC0-4EE1-A6C6-7315037DB6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3" t="5838" r="78238" b="82764"/>
          <a:stretch/>
        </p:blipFill>
        <p:spPr>
          <a:xfrm>
            <a:off x="10173559" y="461870"/>
            <a:ext cx="1732961" cy="626004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18E6C82-D85A-484B-BBA7-B8655A1E9F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58175" y="2714625"/>
            <a:ext cx="3648075" cy="714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pPr lvl="0"/>
            <a:r>
              <a:rPr lang="en-US"/>
              <a:t>Add divider slide title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288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8D369F-3A79-492D-9D6A-871F0ACDC9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42"/>
          <a:stretch/>
        </p:blipFill>
        <p:spPr>
          <a:xfrm>
            <a:off x="0" y="0"/>
            <a:ext cx="7258050" cy="6852498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5A69A66-EA36-41AE-8B3F-2CC6C5B364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08325" y="0"/>
            <a:ext cx="9083675" cy="6858000"/>
          </a:xfrm>
          <a:custGeom>
            <a:avLst/>
            <a:gdLst>
              <a:gd name="connsiteX0" fmla="*/ 0 w 9693275"/>
              <a:gd name="connsiteY0" fmla="*/ 0 h 6858000"/>
              <a:gd name="connsiteX1" fmla="*/ 9693275 w 9693275"/>
              <a:gd name="connsiteY1" fmla="*/ 0 h 6858000"/>
              <a:gd name="connsiteX2" fmla="*/ 9693275 w 9693275"/>
              <a:gd name="connsiteY2" fmla="*/ 6858000 h 6858000"/>
              <a:gd name="connsiteX3" fmla="*/ 0 w 9693275"/>
              <a:gd name="connsiteY3" fmla="*/ 6858000 h 6858000"/>
              <a:gd name="connsiteX4" fmla="*/ 0 w 9693275"/>
              <a:gd name="connsiteY4" fmla="*/ 0 h 6858000"/>
              <a:gd name="connsiteX0" fmla="*/ 0 w 9693275"/>
              <a:gd name="connsiteY0" fmla="*/ 0 h 6858000"/>
              <a:gd name="connsiteX1" fmla="*/ 9693275 w 9693275"/>
              <a:gd name="connsiteY1" fmla="*/ 0 h 6858000"/>
              <a:gd name="connsiteX2" fmla="*/ 9693275 w 9693275"/>
              <a:gd name="connsiteY2" fmla="*/ 6858000 h 6858000"/>
              <a:gd name="connsiteX3" fmla="*/ 4581525 w 9693275"/>
              <a:gd name="connsiteY3" fmla="*/ 6848475 h 6858000"/>
              <a:gd name="connsiteX4" fmla="*/ 0 w 9693275"/>
              <a:gd name="connsiteY4" fmla="*/ 0 h 6858000"/>
              <a:gd name="connsiteX0" fmla="*/ 0 w 9083675"/>
              <a:gd name="connsiteY0" fmla="*/ 0 h 6858000"/>
              <a:gd name="connsiteX1" fmla="*/ 9083675 w 9083675"/>
              <a:gd name="connsiteY1" fmla="*/ 0 h 6858000"/>
              <a:gd name="connsiteX2" fmla="*/ 9083675 w 9083675"/>
              <a:gd name="connsiteY2" fmla="*/ 6858000 h 6858000"/>
              <a:gd name="connsiteX3" fmla="*/ 3971925 w 9083675"/>
              <a:gd name="connsiteY3" fmla="*/ 6848475 h 6858000"/>
              <a:gd name="connsiteX4" fmla="*/ 0 w 908367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83675" h="6858000">
                <a:moveTo>
                  <a:pt x="0" y="0"/>
                </a:moveTo>
                <a:lnTo>
                  <a:pt x="9083675" y="0"/>
                </a:lnTo>
                <a:lnTo>
                  <a:pt x="9083675" y="6858000"/>
                </a:lnTo>
                <a:lnTo>
                  <a:pt x="3971925" y="6848475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algn="r">
              <a:defRPr sz="2000" b="1">
                <a:latin typeface="Manrope" pitchFamily="2" charset="0"/>
              </a:defRPr>
            </a:lvl1pPr>
          </a:lstStyle>
          <a:p>
            <a:r>
              <a:rPr lang="en-GB"/>
              <a:t>Click to insert background image. </a:t>
            </a:r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AD27A300-63C7-4B06-9AA0-8B633F87C9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3" t="5838" r="78238" b="82764"/>
          <a:stretch/>
        </p:blipFill>
        <p:spPr>
          <a:xfrm>
            <a:off x="382882" y="480920"/>
            <a:ext cx="1732961" cy="626004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38F561-583F-4B96-AC22-938ED30383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2588" y="2752725"/>
            <a:ext cx="3551237" cy="676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pPr lvl="0"/>
            <a:r>
              <a:rPr lang="en-US"/>
              <a:t>Add divider slide title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608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578CECE-CD84-BCF9-572A-245CEE66D8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45" y="5502"/>
            <a:ext cx="11906520" cy="68524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589D62-A187-481F-9A77-4E13B2C426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6" t="-27695" r="-17100" b="-14680"/>
          <a:stretch/>
        </p:blipFill>
        <p:spPr>
          <a:xfrm>
            <a:off x="333078" y="5993212"/>
            <a:ext cx="1440000" cy="54561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E4F572E-CFE0-45BF-9C1F-D41BA6DEE4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145" y="365126"/>
            <a:ext cx="10792350" cy="43615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02188A"/>
                </a:solidFill>
                <a:latin typeface="Manrope" pitchFamily="2" charset="0"/>
              </a:defRPr>
            </a:lvl1pPr>
          </a:lstStyle>
          <a:p>
            <a:r>
              <a:rPr lang="en-US"/>
              <a:t>Click to edit slide title style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619485B-4EEE-432B-87A8-9907AFFF48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4163" y="940211"/>
            <a:ext cx="10792332" cy="4361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F45A24"/>
                </a:solidFill>
                <a:latin typeface="Manrope" pitchFamily="2" charset="0"/>
              </a:defRPr>
            </a:lvl1pPr>
          </a:lstStyle>
          <a:p>
            <a:pPr lvl="0"/>
            <a:r>
              <a:rPr lang="en-US"/>
              <a:t>Click to edit slide sub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423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E3F294C5-5F94-CB4E-A4B2-6E473160C7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45" y="5502"/>
            <a:ext cx="11906520" cy="68524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8E897-9823-4020-8E88-21B6178E7B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4145" y="1825625"/>
            <a:ext cx="5735655" cy="435133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anrope" pitchFamily="2" charset="0"/>
              </a:defRPr>
            </a:lvl1pPr>
            <a:lvl2pPr>
              <a:defRPr sz="2000">
                <a:latin typeface="Manrope" pitchFamily="2" charset="0"/>
              </a:defRPr>
            </a:lvl2pPr>
            <a:lvl3pPr>
              <a:defRPr sz="1800">
                <a:latin typeface="Manrope" pitchFamily="2" charset="0"/>
              </a:defRPr>
            </a:lvl3pPr>
            <a:lvl4pPr>
              <a:defRPr sz="1600">
                <a:latin typeface="Manrope" pitchFamily="2" charset="0"/>
              </a:defRPr>
            </a:lvl4pPr>
            <a:lvl5pPr>
              <a:defRPr sz="1600">
                <a:latin typeface="Manrope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E1AD1C-1E9C-4739-8E6C-17AF011FC9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735654" cy="435133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anrope" pitchFamily="2" charset="0"/>
              </a:defRPr>
            </a:lvl1pPr>
            <a:lvl2pPr>
              <a:defRPr sz="2000">
                <a:latin typeface="Manrope" pitchFamily="2" charset="0"/>
              </a:defRPr>
            </a:lvl2pPr>
            <a:lvl3pPr>
              <a:defRPr sz="1800">
                <a:latin typeface="Manrope" pitchFamily="2" charset="0"/>
              </a:defRPr>
            </a:lvl3pPr>
            <a:lvl4pPr>
              <a:defRPr sz="1600">
                <a:latin typeface="Manrope" pitchFamily="2" charset="0"/>
              </a:defRPr>
            </a:lvl4pPr>
            <a:lvl5pPr>
              <a:defRPr sz="1600">
                <a:latin typeface="Manrope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B93856F4-AC6F-4CA4-9222-1B6C67B6D2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4163" y="940211"/>
            <a:ext cx="10792332" cy="4361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F45A24"/>
                </a:solidFill>
                <a:latin typeface="Manrope" pitchFamily="2" charset="0"/>
              </a:defRPr>
            </a:lvl1pPr>
          </a:lstStyle>
          <a:p>
            <a:pPr lvl="0"/>
            <a:r>
              <a:rPr lang="en-US"/>
              <a:t>Click to edit slide sub title style</a:t>
            </a:r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2C53B32-3530-4844-912A-6F142982E6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145" y="365126"/>
            <a:ext cx="10792350" cy="43615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02188A"/>
                </a:solidFill>
                <a:latin typeface="Manrope" pitchFamily="2" charset="0"/>
              </a:defRPr>
            </a:lvl1pPr>
          </a:lstStyle>
          <a:p>
            <a:r>
              <a:rPr lang="en-US"/>
              <a:t>Click to edit slide 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2B35E0-8B43-F366-3204-9FA7329F5B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6" t="-27695" r="-17100" b="-14680"/>
          <a:stretch/>
        </p:blipFill>
        <p:spPr>
          <a:xfrm>
            <a:off x="333078" y="5993212"/>
            <a:ext cx="1440000" cy="54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92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C2757C0-D683-45CD-9A7D-17543EF43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02486" y="-8235"/>
            <a:ext cx="7989514" cy="694066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8BF5696-5240-448D-8608-7681284B04BB}"/>
              </a:ext>
            </a:extLst>
          </p:cNvPr>
          <p:cNvSpPr/>
          <p:nvPr userDrawn="1"/>
        </p:nvSpPr>
        <p:spPr>
          <a:xfrm>
            <a:off x="-127591" y="0"/>
            <a:ext cx="4433777" cy="6932428"/>
          </a:xfrm>
          <a:prstGeom prst="rect">
            <a:avLst/>
          </a:prstGeom>
          <a:solidFill>
            <a:srgbClr val="F4F9FD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BE" sz="1800" b="0" i="0" u="none" strike="noStrike" cap="none" spc="0" normalizeH="0" baseline="0">
              <a:ln>
                <a:noFill/>
              </a:ln>
              <a:solidFill>
                <a:srgbClr val="4D4D4D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62F777B4-BCDB-1B63-A481-18B7D14AC0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45" y="5502"/>
            <a:ext cx="11906520" cy="685249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9128AB20-F8FB-4A79-A6D7-B8A1E413AC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145" y="365126"/>
            <a:ext cx="10792350" cy="43615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02188A"/>
                </a:solidFill>
                <a:latin typeface="Manrope" pitchFamily="2" charset="0"/>
              </a:defRPr>
            </a:lvl1pPr>
          </a:lstStyle>
          <a:p>
            <a:r>
              <a:rPr lang="en-US"/>
              <a:t>Click to edit slide 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D4783C-368D-152D-DD3B-D87192F870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6" t="-27695" r="-17100" b="-14680"/>
          <a:stretch/>
        </p:blipFill>
        <p:spPr>
          <a:xfrm>
            <a:off x="333078" y="5993212"/>
            <a:ext cx="1440000" cy="54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01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picture containing text&#10;&#10;Description automatically generated">
            <a:extLst>
              <a:ext uri="{FF2B5EF4-FFF2-40B4-BE49-F238E27FC236}">
                <a16:creationId xmlns:a16="http://schemas.microsoft.com/office/drawing/2014/main" id="{616E5BEA-E07F-8A0A-A4A5-5F24A7B349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45" y="5502"/>
            <a:ext cx="11906520" cy="685249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B0CF8232-FA0A-4A39-A632-6D7E12AC4D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81025" y="1114425"/>
            <a:ext cx="981075" cy="98107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9BC2A67-9607-4C06-A2AD-016EE5EBF4A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971675" y="1114424"/>
            <a:ext cx="981075" cy="98107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1C56430-FBAC-4926-9AD3-6022FF07526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3362325" y="1114423"/>
            <a:ext cx="981075" cy="98107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93D4A28-4BF8-43C3-82D0-1579FF7C5D0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4752975" y="1114422"/>
            <a:ext cx="981075" cy="98107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F15C307-5A11-48C5-B458-5D0AED286C13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5967414" y="1114425"/>
            <a:ext cx="981075" cy="98107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C6BDC47-2EDE-4D6D-841A-3CD7A4FB25F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7358064" y="1114424"/>
            <a:ext cx="981075" cy="98107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E69C706-C4B3-4B58-A56D-A49122616A3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8748714" y="1114423"/>
            <a:ext cx="981075" cy="98107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5DCA9E1-5DCD-4D8D-978D-A0B53F190CAB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10139364" y="1114422"/>
            <a:ext cx="981075" cy="98107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FEDA80CF-EFB0-4D7D-963B-C194A09C02D6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581025" y="2543174"/>
            <a:ext cx="981075" cy="98107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4AA0BA3-3DE3-4E40-9258-C10E733399EE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1971675" y="2543173"/>
            <a:ext cx="981075" cy="98107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6DD6882-4023-4B22-A09A-6DE692BDBB75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3362325" y="2543172"/>
            <a:ext cx="981075" cy="98107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3E841216-D9A4-4F2F-BC47-6A69AE61CCA8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/>
        </p:blipFill>
        <p:spPr>
          <a:xfrm>
            <a:off x="4752975" y="2543171"/>
            <a:ext cx="981075" cy="98107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0E1674EA-C276-48A5-B099-DB028621733E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/>
        </p:blipFill>
        <p:spPr>
          <a:xfrm>
            <a:off x="5967414" y="2543174"/>
            <a:ext cx="981075" cy="981075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C0BF6056-5EC8-4388-B345-65218D3845D2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7358064" y="2543173"/>
            <a:ext cx="981075" cy="981075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7CAAD48C-9801-44EE-8D58-06C6E9B8EF8A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8748714" y="2543172"/>
            <a:ext cx="981075" cy="981075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491BAB44-6D00-45CF-9C79-6D20A1ACB302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rcRect/>
          <a:stretch/>
        </p:blipFill>
        <p:spPr>
          <a:xfrm>
            <a:off x="10139363" y="2543172"/>
            <a:ext cx="981075" cy="981075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03AD971D-03CF-4729-80E7-A5C0673E9572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/>
        </p:blipFill>
        <p:spPr>
          <a:xfrm>
            <a:off x="581025" y="3873039"/>
            <a:ext cx="981075" cy="98107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9420613A-4A1D-40DF-B53F-03D7A9454BB7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/>
        </p:blipFill>
        <p:spPr>
          <a:xfrm>
            <a:off x="1971675" y="3873038"/>
            <a:ext cx="981075" cy="981075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D06237D4-DB83-4EC2-88F4-2A32339A140B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/>
        </p:blipFill>
        <p:spPr>
          <a:xfrm>
            <a:off x="3362325" y="3873037"/>
            <a:ext cx="981075" cy="9810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48A831F8-AB6C-40C5-AFDD-A94C7A4BAB53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rcRect/>
          <a:stretch/>
        </p:blipFill>
        <p:spPr>
          <a:xfrm>
            <a:off x="4752975" y="3873036"/>
            <a:ext cx="981075" cy="981075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98724DD9-8E60-4BA7-AF87-87EA40D33ACA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/>
        </p:blipFill>
        <p:spPr>
          <a:xfrm>
            <a:off x="5967414" y="3873039"/>
            <a:ext cx="981075" cy="981075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07961EFD-AF3B-48AF-932F-907F553EE614}"/>
              </a:ext>
            </a:extLst>
          </p:cNvPr>
          <p:cNvPicPr>
            <a:picLocks noChangeAspect="1"/>
          </p:cNvPicPr>
          <p:nvPr userDrawn="1"/>
        </p:nvPicPr>
        <p:blipFill>
          <a:blip r:embed="rId4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rcRect/>
          <a:stretch/>
        </p:blipFill>
        <p:spPr>
          <a:xfrm>
            <a:off x="7358064" y="3873038"/>
            <a:ext cx="981075" cy="981075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4D21CDAE-1203-4791-A3A5-E171BCFC31EA}"/>
              </a:ext>
            </a:extLst>
          </p:cNvPr>
          <p:cNvPicPr>
            <a:picLocks noChangeAspect="1"/>
          </p:cNvPicPr>
          <p:nvPr userDrawn="1"/>
        </p:nvPicPr>
        <p:blipFill>
          <a:blip r:embed="rId4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rcRect/>
          <a:stretch/>
        </p:blipFill>
        <p:spPr>
          <a:xfrm>
            <a:off x="8748714" y="3873037"/>
            <a:ext cx="981075" cy="981075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B94F6BB5-2C85-4994-8302-163716651833}"/>
              </a:ext>
            </a:extLst>
          </p:cNvPr>
          <p:cNvPicPr>
            <a:picLocks noChangeAspect="1"/>
          </p:cNvPicPr>
          <p:nvPr userDrawn="1"/>
        </p:nvPicPr>
        <p:blipFill>
          <a:blip r:embed="rId4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rcRect/>
          <a:stretch/>
        </p:blipFill>
        <p:spPr>
          <a:xfrm>
            <a:off x="10139363" y="3873037"/>
            <a:ext cx="981075" cy="981075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9DE11797-086E-4398-9B97-2CF34F8D2FC6}"/>
              </a:ext>
            </a:extLst>
          </p:cNvPr>
          <p:cNvPicPr>
            <a:picLocks noChangeAspect="1"/>
          </p:cNvPicPr>
          <p:nvPr userDrawn="1"/>
        </p:nvPicPr>
        <p:blipFill>
          <a:blip r:embed="rId5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rcRect/>
          <a:stretch/>
        </p:blipFill>
        <p:spPr>
          <a:xfrm>
            <a:off x="581025" y="5025564"/>
            <a:ext cx="981075" cy="981075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980CB316-C28E-4436-9393-1549F09A2C35}"/>
              </a:ext>
            </a:extLst>
          </p:cNvPr>
          <p:cNvPicPr>
            <a:picLocks noChangeAspect="1"/>
          </p:cNvPicPr>
          <p:nvPr userDrawn="1"/>
        </p:nvPicPr>
        <p:blipFill>
          <a:blip r:embed="rId5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4"/>
              </a:ext>
            </a:extLst>
          </a:blip>
          <a:srcRect/>
          <a:stretch/>
        </p:blipFill>
        <p:spPr>
          <a:xfrm>
            <a:off x="1971675" y="5025563"/>
            <a:ext cx="981075" cy="981075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D5F0DC72-BB5E-4B15-85B3-B2646A47E4CF}"/>
              </a:ext>
            </a:extLst>
          </p:cNvPr>
          <p:cNvSpPr txBox="1">
            <a:spLocks/>
          </p:cNvSpPr>
          <p:nvPr userDrawn="1"/>
        </p:nvSpPr>
        <p:spPr>
          <a:xfrm>
            <a:off x="284145" y="365126"/>
            <a:ext cx="10792350" cy="4361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2188A"/>
                </a:solidFill>
                <a:latin typeface="Manrope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Icons</a:t>
            </a:r>
            <a:endParaRPr lang="en-GB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E96012E6-4686-8199-C325-6BCD057448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6" t="-27695" r="-17100" b="-14680"/>
          <a:stretch/>
        </p:blipFill>
        <p:spPr>
          <a:xfrm>
            <a:off x="333078" y="5993212"/>
            <a:ext cx="1440000" cy="54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55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9861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75116-6D85-8006-893B-6C28A0AF5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622107-BF5F-AD00-B0B6-FE7E706DE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62EB6-381E-269F-A5F4-84E4B6A04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69E80-D8C1-4FDC-ADCA-B5B29948FA90}" type="datetimeFigureOut">
              <a:rPr lang="en-IE" smtClean="0"/>
              <a:t>07/11/2024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F2537-03D1-A299-28ED-791AEA66C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126AD-A593-D67D-CF9C-4B601DE2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EDF35-EAC4-44E8-BC22-B9457A60C74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12762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69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60" r:id="rId3"/>
    <p:sldLayoutId id="2147483650" r:id="rId4"/>
    <p:sldLayoutId id="2147483652" r:id="rId5"/>
    <p:sldLayoutId id="2147483653" r:id="rId6"/>
    <p:sldLayoutId id="2147483661" r:id="rId7"/>
    <p:sldLayoutId id="2147483651" r:id="rId8"/>
    <p:sldLayoutId id="214748366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5590E3-7898-409D-9B75-C3CEFF3A8D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92415" y="3413029"/>
            <a:ext cx="4016300" cy="1449427"/>
          </a:xfrm>
        </p:spPr>
        <p:txBody>
          <a:bodyPr/>
          <a:lstStyle/>
          <a:p>
            <a:r>
              <a:rPr lang="en-IE">
                <a:solidFill>
                  <a:srgbClr val="F45A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6.</a:t>
            </a:r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ECPP for experts – State of play</a:t>
            </a:r>
          </a:p>
        </p:txBody>
      </p:sp>
      <p:pic>
        <p:nvPicPr>
          <p:cNvPr id="6" name="Picture Placeholder 5" descr="A group of firefighters standing in a line&#10;&#10;Description automatically generated">
            <a:extLst>
              <a:ext uri="{FF2B5EF4-FFF2-40B4-BE49-F238E27FC236}">
                <a16:creationId xmlns:a16="http://schemas.microsoft.com/office/drawing/2014/main" id="{CF6E55F1-E638-F944-8739-0FA6655D132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4" r="6044"/>
          <a:stretch>
            <a:fillRect/>
          </a:stretch>
        </p:blipFill>
        <p:spPr>
          <a:xfrm>
            <a:off x="0" y="-8659"/>
            <a:ext cx="9067800" cy="6877050"/>
          </a:xfrm>
        </p:spPr>
      </p:pic>
    </p:spTree>
    <p:extLst>
      <p:ext uri="{BB962C8B-B14F-4D97-AF65-F5344CB8AC3E}">
        <p14:creationId xmlns:p14="http://schemas.microsoft.com/office/powerpoint/2010/main" val="1819745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7E678-8D3F-3C9E-BA22-E21BF7A39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45" y="1206790"/>
            <a:ext cx="10792350" cy="436152"/>
          </a:xfrm>
        </p:spPr>
        <p:txBody>
          <a:bodyPr lIns="91440" tIns="45720" rIns="91440" bIns="45720" anchor="t"/>
          <a:lstStyle/>
          <a:p>
            <a:r>
              <a:rPr lang="en-IE" sz="2800" b="1">
                <a:latin typeface="Arial"/>
                <a:cs typeface="Arial"/>
              </a:rPr>
              <a:t>UCPM Deci</a:t>
            </a:r>
            <a:r>
              <a:rPr lang="en-IE">
                <a:latin typeface="Arial"/>
                <a:cs typeface="Arial"/>
              </a:rPr>
              <a:t>sion No 1313/2013/EU</a:t>
            </a:r>
            <a:endParaRPr lang="en-GB"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D3E125-FFF3-2B94-FAEB-3BFE80DAFE21}"/>
              </a:ext>
            </a:extLst>
          </p:cNvPr>
          <p:cNvSpPr txBox="1"/>
          <p:nvPr/>
        </p:nvSpPr>
        <p:spPr>
          <a:xfrm>
            <a:off x="2076215" y="2229628"/>
            <a:ext cx="8039570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i="1">
                <a:latin typeface="Times New Roman"/>
                <a:ea typeface="+mn-lt"/>
                <a:cs typeface="+mn-lt"/>
              </a:rPr>
              <a:t>Article 11</a:t>
            </a:r>
            <a:endParaRPr lang="en-US" i="1">
              <a:ea typeface="Calibri" panose="020F0502020204030204"/>
              <a:cs typeface="Calibri" panose="020F0502020204030204"/>
            </a:endParaRPr>
          </a:p>
          <a:p>
            <a:pPr algn="ctr">
              <a:spcAft>
                <a:spcPts val="1800"/>
              </a:spcAft>
            </a:pPr>
            <a:r>
              <a:rPr lang="en-US" b="1" i="1">
                <a:latin typeface="Times New Roman"/>
                <a:ea typeface="+mn-lt"/>
                <a:cs typeface="+mn-lt"/>
              </a:rPr>
              <a:t>European Civil Protection Pool</a:t>
            </a:r>
          </a:p>
          <a:p>
            <a:pPr>
              <a:spcAft>
                <a:spcPts val="1800"/>
              </a:spcAft>
            </a:pPr>
            <a:r>
              <a:rPr lang="en-US">
                <a:latin typeface="Times New Roman"/>
                <a:ea typeface="+mn-lt"/>
                <a:cs typeface="+mn-lt"/>
              </a:rPr>
              <a:t>1. A European Civil Protection Pool shall be established. It shall consist of a pool of voluntarily pre-committed response capacities of the Member States and include modules, other response capacities and </a:t>
            </a:r>
            <a:r>
              <a:rPr lang="en-US">
                <a:highlight>
                  <a:srgbClr val="FFFF00"/>
                </a:highlight>
                <a:latin typeface="Times New Roman"/>
                <a:ea typeface="+mn-lt"/>
                <a:cs typeface="+mn-lt"/>
              </a:rPr>
              <a:t>categories of experts.</a:t>
            </a:r>
            <a:endParaRPr lang="en-US">
              <a:highlight>
                <a:srgbClr val="FFFF00"/>
              </a:highlight>
              <a:latin typeface="Times New Roman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1982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7E678-8D3F-3C9E-BA22-E21BF7A39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2800" b="1">
                <a:latin typeface="Arial" panose="020B0604020202020204" pitchFamily="34" charset="0"/>
                <a:cs typeface="Arial" panose="020B0604020202020204" pitchFamily="34" charset="0"/>
              </a:rPr>
              <a:t>(Draft) revised UCPM Implementing Decision 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C07B84-C5A9-EE3A-A3C1-4485F8C89B22}"/>
              </a:ext>
            </a:extLst>
          </p:cNvPr>
          <p:cNvSpPr txBox="1"/>
          <p:nvPr/>
        </p:nvSpPr>
        <p:spPr>
          <a:xfrm>
            <a:off x="573744" y="968472"/>
            <a:ext cx="104013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  <a:spcAft>
                <a:spcPts val="600"/>
              </a:spcAft>
            </a:pPr>
            <a:r>
              <a:rPr lang="en-IE" sz="1800" i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Article 16</a:t>
            </a:r>
          </a:p>
          <a:p>
            <a:pPr algn="ctr">
              <a:spcBef>
                <a:spcPts val="1800"/>
              </a:spcBef>
              <a:spcAft>
                <a:spcPts val="600"/>
              </a:spcAft>
            </a:pPr>
            <a:r>
              <a:rPr lang="en-IE" sz="1800" b="1" i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Certification and registration procedure in the ECPP for experts</a:t>
            </a:r>
            <a:endParaRPr lang="en-IE" sz="1800" i="1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539750" algn="l"/>
              </a:tabLst>
            </a:pPr>
            <a:r>
              <a:rPr lang="en-IE" sz="180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Team leaders and deputy team leaders of EUCP Teams </a:t>
            </a:r>
            <a:r>
              <a:rPr lang="en-IE" sz="1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shall be considered as </a:t>
            </a:r>
            <a:r>
              <a:rPr lang="en-IE" sz="180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certified</a:t>
            </a:r>
            <a:r>
              <a:rPr lang="en-IE" sz="1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and shall become eligible for registration in the ECPP once they have </a:t>
            </a:r>
            <a:r>
              <a:rPr lang="en-IE" sz="180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completed</a:t>
            </a:r>
            <a:r>
              <a:rPr lang="en-IE" sz="1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where necessary, </a:t>
            </a:r>
            <a:r>
              <a:rPr lang="en-IE" sz="180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the relevant courses and exercises of the UCPM Training and Exercises Programme</a:t>
            </a:r>
            <a:r>
              <a:rPr lang="en-IE" sz="1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539750" algn="l"/>
              </a:tabLst>
            </a:pPr>
            <a:r>
              <a:rPr lang="en-IE" sz="1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Member States shall register certified team leaders and deputy team leaders of EUCP Teams in the ECPP after sending a </a:t>
            </a:r>
            <a:r>
              <a:rPr lang="en-IE" sz="180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written commitment to the Commission</a:t>
            </a:r>
            <a:r>
              <a:rPr lang="en-IE" sz="1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539750" algn="l"/>
              </a:tabLst>
            </a:pPr>
            <a:r>
              <a:rPr lang="en-IE" sz="1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Member States may commit and register a given number of </a:t>
            </a:r>
            <a:r>
              <a:rPr lang="en-IE" sz="180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coordination and assessment experts </a:t>
            </a:r>
            <a:r>
              <a:rPr lang="en-IE" sz="1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 </a:t>
            </a:r>
            <a:r>
              <a:rPr lang="en-IE" sz="180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technical experts </a:t>
            </a:r>
            <a:r>
              <a:rPr lang="en-IE" sz="1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under  particular profiles, as set out in Annex IV.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539750" algn="l"/>
              </a:tabLst>
            </a:pPr>
            <a:r>
              <a:rPr lang="en-IE" sz="1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Commission shall verify the compliance of coordination and assessment experts and technical experts with their respective profiles upon their nomination for deployment.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tabLst>
                <a:tab pos="539750" algn="l"/>
              </a:tabLst>
            </a:pPr>
            <a:r>
              <a:rPr lang="en-IE">
                <a:latin typeface="Times New Roman" panose="02020603050405020304" pitchFamily="18" charset="0"/>
                <a:ea typeface="Calibri" panose="020F0502020204030204" pitchFamily="34" charset="0"/>
              </a:rPr>
              <a:t>Annex V: “</a:t>
            </a:r>
            <a:r>
              <a:rPr lang="en-GB" sz="180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Guidelines</a:t>
            </a:r>
            <a:r>
              <a:rPr lang="en-GB" sz="1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present the detailed procedure and tools for the certification, registration and selection of experts. The guidelines are approved by the Commission Expert Group on Capacities.</a:t>
            </a:r>
            <a:r>
              <a:rPr lang="en-IE" sz="1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3837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7E678-8D3F-3C9E-BA22-E21BF7A39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2800" b="1">
                <a:latin typeface="Arial" panose="020B0604020202020204" pitchFamily="34" charset="0"/>
                <a:cs typeface="Arial" panose="020B0604020202020204" pitchFamily="34" charset="0"/>
              </a:rPr>
              <a:t>ECPP for experts: (draft) guidelines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C07B84-C5A9-EE3A-A3C1-4485F8C89B22}"/>
              </a:ext>
            </a:extLst>
          </p:cNvPr>
          <p:cNvSpPr txBox="1"/>
          <p:nvPr/>
        </p:nvSpPr>
        <p:spPr>
          <a:xfrm>
            <a:off x="675195" y="1197620"/>
            <a:ext cx="20576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fr-BE" sz="1800" b="1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Capacity</a:t>
            </a:r>
            <a:r>
              <a:rPr lang="fr-BE" sz="18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goals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endParaRPr lang="fr-BE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E272385-45BF-404C-8AB7-06D4848DC6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201934"/>
              </p:ext>
            </p:extLst>
          </p:nvPr>
        </p:nvGraphicFramePr>
        <p:xfrm>
          <a:off x="3210791" y="1197620"/>
          <a:ext cx="4520046" cy="4991936"/>
        </p:xfrm>
        <a:graphic>
          <a:graphicData uri="http://schemas.openxmlformats.org/drawingml/2006/table">
            <a:tbl>
              <a:tblPr/>
              <a:tblGrid>
                <a:gridCol w="3163035">
                  <a:extLst>
                    <a:ext uri="{9D8B030D-6E8A-4147-A177-3AD203B41FA5}">
                      <a16:colId xmlns:a16="http://schemas.microsoft.com/office/drawing/2014/main" val="900411391"/>
                    </a:ext>
                  </a:extLst>
                </a:gridCol>
                <a:gridCol w="1357011">
                  <a:extLst>
                    <a:ext uri="{9D8B030D-6E8A-4147-A177-3AD203B41FA5}">
                      <a16:colId xmlns:a16="http://schemas.microsoft.com/office/drawing/2014/main" val="2194827623"/>
                    </a:ext>
                  </a:extLst>
                </a:gridCol>
              </a:tblGrid>
              <a:tr h="221784"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IE" sz="800" b="1" i="0">
                          <a:effectLst/>
                          <a:latin typeface="Calibri" panose="020F0502020204030204" pitchFamily="34" charset="0"/>
                        </a:rPr>
                        <a:t>Category </a:t>
                      </a:r>
                      <a:endParaRPr lang="en-IE" sz="1400" b="1" i="0">
                        <a:effectLst/>
                      </a:endParaRPr>
                    </a:p>
                  </a:txBody>
                  <a:tcPr marL="72522" marR="72522" marT="36261" marB="3626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IE" sz="800" b="1" i="0">
                          <a:effectLst/>
                          <a:latin typeface="Calibri" panose="020F0502020204030204" pitchFamily="34" charset="0"/>
                        </a:rPr>
                        <a:t>Capacity goal  </a:t>
                      </a:r>
                      <a:endParaRPr lang="en-IE" sz="1400" b="1" i="0">
                        <a:effectLst/>
                      </a:endParaRPr>
                    </a:p>
                  </a:txBody>
                  <a:tcPr marL="72522" marR="72522" marT="36261" marB="3626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9760893"/>
                  </a:ext>
                </a:extLst>
              </a:tr>
              <a:tr h="221784"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800" b="1" i="0">
                          <a:effectLst/>
                          <a:latin typeface="Calibri" panose="020F0502020204030204" pitchFamily="34" charset="0"/>
                        </a:rPr>
                        <a:t>Team Leader &amp; Deputy Team Leader </a:t>
                      </a:r>
                      <a:endParaRPr lang="en-US" sz="1400" b="1" i="0">
                        <a:effectLst/>
                      </a:endParaRPr>
                    </a:p>
                  </a:txBody>
                  <a:tcPr marL="72522" marR="72522" marT="36261" marB="3626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IE" sz="800" b="0" i="0">
                          <a:effectLst/>
                          <a:latin typeface="Calibri" panose="020F0502020204030204" pitchFamily="34" charset="0"/>
                        </a:rPr>
                        <a:t>100 </a:t>
                      </a:r>
                      <a:endParaRPr lang="en-IE" sz="1400" b="0" i="0">
                        <a:effectLst/>
                      </a:endParaRPr>
                    </a:p>
                  </a:txBody>
                  <a:tcPr marL="72522" marR="72522" marT="36261" marB="3626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8464920"/>
                  </a:ext>
                </a:extLst>
              </a:tr>
              <a:tr h="778040"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800" b="1" i="0">
                          <a:effectLst/>
                          <a:latin typeface="Calibri" panose="020F0502020204030204" pitchFamily="34" charset="0"/>
                        </a:rPr>
                        <a:t>Coordination and Assessment experts of which: </a:t>
                      </a:r>
                      <a:endParaRPr lang="en-US" sz="1400" b="1" i="0">
                        <a:effectLst/>
                      </a:endParaRPr>
                    </a:p>
                    <a:p>
                      <a:pPr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>
                          <a:effectLst/>
                          <a:latin typeface="Calibri" panose="020F0502020204030204" pitchFamily="34" charset="0"/>
                        </a:rPr>
                        <a:t>Operations</a:t>
                      </a:r>
                      <a:r>
                        <a:rPr lang="en-US" sz="800" b="1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>
                          <a:effectLst/>
                          <a:latin typeface="Calibri" panose="020F0502020204030204" pitchFamily="34" charset="0"/>
                        </a:rPr>
                        <a:t>Information management</a:t>
                      </a:r>
                      <a:r>
                        <a:rPr lang="en-US" sz="800" b="1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>
                          <a:effectLst/>
                          <a:latin typeface="Calibri" panose="020F0502020204030204" pitchFamily="34" charset="0"/>
                        </a:rPr>
                        <a:t>Logistics</a:t>
                      </a:r>
                      <a:r>
                        <a:rPr lang="en-US" sz="800" b="1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>
                          <a:effectLst/>
                          <a:latin typeface="Calibri" panose="020F0502020204030204" pitchFamily="34" charset="0"/>
                        </a:rPr>
                        <a:t>Safety and security</a:t>
                      </a:r>
                      <a:r>
                        <a:rPr lang="en-US" sz="800" b="1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2" marR="72522" marT="36261" marB="3626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IE" sz="800" b="0" i="0">
                          <a:effectLst/>
                          <a:latin typeface="Calibri" panose="020F0502020204030204" pitchFamily="34" charset="0"/>
                        </a:rPr>
                        <a:t>140 </a:t>
                      </a:r>
                      <a:endParaRPr lang="en-IE" sz="1400" b="0" i="0">
                        <a:effectLst/>
                      </a:endParaRPr>
                    </a:p>
                    <a:p>
                      <a:pPr algn="ctr" rtl="0" fontAlgn="base"/>
                      <a:r>
                        <a:rPr lang="en-IE" sz="800" b="0" i="0">
                          <a:effectLst/>
                          <a:latin typeface="Calibri" panose="020F0502020204030204" pitchFamily="34" charset="0"/>
                        </a:rPr>
                        <a:t>40 </a:t>
                      </a:r>
                      <a:endParaRPr lang="en-IE" sz="1400" b="0" i="0">
                        <a:effectLst/>
                      </a:endParaRPr>
                    </a:p>
                    <a:p>
                      <a:pPr algn="ctr" rtl="0" fontAlgn="base"/>
                      <a:r>
                        <a:rPr lang="en-IE" sz="800" b="0" i="0">
                          <a:effectLst/>
                          <a:latin typeface="Calibri" panose="020F0502020204030204" pitchFamily="34" charset="0"/>
                        </a:rPr>
                        <a:t>40 </a:t>
                      </a:r>
                      <a:endParaRPr lang="en-IE" sz="1400" b="0" i="0">
                        <a:effectLst/>
                      </a:endParaRPr>
                    </a:p>
                    <a:p>
                      <a:pPr algn="ctr" rtl="0" fontAlgn="base"/>
                      <a:r>
                        <a:rPr lang="en-IE" sz="800" b="0" i="0">
                          <a:effectLst/>
                          <a:latin typeface="Calibri" panose="020F0502020204030204" pitchFamily="34" charset="0"/>
                        </a:rPr>
                        <a:t>30 </a:t>
                      </a:r>
                      <a:endParaRPr lang="en-IE" sz="1400" b="0" i="0">
                        <a:effectLst/>
                      </a:endParaRPr>
                    </a:p>
                    <a:p>
                      <a:pPr algn="ctr" rtl="0" fontAlgn="base"/>
                      <a:r>
                        <a:rPr lang="en-IE" sz="800" b="0" i="0">
                          <a:effectLst/>
                          <a:latin typeface="Calibri" panose="020F0502020204030204" pitchFamily="34" charset="0"/>
                        </a:rPr>
                        <a:t>30 </a:t>
                      </a:r>
                      <a:endParaRPr lang="en-IE" sz="1400" b="0" i="0">
                        <a:effectLst/>
                      </a:endParaRPr>
                    </a:p>
                  </a:txBody>
                  <a:tcPr marL="72522" marR="72522" marT="36261" marB="3626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8906744"/>
                  </a:ext>
                </a:extLst>
              </a:tr>
              <a:tr h="221784"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800" b="1" i="0">
                          <a:effectLst/>
                          <a:latin typeface="Calibri" panose="020F0502020204030204" pitchFamily="34" charset="0"/>
                        </a:rPr>
                        <a:t>Technical experts (16) </a:t>
                      </a:r>
                      <a:endParaRPr lang="en-US" sz="1400" b="1" i="0">
                        <a:effectLst/>
                      </a:endParaRPr>
                    </a:p>
                  </a:txBody>
                  <a:tcPr marL="72522" marR="72522" marT="36261" marB="3626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IE" sz="800" b="1" i="0">
                          <a:effectLst/>
                          <a:latin typeface="Calibri" panose="020F0502020204030204" pitchFamily="34" charset="0"/>
                        </a:rPr>
                        <a:t>161</a:t>
                      </a:r>
                      <a:r>
                        <a:rPr lang="en-IE" sz="8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E" sz="1400" b="0" i="0">
                        <a:effectLst/>
                      </a:endParaRPr>
                    </a:p>
                  </a:txBody>
                  <a:tcPr marL="72522" marR="72522" marT="36261" marB="3626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7049415"/>
                  </a:ext>
                </a:extLst>
              </a:tr>
              <a:tr h="221784">
                <a:tc>
                  <a:txBody>
                    <a:bodyPr/>
                    <a:lstStyle/>
                    <a:p>
                      <a:pPr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>
                          <a:effectLst/>
                          <a:latin typeface="Calibri" panose="020F0502020204030204" pitchFamily="34" charset="0"/>
                        </a:rPr>
                        <a:t>Dam assessment</a:t>
                      </a:r>
                      <a:r>
                        <a:rPr lang="en-US" sz="800" b="1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2" marR="72522" marT="36261" marB="3626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IE" sz="800" b="0" i="0">
                          <a:effectLst/>
                          <a:latin typeface="Calibri" panose="020F0502020204030204" pitchFamily="34" charset="0"/>
                        </a:rPr>
                        <a:t>10 </a:t>
                      </a:r>
                      <a:endParaRPr lang="en-IE" sz="1400" b="0" i="0">
                        <a:effectLst/>
                      </a:endParaRPr>
                    </a:p>
                  </a:txBody>
                  <a:tcPr marL="72522" marR="72522" marT="36261" marB="3626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1972855"/>
                  </a:ext>
                </a:extLst>
              </a:tr>
              <a:tr h="221784">
                <a:tc>
                  <a:txBody>
                    <a:bodyPr/>
                    <a:lstStyle/>
                    <a:p>
                      <a:pPr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>
                          <a:effectLst/>
                          <a:latin typeface="Calibri" panose="020F0502020204030204" pitchFamily="34" charset="0"/>
                        </a:rPr>
                        <a:t>WASH</a:t>
                      </a:r>
                      <a:r>
                        <a:rPr lang="en-US" sz="800" b="1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2" marR="72522" marT="36261" marB="3626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IE" sz="800" b="0" i="0">
                          <a:effectLst/>
                          <a:latin typeface="Calibri" panose="020F0502020204030204" pitchFamily="34" charset="0"/>
                        </a:rPr>
                        <a:t>7 </a:t>
                      </a:r>
                      <a:endParaRPr lang="en-IE" sz="1400" b="0" i="0">
                        <a:effectLst/>
                      </a:endParaRPr>
                    </a:p>
                  </a:txBody>
                  <a:tcPr marL="72522" marR="72522" marT="36261" marB="3626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9959790"/>
                  </a:ext>
                </a:extLst>
              </a:tr>
              <a:tr h="221784">
                <a:tc>
                  <a:txBody>
                    <a:bodyPr/>
                    <a:lstStyle/>
                    <a:p>
                      <a:pPr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>
                          <a:effectLst/>
                          <a:latin typeface="Calibri" panose="020F0502020204030204" pitchFamily="34" charset="0"/>
                        </a:rPr>
                        <a:t>Environmental</a:t>
                      </a:r>
                      <a:r>
                        <a:rPr lang="en-US" sz="800" b="1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2" marR="72522" marT="36261" marB="3626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IE" sz="800" b="0" i="0">
                          <a:effectLst/>
                          <a:latin typeface="Calibri" panose="020F0502020204030204" pitchFamily="34" charset="0"/>
                        </a:rPr>
                        <a:t>20 </a:t>
                      </a:r>
                      <a:endParaRPr lang="en-IE" sz="1400" b="0" i="0">
                        <a:effectLst/>
                      </a:endParaRPr>
                    </a:p>
                  </a:txBody>
                  <a:tcPr marL="72522" marR="72522" marT="36261" marB="3626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8338129"/>
                  </a:ext>
                </a:extLst>
              </a:tr>
              <a:tr h="221784">
                <a:tc>
                  <a:txBody>
                    <a:bodyPr/>
                    <a:lstStyle/>
                    <a:p>
                      <a:pPr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>
                          <a:effectLst/>
                          <a:latin typeface="Calibri" panose="020F0502020204030204" pitchFamily="34" charset="0"/>
                        </a:rPr>
                        <a:t>Geologist/volcanologist</a:t>
                      </a:r>
                      <a:r>
                        <a:rPr lang="en-US" sz="800" b="1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2" marR="72522" marT="36261" marB="3626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IE" sz="800" b="0" i="0">
                          <a:effectLst/>
                          <a:latin typeface="Calibri" panose="020F0502020204030204" pitchFamily="34" charset="0"/>
                        </a:rPr>
                        <a:t>7 </a:t>
                      </a:r>
                      <a:endParaRPr lang="en-IE" sz="1400" b="0" i="0">
                        <a:effectLst/>
                      </a:endParaRPr>
                    </a:p>
                  </a:txBody>
                  <a:tcPr marL="72522" marR="72522" marT="36261" marB="3626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8497690"/>
                  </a:ext>
                </a:extLst>
              </a:tr>
              <a:tr h="221784">
                <a:tc>
                  <a:txBody>
                    <a:bodyPr/>
                    <a:lstStyle/>
                    <a:p>
                      <a:pPr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>
                          <a:effectLst/>
                          <a:latin typeface="Calibri" panose="020F0502020204030204" pitchFamily="34" charset="0"/>
                        </a:rPr>
                        <a:t>Seismologist</a:t>
                      </a:r>
                      <a:r>
                        <a:rPr lang="en-US" sz="800" b="1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2" marR="72522" marT="36261" marB="3626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IE" sz="800" b="0" i="0">
                          <a:effectLst/>
                          <a:latin typeface="Calibri" panose="020F0502020204030204" pitchFamily="34" charset="0"/>
                        </a:rPr>
                        <a:t>7 </a:t>
                      </a:r>
                      <a:endParaRPr lang="en-IE" sz="1400" b="0" i="0">
                        <a:effectLst/>
                      </a:endParaRPr>
                    </a:p>
                  </a:txBody>
                  <a:tcPr marL="72522" marR="72522" marT="36261" marB="3626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873443"/>
                  </a:ext>
                </a:extLst>
              </a:tr>
              <a:tr h="221784">
                <a:tc>
                  <a:txBody>
                    <a:bodyPr/>
                    <a:lstStyle/>
                    <a:p>
                      <a:pPr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>
                          <a:effectLst/>
                          <a:latin typeface="Calibri" panose="020F0502020204030204" pitchFamily="34" charset="0"/>
                        </a:rPr>
                        <a:t>Marine pollution response</a:t>
                      </a:r>
                      <a:endParaRPr lang="en-US" sz="800" b="1" i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2" marR="72522" marT="36261" marB="3626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IE" sz="800" b="0" i="0">
                          <a:effectLst/>
                          <a:latin typeface="Calibri" panose="020F0502020204030204" pitchFamily="34" charset="0"/>
                        </a:rPr>
                        <a:t>10 </a:t>
                      </a:r>
                      <a:endParaRPr lang="en-IE" sz="1400" b="0" i="0">
                        <a:effectLst/>
                      </a:endParaRPr>
                    </a:p>
                  </a:txBody>
                  <a:tcPr marL="72522" marR="72522" marT="36261" marB="3626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8175118"/>
                  </a:ext>
                </a:extLst>
              </a:tr>
              <a:tr h="221784">
                <a:tc>
                  <a:txBody>
                    <a:bodyPr/>
                    <a:lstStyle/>
                    <a:p>
                      <a:pPr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>
                          <a:effectLst/>
                          <a:latin typeface="Calibri" panose="020F0502020204030204" pitchFamily="34" charset="0"/>
                        </a:rPr>
                        <a:t>Waste management</a:t>
                      </a:r>
                      <a:r>
                        <a:rPr lang="en-US" sz="800" b="1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2" marR="72522" marT="36261" marB="3626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IE" sz="800" b="0" i="0">
                          <a:effectLst/>
                          <a:latin typeface="Calibri" panose="020F0502020204030204" pitchFamily="34" charset="0"/>
                        </a:rPr>
                        <a:t>7 </a:t>
                      </a:r>
                      <a:endParaRPr lang="en-IE" sz="1400" b="0" i="0">
                        <a:effectLst/>
                      </a:endParaRPr>
                    </a:p>
                  </a:txBody>
                  <a:tcPr marL="72522" marR="72522" marT="36261" marB="3626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0427129"/>
                  </a:ext>
                </a:extLst>
              </a:tr>
              <a:tr h="221784">
                <a:tc>
                  <a:txBody>
                    <a:bodyPr/>
                    <a:lstStyle/>
                    <a:p>
                      <a:pPr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>
                          <a:effectLst/>
                          <a:latin typeface="Calibri" panose="020F0502020204030204" pitchFamily="34" charset="0"/>
                        </a:rPr>
                        <a:t>Structural engineer</a:t>
                      </a:r>
                      <a:r>
                        <a:rPr lang="en-US" sz="800" b="1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2" marR="72522" marT="36261" marB="3626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IE" sz="800" b="0" i="0">
                          <a:effectLst/>
                          <a:latin typeface="Calibri" panose="020F0502020204030204" pitchFamily="34" charset="0"/>
                        </a:rPr>
                        <a:t>20 </a:t>
                      </a:r>
                      <a:endParaRPr lang="en-IE" sz="1400" b="0" i="0">
                        <a:effectLst/>
                      </a:endParaRPr>
                    </a:p>
                  </a:txBody>
                  <a:tcPr marL="72522" marR="72522" marT="36261" marB="3626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5714761"/>
                  </a:ext>
                </a:extLst>
              </a:tr>
              <a:tr h="221784">
                <a:tc>
                  <a:txBody>
                    <a:bodyPr/>
                    <a:lstStyle/>
                    <a:p>
                      <a:pPr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>
                          <a:effectLst/>
                          <a:latin typeface="Calibri" panose="020F0502020204030204" pitchFamily="34" charset="0"/>
                        </a:rPr>
                        <a:t>Epidemiologist/Public health experts</a:t>
                      </a:r>
                      <a:r>
                        <a:rPr lang="en-US" sz="800" b="1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2" marR="72522" marT="36261" marB="3626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IE" sz="800" b="0" i="0">
                          <a:effectLst/>
                          <a:latin typeface="Calibri" panose="020F0502020204030204" pitchFamily="34" charset="0"/>
                        </a:rPr>
                        <a:t>10 </a:t>
                      </a:r>
                      <a:endParaRPr lang="en-IE" sz="1400" b="0" i="0">
                        <a:effectLst/>
                      </a:endParaRPr>
                    </a:p>
                  </a:txBody>
                  <a:tcPr marL="72522" marR="72522" marT="36261" marB="3626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786485"/>
                  </a:ext>
                </a:extLst>
              </a:tr>
              <a:tr h="221784">
                <a:tc>
                  <a:txBody>
                    <a:bodyPr/>
                    <a:lstStyle/>
                    <a:p>
                      <a:pPr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>
                          <a:effectLst/>
                          <a:latin typeface="Calibri" panose="020F0502020204030204" pitchFamily="34" charset="0"/>
                        </a:rPr>
                        <a:t>Health coordination </a:t>
                      </a:r>
                      <a:r>
                        <a:rPr lang="en-US" sz="800" b="1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2" marR="72522" marT="36261" marB="3626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IE" sz="800" b="0" i="0">
                          <a:effectLst/>
                          <a:latin typeface="Calibri" panose="020F0502020204030204" pitchFamily="34" charset="0"/>
                        </a:rPr>
                        <a:t>7 </a:t>
                      </a:r>
                      <a:endParaRPr lang="en-IE" sz="1400" b="0" i="0">
                        <a:effectLst/>
                      </a:endParaRPr>
                    </a:p>
                  </a:txBody>
                  <a:tcPr marL="72522" marR="72522" marT="36261" marB="3626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4562016"/>
                  </a:ext>
                </a:extLst>
              </a:tr>
              <a:tr h="221784">
                <a:tc>
                  <a:txBody>
                    <a:bodyPr/>
                    <a:lstStyle/>
                    <a:p>
                      <a:pPr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>
                          <a:effectLst/>
                          <a:latin typeface="Calibri" panose="020F0502020204030204" pitchFamily="34" charset="0"/>
                        </a:rPr>
                        <a:t>Forest fire</a:t>
                      </a:r>
                      <a:r>
                        <a:rPr lang="en-US" sz="800" b="1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2" marR="72522" marT="36261" marB="3626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IE" sz="800" b="0" i="0">
                          <a:effectLst/>
                          <a:latin typeface="Calibri" panose="020F0502020204030204" pitchFamily="34" charset="0"/>
                        </a:rPr>
                        <a:t>20 </a:t>
                      </a:r>
                      <a:endParaRPr lang="en-IE" sz="1400" b="0" i="0">
                        <a:effectLst/>
                      </a:endParaRPr>
                    </a:p>
                  </a:txBody>
                  <a:tcPr marL="72522" marR="72522" marT="36261" marB="3626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4560295"/>
                  </a:ext>
                </a:extLst>
              </a:tr>
              <a:tr h="221784">
                <a:tc>
                  <a:txBody>
                    <a:bodyPr/>
                    <a:lstStyle/>
                    <a:p>
                      <a:pPr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>
                          <a:effectLst/>
                          <a:latin typeface="Calibri" panose="020F0502020204030204" pitchFamily="34" charset="0"/>
                        </a:rPr>
                        <a:t>Cultural heritage</a:t>
                      </a:r>
                      <a:r>
                        <a:rPr lang="en-US" sz="800" b="1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2" marR="72522" marT="36261" marB="3626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IE" sz="800" b="0" i="0">
                          <a:effectLst/>
                          <a:latin typeface="Calibri" panose="020F0502020204030204" pitchFamily="34" charset="0"/>
                        </a:rPr>
                        <a:t>7 </a:t>
                      </a:r>
                      <a:endParaRPr lang="en-IE" sz="1400" b="0" i="0">
                        <a:effectLst/>
                      </a:endParaRPr>
                    </a:p>
                  </a:txBody>
                  <a:tcPr marL="72522" marR="72522" marT="36261" marB="3626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043400"/>
                  </a:ext>
                </a:extLst>
              </a:tr>
              <a:tr h="221784">
                <a:tc>
                  <a:txBody>
                    <a:bodyPr/>
                    <a:lstStyle/>
                    <a:p>
                      <a:pPr algn="just" rtl="0" fontAlgn="base">
                        <a:buFont typeface="Arial" panose="020B0604020202020204" pitchFamily="34" charset="0"/>
                        <a:buNone/>
                      </a:pPr>
                      <a:r>
                        <a:rPr lang="en-US" sz="800" b="0" i="0" strike="sngStrike">
                          <a:solidFill>
                            <a:srgbClr val="0078D4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en-US" sz="800" b="0" i="0">
                          <a:effectLst/>
                          <a:latin typeface="Calibri" panose="020F0502020204030204" pitchFamily="34" charset="0"/>
                        </a:rPr>
                        <a:t>CBRN</a:t>
                      </a:r>
                      <a:r>
                        <a:rPr lang="en-US" sz="800" b="1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2" marR="72522" marT="36261" marB="3626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IE" sz="800" b="0" i="0">
                          <a:effectLst/>
                          <a:latin typeface="Calibri" panose="020F0502020204030204" pitchFamily="34" charset="0"/>
                        </a:rPr>
                        <a:t>10 </a:t>
                      </a:r>
                      <a:endParaRPr lang="en-IE" sz="1400" b="0" i="0">
                        <a:effectLst/>
                      </a:endParaRPr>
                    </a:p>
                  </a:txBody>
                  <a:tcPr marL="72522" marR="72522" marT="36261" marB="3626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3925413"/>
                  </a:ext>
                </a:extLst>
              </a:tr>
              <a:tr h="221784">
                <a:tc>
                  <a:txBody>
                    <a:bodyPr/>
                    <a:lstStyle/>
                    <a:p>
                      <a:pPr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>
                          <a:effectLst/>
                          <a:latin typeface="Calibri" panose="020F0502020204030204" pitchFamily="34" charset="0"/>
                        </a:rPr>
                        <a:t>Civil engineer</a:t>
                      </a:r>
                      <a:r>
                        <a:rPr lang="en-US" sz="800" b="1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2" marR="72522" marT="36261" marB="3626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IE" sz="800" b="0" i="0">
                          <a:effectLst/>
                          <a:latin typeface="Calibri" panose="020F0502020204030204" pitchFamily="34" charset="0"/>
                        </a:rPr>
                        <a:t>7 </a:t>
                      </a:r>
                      <a:endParaRPr lang="en-IE" sz="1400" b="0" i="0">
                        <a:effectLst/>
                      </a:endParaRPr>
                    </a:p>
                  </a:txBody>
                  <a:tcPr marL="72522" marR="72522" marT="36261" marB="3626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9443360"/>
                  </a:ext>
                </a:extLst>
              </a:tr>
              <a:tr h="221784">
                <a:tc>
                  <a:txBody>
                    <a:bodyPr/>
                    <a:lstStyle/>
                    <a:p>
                      <a:pPr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>
                          <a:effectLst/>
                          <a:latin typeface="Calibri" panose="020F0502020204030204" pitchFamily="34" charset="0"/>
                        </a:rPr>
                        <a:t>Site planner</a:t>
                      </a:r>
                      <a:r>
                        <a:rPr lang="en-US" sz="800" b="1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2" marR="72522" marT="36261" marB="3626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IE" sz="800" b="0" i="0">
                          <a:effectLst/>
                          <a:latin typeface="Calibri" panose="020F0502020204030204" pitchFamily="34" charset="0"/>
                        </a:rPr>
                        <a:t>7 </a:t>
                      </a:r>
                      <a:endParaRPr lang="en-IE" sz="1400" b="0" i="0">
                        <a:effectLst/>
                      </a:endParaRPr>
                    </a:p>
                  </a:txBody>
                  <a:tcPr marL="72522" marR="72522" marT="36261" marB="3626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81195"/>
                  </a:ext>
                </a:extLst>
              </a:tr>
              <a:tr h="221784">
                <a:tc>
                  <a:txBody>
                    <a:bodyPr/>
                    <a:lstStyle/>
                    <a:p>
                      <a:pPr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>
                          <a:effectLst/>
                          <a:latin typeface="Calibri" panose="020F0502020204030204" pitchFamily="34" charset="0"/>
                        </a:rPr>
                        <a:t>Transport and Logistic</a:t>
                      </a:r>
                      <a:r>
                        <a:rPr lang="en-US" sz="800" b="1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2" marR="72522" marT="36261" marB="3626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IE" sz="800" b="0" i="0">
                          <a:effectLst/>
                          <a:latin typeface="Calibri" panose="020F0502020204030204" pitchFamily="34" charset="0"/>
                        </a:rPr>
                        <a:t>5 </a:t>
                      </a:r>
                      <a:endParaRPr lang="en-IE" sz="1400" b="0" i="0">
                        <a:effectLst/>
                      </a:endParaRPr>
                    </a:p>
                  </a:txBody>
                  <a:tcPr marL="72522" marR="72522" marT="36261" marB="3626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435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6954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C07B84-C5A9-EE3A-A3C1-4485F8C89B22}"/>
              </a:ext>
            </a:extLst>
          </p:cNvPr>
          <p:cNvSpPr txBox="1"/>
          <p:nvPr/>
        </p:nvSpPr>
        <p:spPr>
          <a:xfrm>
            <a:off x="675195" y="875502"/>
            <a:ext cx="10401300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fr-BE" sz="1800" b="1" u="sng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EUCPT TL/DTL: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fr-BE" err="1">
                <a:latin typeface="Times New Roman"/>
                <a:ea typeface="Calibri" panose="020F0502020204030204" pitchFamily="34" charset="0"/>
                <a:cs typeface="Times New Roman"/>
              </a:rPr>
              <a:t>Commitment</a:t>
            </a:r>
            <a:r>
              <a:rPr lang="fr-BE"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fr-BE">
                <a:latin typeface="Times New Roman"/>
                <a:ea typeface="Calibri" panose="020F0502020204030204" pitchFamily="34" charset="0"/>
                <a:cs typeface="Times New Roman"/>
                <a:sym typeface="Wingdings" panose="05000000000000000000" pitchFamily="2" charset="2"/>
              </a:rPr>
              <a:t></a:t>
            </a:r>
            <a:r>
              <a:rPr lang="fr-BE"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fr-BE" err="1">
                <a:latin typeface="Times New Roman"/>
                <a:ea typeface="Calibri" panose="020F0502020204030204" pitchFamily="34" charset="0"/>
                <a:cs typeface="Times New Roman"/>
              </a:rPr>
              <a:t>names</a:t>
            </a:r>
            <a:r>
              <a:rPr lang="fr-BE">
                <a:latin typeface="Times New Roman"/>
                <a:ea typeface="Calibri" panose="020F0502020204030204" pitchFamily="34" charset="0"/>
                <a:cs typeface="Times New Roman"/>
              </a:rPr>
              <a:t>, 1 to 3 </a:t>
            </a:r>
            <a:r>
              <a:rPr lang="fr-BE" err="1">
                <a:latin typeface="Times New Roman"/>
                <a:ea typeface="Calibri" panose="020F0502020204030204" pitchFamily="34" charset="0"/>
                <a:cs typeface="Times New Roman"/>
              </a:rPr>
              <a:t>years</a:t>
            </a:r>
            <a:r>
              <a:rPr lang="fr-BE">
                <a:latin typeface="Times New Roman"/>
                <a:ea typeface="Calibri" panose="020F0502020204030204" pitchFamily="34" charset="0"/>
                <a:cs typeface="Times New Roman"/>
              </a:rPr>
              <a:t>, </a:t>
            </a:r>
            <a:r>
              <a:rPr lang="fr-BE" err="1">
                <a:latin typeface="Times New Roman"/>
                <a:ea typeface="Calibri" panose="020F0502020204030204" pitchFamily="34" charset="0"/>
                <a:cs typeface="Times New Roman"/>
              </a:rPr>
              <a:t>renewable</a:t>
            </a:r>
            <a:r>
              <a:rPr lang="fr-BE">
                <a:latin typeface="Times New Roman"/>
                <a:ea typeface="Calibri" panose="020F0502020204030204" pitchFamily="34" charset="0"/>
                <a:cs typeface="Times New Roman"/>
              </a:rPr>
              <a:t>, </a:t>
            </a:r>
            <a:r>
              <a:rPr lang="fr-BE" err="1">
                <a:latin typeface="Times New Roman"/>
                <a:ea typeface="Calibri" panose="020F0502020204030204" pitchFamily="34" charset="0"/>
                <a:cs typeface="Times New Roman"/>
              </a:rPr>
              <a:t>does</a:t>
            </a:r>
            <a:r>
              <a:rPr lang="fr-BE">
                <a:latin typeface="Times New Roman"/>
                <a:ea typeface="Calibri" panose="020F0502020204030204" pitchFamily="34" charset="0"/>
                <a:cs typeface="Times New Roman"/>
              </a:rPr>
              <a:t> not </a:t>
            </a:r>
            <a:r>
              <a:rPr lang="fr-BE" err="1">
                <a:latin typeface="Times New Roman"/>
                <a:ea typeface="Calibri" panose="020F0502020204030204" pitchFamily="34" charset="0"/>
                <a:cs typeface="Times New Roman"/>
              </a:rPr>
              <a:t>imply</a:t>
            </a:r>
            <a:r>
              <a:rPr lang="fr-BE">
                <a:latin typeface="Times New Roman"/>
                <a:ea typeface="Calibri" panose="020F0502020204030204" pitchFamily="34" charset="0"/>
                <a:cs typeface="Times New Roman"/>
              </a:rPr>
              <a:t> permanent and </a:t>
            </a:r>
            <a:r>
              <a:rPr lang="fr-BE" err="1">
                <a:latin typeface="Times New Roman"/>
                <a:ea typeface="Calibri" panose="020F0502020204030204" pitchFamily="34" charset="0"/>
                <a:cs typeface="Times New Roman"/>
              </a:rPr>
              <a:t>compulsory</a:t>
            </a:r>
            <a:r>
              <a:rPr lang="fr-BE"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fr-BE" err="1">
                <a:latin typeface="Times New Roman"/>
                <a:ea typeface="Calibri" panose="020F0502020204030204" pitchFamily="34" charset="0"/>
                <a:cs typeface="Times New Roman"/>
              </a:rPr>
              <a:t>availability</a:t>
            </a:r>
            <a:endParaRPr lang="fr-BE">
              <a:latin typeface="Times New Roman"/>
              <a:ea typeface="Calibri" panose="020F0502020204030204" pitchFamily="34" charset="0"/>
              <a:cs typeface="Times New Roman"/>
            </a:endParaRP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fr-BE">
                <a:latin typeface="Times New Roman"/>
                <a:ea typeface="Calibri" panose="020F0502020204030204" pitchFamily="34" charset="0"/>
                <a:cs typeface="Times New Roman"/>
              </a:rPr>
              <a:t>Certification </a:t>
            </a:r>
            <a:r>
              <a:rPr lang="fr-BE">
                <a:latin typeface="Times New Roman"/>
                <a:ea typeface="Calibri" panose="020F0502020204030204" pitchFamily="34" charset="0"/>
                <a:cs typeface="Times New Roman"/>
                <a:sym typeface="Wingdings" panose="05000000000000000000" pitchFamily="2" charset="2"/>
              </a:rPr>
              <a:t></a:t>
            </a:r>
            <a:r>
              <a:rPr lang="fr-BE"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fr-BE" err="1">
                <a:latin typeface="Times New Roman"/>
                <a:ea typeface="Calibri" panose="020F0502020204030204" pitchFamily="34" charset="0"/>
                <a:cs typeface="Times New Roman"/>
              </a:rPr>
              <a:t>successful</a:t>
            </a:r>
            <a:r>
              <a:rPr lang="fr-BE"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fr-BE" err="1">
                <a:latin typeface="Times New Roman"/>
                <a:ea typeface="Calibri" panose="020F0502020204030204" pitchFamily="34" charset="0"/>
                <a:cs typeface="Times New Roman"/>
              </a:rPr>
              <a:t>completion</a:t>
            </a:r>
            <a:r>
              <a:rPr lang="fr-BE">
                <a:latin typeface="Times New Roman"/>
                <a:ea typeface="Calibri" panose="020F0502020204030204" pitchFamily="34" charset="0"/>
                <a:cs typeface="Times New Roman"/>
              </a:rPr>
              <a:t> of the </a:t>
            </a:r>
            <a:r>
              <a:rPr lang="fr-BE" err="1">
                <a:latin typeface="Times New Roman"/>
                <a:ea typeface="Calibri" panose="020F0502020204030204" pitchFamily="34" charset="0"/>
                <a:cs typeface="Times New Roman"/>
              </a:rPr>
              <a:t>deployable</a:t>
            </a:r>
            <a:r>
              <a:rPr lang="fr-BE"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fr-BE" err="1">
                <a:latin typeface="Times New Roman"/>
                <a:ea typeface="Calibri" panose="020F0502020204030204" pitchFamily="34" charset="0"/>
                <a:cs typeface="Times New Roman"/>
              </a:rPr>
              <a:t>path</a:t>
            </a:r>
            <a:r>
              <a:rPr lang="fr-BE">
                <a:latin typeface="Times New Roman"/>
                <a:ea typeface="Calibri" panose="020F0502020204030204" pitchFamily="34" charset="0"/>
                <a:cs typeface="Times New Roman"/>
              </a:rPr>
              <a:t> of the UCPM training programme, </a:t>
            </a:r>
            <a:r>
              <a:rPr lang="fr-BE" err="1">
                <a:latin typeface="Times New Roman"/>
                <a:ea typeface="Calibri" panose="020F0502020204030204" pitchFamily="34" charset="0"/>
                <a:cs typeface="Times New Roman"/>
              </a:rPr>
              <a:t>validity</a:t>
            </a:r>
            <a:r>
              <a:rPr lang="fr-BE">
                <a:latin typeface="Times New Roman"/>
                <a:ea typeface="Calibri" panose="020F0502020204030204" pitchFamily="34" charset="0"/>
                <a:cs typeface="Times New Roman"/>
              </a:rPr>
              <a:t>: 5 </a:t>
            </a:r>
            <a:r>
              <a:rPr lang="fr-BE" err="1">
                <a:latin typeface="Times New Roman"/>
                <a:ea typeface="Calibri" panose="020F0502020204030204" pitchFamily="34" charset="0"/>
                <a:cs typeface="Times New Roman"/>
              </a:rPr>
              <a:t>years</a:t>
            </a:r>
            <a:endParaRPr lang="fr-BE">
              <a:latin typeface="Times New Roman"/>
              <a:ea typeface="Calibri" panose="020F0502020204030204" pitchFamily="34" charset="0"/>
              <a:cs typeface="Times New Roman"/>
            </a:endParaRP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fr-BE">
                <a:latin typeface="Times New Roman"/>
                <a:ea typeface="Calibri" panose="020F0502020204030204" pitchFamily="34" charset="0"/>
                <a:cs typeface="Times New Roman"/>
              </a:rPr>
              <a:t>Registration </a:t>
            </a:r>
            <a:r>
              <a:rPr lang="fr-BE">
                <a:latin typeface="Times New Roman"/>
                <a:ea typeface="Calibri" panose="020F0502020204030204" pitchFamily="34" charset="0"/>
                <a:cs typeface="Times New Roman"/>
                <a:sym typeface="Wingdings" panose="05000000000000000000" pitchFamily="2" charset="2"/>
              </a:rPr>
              <a:t> </a:t>
            </a:r>
            <a:r>
              <a:rPr lang="fr-BE">
                <a:latin typeface="Times New Roman"/>
                <a:ea typeface="Calibri" panose="020F0502020204030204" pitchFamily="34" charset="0"/>
                <a:cs typeface="Times New Roman"/>
              </a:rPr>
              <a:t>in CECIS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fr-BE" err="1">
                <a:latin typeface="Times New Roman"/>
                <a:ea typeface="Calibri" panose="020F0502020204030204" pitchFamily="34" charset="0"/>
                <a:cs typeface="Times New Roman"/>
              </a:rPr>
              <a:t>Selection</a:t>
            </a:r>
            <a:r>
              <a:rPr lang="fr-BE"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fr-BE">
                <a:latin typeface="Times New Roman"/>
                <a:ea typeface="Calibri" panose="020F0502020204030204" pitchFamily="34" charset="0"/>
                <a:cs typeface="Times New Roman"/>
                <a:sym typeface="Wingdings" panose="05000000000000000000" pitchFamily="2" charset="2"/>
              </a:rPr>
              <a:t></a:t>
            </a:r>
            <a:r>
              <a:rPr lang="fr-BE">
                <a:latin typeface="Times New Roman"/>
                <a:ea typeface="Calibri" panose="020F0502020204030204" pitchFamily="34" charset="0"/>
                <a:cs typeface="Times New Roman"/>
              </a:rPr>
              <a:t> via the national CP </a:t>
            </a:r>
            <a:r>
              <a:rPr lang="fr-BE" err="1">
                <a:latin typeface="Times New Roman"/>
                <a:ea typeface="Calibri" panose="020F0502020204030204" pitchFamily="34" charset="0"/>
                <a:cs typeface="Times New Roman"/>
              </a:rPr>
              <a:t>authority</a:t>
            </a:r>
            <a:endParaRPr lang="fr-BE">
              <a:latin typeface="Times New Roman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7962C8-9361-D96A-6BBF-5B66CC43A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45" y="365126"/>
            <a:ext cx="10792350" cy="436152"/>
          </a:xfrm>
        </p:spPr>
        <p:txBody>
          <a:bodyPr/>
          <a:lstStyle/>
          <a:p>
            <a:r>
              <a:rPr lang="en-IE" sz="2800" b="1">
                <a:latin typeface="Arial" panose="020B0604020202020204" pitchFamily="34" charset="0"/>
                <a:cs typeface="Arial" panose="020B0604020202020204" pitchFamily="34" charset="0"/>
              </a:rPr>
              <a:t>ECPP for experts: (draft) guidelines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A23E08-3C6C-699B-286C-E5CD0314F067}"/>
              </a:ext>
            </a:extLst>
          </p:cNvPr>
          <p:cNvSpPr txBox="1"/>
          <p:nvPr/>
        </p:nvSpPr>
        <p:spPr>
          <a:xfrm>
            <a:off x="748145" y="3740727"/>
            <a:ext cx="1032835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fr-BE" b="1" u="sng" err="1">
                <a:latin typeface="Times New Roman" panose="02020603050405020304" pitchFamily="18" charset="0"/>
                <a:ea typeface="Calibri" panose="020F0502020204030204" pitchFamily="34" charset="0"/>
              </a:rPr>
              <a:t>Other</a:t>
            </a:r>
            <a:r>
              <a:rPr lang="fr-BE" b="1" u="sng">
                <a:latin typeface="Times New Roman" panose="02020603050405020304" pitchFamily="18" charset="0"/>
                <a:ea typeface="Calibri" panose="020F0502020204030204" pitchFamily="34" charset="0"/>
              </a:rPr>
              <a:t> EUCPT experts: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fr-BE" err="1">
                <a:latin typeface="Times New Roman"/>
                <a:ea typeface="Calibri" panose="020F0502020204030204" pitchFamily="34" charset="0"/>
                <a:cs typeface="Times New Roman"/>
              </a:rPr>
              <a:t>Commitment</a:t>
            </a:r>
            <a:r>
              <a:rPr lang="fr-BE"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fr-BE">
                <a:latin typeface="Times New Roman"/>
                <a:ea typeface="Calibri" panose="020F0502020204030204" pitchFamily="34" charset="0"/>
                <a:cs typeface="Times New Roman"/>
                <a:sym typeface="Wingdings" panose="05000000000000000000" pitchFamily="2" charset="2"/>
              </a:rPr>
              <a:t> </a:t>
            </a:r>
            <a:r>
              <a:rPr lang="fr-BE">
                <a:latin typeface="Times New Roman"/>
                <a:ea typeface="Calibri" panose="020F0502020204030204" pitchFamily="34" charset="0"/>
                <a:cs typeface="Times New Roman"/>
              </a:rPr>
              <a:t>no </a:t>
            </a:r>
            <a:r>
              <a:rPr lang="fr-BE" err="1">
                <a:latin typeface="Times New Roman"/>
                <a:ea typeface="Calibri" panose="020F0502020204030204" pitchFamily="34" charset="0"/>
                <a:cs typeface="Times New Roman"/>
              </a:rPr>
              <a:t>name</a:t>
            </a:r>
            <a:r>
              <a:rPr lang="fr-BE">
                <a:latin typeface="Times New Roman"/>
                <a:ea typeface="Calibri" panose="020F0502020204030204" pitchFamily="34" charset="0"/>
                <a:cs typeface="Times New Roman"/>
              </a:rPr>
              <a:t>, but </a:t>
            </a:r>
            <a:r>
              <a:rPr lang="fr-BE" err="1">
                <a:latin typeface="Times New Roman"/>
                <a:ea typeface="Calibri" panose="020F0502020204030204" pitchFamily="34" charset="0"/>
                <a:cs typeface="Times New Roman"/>
              </a:rPr>
              <a:t>numbers</a:t>
            </a:r>
            <a:r>
              <a:rPr lang="fr-BE">
                <a:latin typeface="Times New Roman"/>
                <a:ea typeface="Calibri" panose="020F0502020204030204" pitchFamily="34" charset="0"/>
                <a:cs typeface="Times New Roman"/>
              </a:rPr>
              <a:t>; 1 to 3 </a:t>
            </a:r>
            <a:r>
              <a:rPr lang="fr-BE" err="1">
                <a:latin typeface="Times New Roman"/>
                <a:ea typeface="Calibri" panose="020F0502020204030204" pitchFamily="34" charset="0"/>
                <a:cs typeface="Times New Roman"/>
              </a:rPr>
              <a:t>years</a:t>
            </a:r>
            <a:r>
              <a:rPr lang="fr-BE">
                <a:latin typeface="Times New Roman"/>
                <a:ea typeface="Calibri" panose="020F0502020204030204" pitchFamily="34" charset="0"/>
                <a:cs typeface="Times New Roman"/>
              </a:rPr>
              <a:t>, </a:t>
            </a:r>
            <a:r>
              <a:rPr lang="fr-BE" err="1">
                <a:latin typeface="Times New Roman"/>
                <a:ea typeface="Calibri" panose="020F0502020204030204" pitchFamily="34" charset="0"/>
                <a:cs typeface="Times New Roman"/>
              </a:rPr>
              <a:t>renewable</a:t>
            </a:r>
            <a:r>
              <a:rPr lang="fr-BE">
                <a:latin typeface="Times New Roman"/>
                <a:ea typeface="Calibri" panose="020F0502020204030204" pitchFamily="34" charset="0"/>
                <a:cs typeface="Times New Roman"/>
              </a:rPr>
              <a:t>; </a:t>
            </a:r>
            <a:r>
              <a:rPr lang="fr-BE" err="1">
                <a:latin typeface="Times New Roman"/>
                <a:ea typeface="Calibri" panose="020F0502020204030204" pitchFamily="34" charset="0"/>
                <a:cs typeface="Times New Roman"/>
              </a:rPr>
              <a:t>does</a:t>
            </a:r>
            <a:r>
              <a:rPr lang="fr-BE">
                <a:latin typeface="Times New Roman"/>
                <a:ea typeface="Calibri" panose="020F0502020204030204" pitchFamily="34" charset="0"/>
                <a:cs typeface="Times New Roman"/>
              </a:rPr>
              <a:t> not </a:t>
            </a:r>
            <a:r>
              <a:rPr lang="fr-BE" err="1">
                <a:latin typeface="Times New Roman"/>
                <a:ea typeface="Calibri" panose="020F0502020204030204" pitchFamily="34" charset="0"/>
                <a:cs typeface="Times New Roman"/>
              </a:rPr>
              <a:t>imply</a:t>
            </a:r>
            <a:r>
              <a:rPr lang="fr-BE">
                <a:latin typeface="Times New Roman"/>
                <a:ea typeface="Calibri" panose="020F0502020204030204" pitchFamily="34" charset="0"/>
                <a:cs typeface="Times New Roman"/>
              </a:rPr>
              <a:t> permanent and </a:t>
            </a:r>
            <a:r>
              <a:rPr lang="fr-BE" err="1">
                <a:latin typeface="Times New Roman"/>
                <a:ea typeface="Calibri" panose="020F0502020204030204" pitchFamily="34" charset="0"/>
                <a:cs typeface="Times New Roman"/>
              </a:rPr>
              <a:t>compulsory</a:t>
            </a:r>
            <a:r>
              <a:rPr lang="fr-BE"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fr-BE" err="1">
                <a:latin typeface="Times New Roman"/>
                <a:ea typeface="Calibri" panose="020F0502020204030204" pitchFamily="34" charset="0"/>
                <a:cs typeface="Times New Roman"/>
              </a:rPr>
              <a:t>availability</a:t>
            </a:r>
            <a:endParaRPr lang="fr-BE">
              <a:latin typeface="Times New Roman"/>
              <a:ea typeface="Calibri" panose="020F0502020204030204" pitchFamily="34" charset="0"/>
              <a:cs typeface="Times New Roman"/>
            </a:endParaRP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fr-BE">
                <a:latin typeface="Times New Roman" panose="02020603050405020304" pitchFamily="18" charset="0"/>
                <a:ea typeface="Calibri" panose="020F0502020204030204" pitchFamily="34" charset="0"/>
              </a:rPr>
              <a:t>Certification </a:t>
            </a:r>
            <a:r>
              <a:rPr lang="fr-BE">
                <a:latin typeface="Times New Roman"/>
                <a:ea typeface="Calibri" panose="020F0502020204030204" pitchFamily="34" charset="0"/>
                <a:cs typeface="Times New Roman"/>
                <a:sym typeface="Wingdings" panose="05000000000000000000" pitchFamily="2" charset="2"/>
              </a:rPr>
              <a:t> None,</a:t>
            </a:r>
            <a:r>
              <a:rPr lang="fr-BE">
                <a:latin typeface="Times New Roman" panose="02020603050405020304" pitchFamily="18" charset="0"/>
                <a:ea typeface="Calibri" panose="020F0502020204030204" pitchFamily="34" charset="0"/>
              </a:rPr>
              <a:t> but expert profiles</a:t>
            </a:r>
            <a:endParaRPr lang="fr-BE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fr-BE" err="1">
                <a:latin typeface="Times New Roman"/>
                <a:ea typeface="Calibri" panose="020F0502020204030204" pitchFamily="34" charset="0"/>
                <a:cs typeface="Times New Roman"/>
              </a:rPr>
              <a:t>Selection</a:t>
            </a:r>
            <a:r>
              <a:rPr lang="fr-BE"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fr-BE">
                <a:latin typeface="Times New Roman"/>
                <a:ea typeface="Calibri" panose="020F0502020204030204" pitchFamily="34" charset="0"/>
                <a:cs typeface="Times New Roman"/>
                <a:sym typeface="Wingdings" panose="05000000000000000000" pitchFamily="2" charset="2"/>
              </a:rPr>
              <a:t></a:t>
            </a:r>
            <a:r>
              <a:rPr lang="fr-BE"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fr-BE" err="1">
                <a:latin typeface="Times New Roman"/>
                <a:ea typeface="Calibri" panose="020F0502020204030204" pitchFamily="34" charset="0"/>
                <a:cs typeface="Times New Roman"/>
              </a:rPr>
              <a:t>unchanged</a:t>
            </a:r>
            <a:endParaRPr lang="en-IE" sz="1800">
              <a:effectLst/>
              <a:latin typeface="Times New Roman"/>
              <a:ea typeface="Calibri" panose="020F0502020204030204" pitchFamily="34" charset="0"/>
              <a:cs typeface="Times New Roman"/>
            </a:endParaRPr>
          </a:p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6699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821E50FF-A494-18A9-7A6C-A55890C1FA04}"/>
              </a:ext>
            </a:extLst>
          </p:cNvPr>
          <p:cNvSpPr/>
          <p:nvPr/>
        </p:nvSpPr>
        <p:spPr>
          <a:xfrm>
            <a:off x="363894" y="1561977"/>
            <a:ext cx="11464212" cy="381618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BE">
                <a:solidFill>
                  <a:schemeClr val="accent1"/>
                </a:solidFill>
              </a:rPr>
              <a:t>Training &amp;</a:t>
            </a:r>
          </a:p>
          <a:p>
            <a:pPr algn="r"/>
            <a:r>
              <a:rPr lang="fr-BE">
                <a:solidFill>
                  <a:schemeClr val="accent1"/>
                </a:solidFill>
              </a:rPr>
              <a:t>certification phase</a:t>
            </a:r>
            <a:endParaRPr lang="en-IE">
              <a:solidFill>
                <a:schemeClr val="accent1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508FEC4-8592-C3BE-F5AB-ED7FF255E899}"/>
              </a:ext>
            </a:extLst>
          </p:cNvPr>
          <p:cNvSpPr/>
          <p:nvPr/>
        </p:nvSpPr>
        <p:spPr>
          <a:xfrm>
            <a:off x="363894" y="5439773"/>
            <a:ext cx="11464212" cy="130628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BE">
                <a:solidFill>
                  <a:schemeClr val="accent1"/>
                </a:solidFill>
              </a:rPr>
              <a:t>Validation &amp; </a:t>
            </a:r>
          </a:p>
          <a:p>
            <a:pPr algn="r"/>
            <a:r>
              <a:rPr lang="fr-BE">
                <a:solidFill>
                  <a:schemeClr val="accent1"/>
                </a:solidFill>
              </a:rPr>
              <a:t>registration phase</a:t>
            </a:r>
            <a:endParaRPr lang="en-IE">
              <a:solidFill>
                <a:schemeClr val="accent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0E4EAA3-4C6D-1C0D-6F57-2146481295FB}"/>
              </a:ext>
            </a:extLst>
          </p:cNvPr>
          <p:cNvSpPr/>
          <p:nvPr/>
        </p:nvSpPr>
        <p:spPr>
          <a:xfrm>
            <a:off x="363894" y="278642"/>
            <a:ext cx="11464212" cy="119432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BE" err="1">
                <a:solidFill>
                  <a:schemeClr val="accent1"/>
                </a:solidFill>
              </a:rPr>
              <a:t>Commitment</a:t>
            </a:r>
            <a:r>
              <a:rPr lang="fr-BE">
                <a:solidFill>
                  <a:schemeClr val="accent1"/>
                </a:solidFill>
              </a:rPr>
              <a:t> phase</a:t>
            </a:r>
            <a:endParaRPr lang="en-IE">
              <a:solidFill>
                <a:schemeClr val="accent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06DBD05-3962-5B42-EC60-229A0C28A38A}"/>
              </a:ext>
            </a:extLst>
          </p:cNvPr>
          <p:cNvGrpSpPr/>
          <p:nvPr/>
        </p:nvGrpSpPr>
        <p:grpSpPr>
          <a:xfrm>
            <a:off x="615821" y="550505"/>
            <a:ext cx="5215813" cy="886409"/>
            <a:chOff x="615821" y="550505"/>
            <a:chExt cx="5215813" cy="886409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761445A-6AC5-1838-C5E3-3A231907BFAC}"/>
                </a:ext>
              </a:extLst>
            </p:cNvPr>
            <p:cNvCxnSpPr>
              <a:cxnSpLocks/>
              <a:stCxn id="15" idx="3"/>
              <a:endCxn id="26" idx="1"/>
            </p:cNvCxnSpPr>
            <p:nvPr/>
          </p:nvCxnSpPr>
          <p:spPr>
            <a:xfrm>
              <a:off x="5386875" y="877077"/>
              <a:ext cx="444759" cy="1789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E504C6D-FB09-F90F-CF51-2F43BDDC1712}"/>
                </a:ext>
              </a:extLst>
            </p:cNvPr>
            <p:cNvGrpSpPr/>
            <p:nvPr/>
          </p:nvGrpSpPr>
          <p:grpSpPr>
            <a:xfrm>
              <a:off x="615821" y="550505"/>
              <a:ext cx="4830145" cy="886409"/>
              <a:chOff x="615821" y="550505"/>
              <a:chExt cx="4830145" cy="886409"/>
            </a:xfrm>
          </p:grpSpPr>
          <p:sp>
            <p:nvSpPr>
              <p:cNvPr id="4" name="Flowchart: Process 3">
                <a:extLst>
                  <a:ext uri="{FF2B5EF4-FFF2-40B4-BE49-F238E27FC236}">
                    <a16:creationId xmlns:a16="http://schemas.microsoft.com/office/drawing/2014/main" id="{CDF6CF04-F4E7-3011-7CD3-30C6B64563A8}"/>
                  </a:ext>
                </a:extLst>
              </p:cNvPr>
              <p:cNvSpPr/>
              <p:nvPr/>
            </p:nvSpPr>
            <p:spPr>
              <a:xfrm>
                <a:off x="615821" y="550506"/>
                <a:ext cx="1399592" cy="653143"/>
              </a:xfrm>
              <a:prstGeom prst="flowChartProcess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sz="1200">
                    <a:solidFill>
                      <a:schemeClr val="tx1"/>
                    </a:solidFill>
                  </a:rPr>
                  <a:t>COM invites </a:t>
                </a:r>
                <a:r>
                  <a:rPr lang="fr-BE" sz="1200" err="1">
                    <a:solidFill>
                      <a:schemeClr val="tx1"/>
                    </a:solidFill>
                  </a:rPr>
                  <a:t>NAs</a:t>
                </a:r>
                <a:r>
                  <a:rPr lang="fr-BE" sz="1200">
                    <a:solidFill>
                      <a:schemeClr val="tx1"/>
                    </a:solidFill>
                  </a:rPr>
                  <a:t> to commit candidate TL/DTL experts</a:t>
                </a:r>
                <a:endParaRPr lang="en-IE"/>
              </a:p>
            </p:txBody>
          </p:sp>
          <p:sp>
            <p:nvSpPr>
              <p:cNvPr id="5" name="Flowchart: Process 4">
                <a:extLst>
                  <a:ext uri="{FF2B5EF4-FFF2-40B4-BE49-F238E27FC236}">
                    <a16:creationId xmlns:a16="http://schemas.microsoft.com/office/drawing/2014/main" id="{DB22461A-7032-9FAE-ABFA-00919668E13A}"/>
                  </a:ext>
                </a:extLst>
              </p:cNvPr>
              <p:cNvSpPr/>
              <p:nvPr/>
            </p:nvSpPr>
            <p:spPr>
              <a:xfrm>
                <a:off x="2301552" y="550505"/>
                <a:ext cx="1399592" cy="653143"/>
              </a:xfrm>
              <a:prstGeom prst="flowChartProcess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sz="1200">
                    <a:solidFill>
                      <a:schemeClr val="tx1"/>
                    </a:solidFill>
                  </a:rPr>
                  <a:t>NA identifies </a:t>
                </a:r>
                <a:r>
                  <a:rPr lang="fr-BE" sz="1200" err="1">
                    <a:solidFill>
                      <a:schemeClr val="tx1"/>
                    </a:solidFill>
                  </a:rPr>
                  <a:t>suitable</a:t>
                </a:r>
                <a:r>
                  <a:rPr lang="fr-BE" sz="1200">
                    <a:solidFill>
                      <a:schemeClr val="tx1"/>
                    </a:solidFill>
                  </a:rPr>
                  <a:t> candidate TL/DTL experts</a:t>
                </a:r>
                <a:endParaRPr lang="en-IE"/>
              </a:p>
            </p:txBody>
          </p: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AB750E69-1354-CD39-EAA6-659F6C46EAC1}"/>
                  </a:ext>
                </a:extLst>
              </p:cNvPr>
              <p:cNvCxnSpPr>
                <a:stCxn id="4" idx="3"/>
                <a:endCxn id="5" idx="1"/>
              </p:cNvCxnSpPr>
              <p:nvPr/>
            </p:nvCxnSpPr>
            <p:spPr>
              <a:xfrm flipV="1">
                <a:off x="2015413" y="877077"/>
                <a:ext cx="286139" cy="1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Flowchart: Alternate Process 13">
                <a:extLst>
                  <a:ext uri="{FF2B5EF4-FFF2-40B4-BE49-F238E27FC236}">
                    <a16:creationId xmlns:a16="http://schemas.microsoft.com/office/drawing/2014/main" id="{A278D7E8-CCAC-2437-8A71-A48EE6DCE753}"/>
                  </a:ext>
                </a:extLst>
              </p:cNvPr>
              <p:cNvSpPr/>
              <p:nvPr/>
            </p:nvSpPr>
            <p:spPr>
              <a:xfrm>
                <a:off x="1421363" y="1138334"/>
                <a:ext cx="737119" cy="298580"/>
              </a:xfrm>
              <a:prstGeom prst="flowChartAlternateProcess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sz="1000">
                    <a:solidFill>
                      <a:schemeClr val="tx1"/>
                    </a:solidFill>
                  </a:rPr>
                  <a:t>1/</a:t>
                </a:r>
                <a:r>
                  <a:rPr lang="fr-BE" sz="1000" err="1">
                    <a:solidFill>
                      <a:schemeClr val="tx1"/>
                    </a:solidFill>
                  </a:rPr>
                  <a:t>year</a:t>
                </a:r>
                <a:endParaRPr lang="en-IE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Flowchart: Process 14">
                <a:extLst>
                  <a:ext uri="{FF2B5EF4-FFF2-40B4-BE49-F238E27FC236}">
                    <a16:creationId xmlns:a16="http://schemas.microsoft.com/office/drawing/2014/main" id="{AC914830-3E20-C5CF-CBB8-5BAD95B1CCAA}"/>
                  </a:ext>
                </a:extLst>
              </p:cNvPr>
              <p:cNvSpPr/>
              <p:nvPr/>
            </p:nvSpPr>
            <p:spPr>
              <a:xfrm>
                <a:off x="3987283" y="550505"/>
                <a:ext cx="1399592" cy="653143"/>
              </a:xfrm>
              <a:prstGeom prst="flowChartProcess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sz="1200">
                    <a:solidFill>
                      <a:schemeClr val="tx1"/>
                    </a:solidFill>
                  </a:rPr>
                  <a:t>NA </a:t>
                </a:r>
                <a:r>
                  <a:rPr lang="fr-BE" sz="1200" err="1">
                    <a:solidFill>
                      <a:schemeClr val="tx1"/>
                    </a:solidFill>
                  </a:rPr>
                  <a:t>commits</a:t>
                </a:r>
                <a:r>
                  <a:rPr lang="fr-BE" sz="1200">
                    <a:solidFill>
                      <a:schemeClr val="tx1"/>
                    </a:solidFill>
                  </a:rPr>
                  <a:t> candidate TL/DTL experts</a:t>
                </a:r>
                <a:endParaRPr lang="en-IE"/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858FE3C7-874F-563E-5CE7-328840CA710D}"/>
                  </a:ext>
                </a:extLst>
              </p:cNvPr>
              <p:cNvCxnSpPr>
                <a:cxnSpLocks/>
                <a:stCxn id="5" idx="3"/>
                <a:endCxn id="15" idx="1"/>
              </p:cNvCxnSpPr>
              <p:nvPr/>
            </p:nvCxnSpPr>
            <p:spPr>
              <a:xfrm>
                <a:off x="3701144" y="877077"/>
                <a:ext cx="286139" cy="0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Flowchart: Alternate Process 26">
                <a:extLst>
                  <a:ext uri="{FF2B5EF4-FFF2-40B4-BE49-F238E27FC236}">
                    <a16:creationId xmlns:a16="http://schemas.microsoft.com/office/drawing/2014/main" id="{774C4654-7449-3153-AD24-91E43C4C6B97}"/>
                  </a:ext>
                </a:extLst>
              </p:cNvPr>
              <p:cNvSpPr/>
              <p:nvPr/>
            </p:nvSpPr>
            <p:spPr>
              <a:xfrm>
                <a:off x="4432042" y="1138334"/>
                <a:ext cx="1013924" cy="298580"/>
              </a:xfrm>
              <a:prstGeom prst="flowChartAlternateProcess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sz="1000" err="1">
                    <a:solidFill>
                      <a:schemeClr val="tx1"/>
                    </a:solidFill>
                  </a:rPr>
                  <a:t>Commitment</a:t>
                </a:r>
                <a:r>
                  <a:rPr lang="fr-BE" sz="1000">
                    <a:solidFill>
                      <a:schemeClr val="tx1"/>
                    </a:solidFill>
                  </a:rPr>
                  <a:t> </a:t>
                </a:r>
                <a:r>
                  <a:rPr lang="fr-BE" sz="1000" err="1">
                    <a:solidFill>
                      <a:schemeClr val="tx1"/>
                    </a:solidFill>
                  </a:rPr>
                  <a:t>letter</a:t>
                </a:r>
                <a:endParaRPr lang="en-IE" sz="10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475D52E-CAE4-9352-6DBA-20CE7E7E2B66}"/>
              </a:ext>
            </a:extLst>
          </p:cNvPr>
          <p:cNvGrpSpPr/>
          <p:nvPr/>
        </p:nvGrpSpPr>
        <p:grpSpPr>
          <a:xfrm>
            <a:off x="887967" y="1912789"/>
            <a:ext cx="1744823" cy="3806877"/>
            <a:chOff x="887967" y="1912789"/>
            <a:chExt cx="1744823" cy="3806877"/>
          </a:xfrm>
        </p:grpSpPr>
        <p:sp>
          <p:nvSpPr>
            <p:cNvPr id="31" name="Flowchart: Process 30">
              <a:extLst>
                <a:ext uri="{FF2B5EF4-FFF2-40B4-BE49-F238E27FC236}">
                  <a16:creationId xmlns:a16="http://schemas.microsoft.com/office/drawing/2014/main" id="{6C770ADC-6CE2-E9F6-7BE6-5787F161BB47}"/>
                </a:ext>
              </a:extLst>
            </p:cNvPr>
            <p:cNvSpPr/>
            <p:nvPr/>
          </p:nvSpPr>
          <p:spPr>
            <a:xfrm>
              <a:off x="887967" y="1912789"/>
              <a:ext cx="1744823" cy="762648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1200" b="1">
                  <a:solidFill>
                    <a:schemeClr val="tx1"/>
                  </a:solidFill>
                </a:rPr>
                <a:t>1.</a:t>
              </a:r>
              <a:r>
                <a:rPr lang="fr-BE" sz="1200">
                  <a:solidFill>
                    <a:schemeClr val="tx1"/>
                  </a:solidFill>
                </a:rPr>
                <a:t> Candidate TL/DTL expert </a:t>
              </a:r>
              <a:r>
                <a:rPr lang="fr-BE" sz="1200" b="1">
                  <a:solidFill>
                    <a:schemeClr val="tx1"/>
                  </a:solidFill>
                </a:rPr>
                <a:t>has </a:t>
              </a:r>
              <a:r>
                <a:rPr lang="fr-BE" sz="1200" b="1" err="1">
                  <a:solidFill>
                    <a:schemeClr val="tx1"/>
                  </a:solidFill>
                </a:rPr>
                <a:t>completed</a:t>
              </a:r>
              <a:r>
                <a:rPr lang="fr-BE" sz="1200" b="1">
                  <a:solidFill>
                    <a:schemeClr val="tx1"/>
                  </a:solidFill>
                </a:rPr>
                <a:t> </a:t>
              </a:r>
              <a:r>
                <a:rPr lang="fr-BE" sz="1200">
                  <a:solidFill>
                    <a:schemeClr val="tx1"/>
                  </a:solidFill>
                </a:rPr>
                <a:t>UCPM </a:t>
              </a:r>
              <a:r>
                <a:rPr lang="fr-BE" sz="1200" err="1">
                  <a:solidFill>
                    <a:schemeClr val="tx1"/>
                  </a:solidFill>
                </a:rPr>
                <a:t>deployable</a:t>
              </a:r>
              <a:r>
                <a:rPr lang="fr-BE" sz="1200">
                  <a:solidFill>
                    <a:schemeClr val="tx1"/>
                  </a:solidFill>
                </a:rPr>
                <a:t> </a:t>
              </a:r>
              <a:r>
                <a:rPr lang="fr-BE" sz="1200" err="1">
                  <a:solidFill>
                    <a:schemeClr val="tx1"/>
                  </a:solidFill>
                </a:rPr>
                <a:t>path</a:t>
              </a:r>
              <a:r>
                <a:rPr lang="fr-BE" sz="1200">
                  <a:solidFill>
                    <a:schemeClr val="tx1"/>
                  </a:solidFill>
                </a:rPr>
                <a:t> (or </a:t>
              </a:r>
              <a:r>
                <a:rPr lang="fr-BE" sz="1200" err="1">
                  <a:solidFill>
                    <a:schemeClr val="tx1"/>
                  </a:solidFill>
                </a:rPr>
                <a:t>equivalent</a:t>
              </a:r>
              <a:r>
                <a:rPr lang="fr-BE" sz="1200">
                  <a:solidFill>
                    <a:schemeClr val="tx1"/>
                  </a:solidFill>
                </a:rPr>
                <a:t>)</a:t>
              </a:r>
              <a:endParaRPr lang="en-IE" sz="1200">
                <a:solidFill>
                  <a:schemeClr val="tx1"/>
                </a:solidFill>
              </a:endParaRPr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2CF75FD1-E913-C134-3232-6E2FC317D6AA}"/>
                </a:ext>
              </a:extLst>
            </p:cNvPr>
            <p:cNvCxnSpPr>
              <a:cxnSpLocks/>
              <a:stCxn id="31" idx="2"/>
              <a:endCxn id="70" idx="0"/>
            </p:cNvCxnSpPr>
            <p:nvPr/>
          </p:nvCxnSpPr>
          <p:spPr>
            <a:xfrm flipH="1">
              <a:off x="1723058" y="2675437"/>
              <a:ext cx="37321" cy="3044229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C502F19-9489-0A9E-B1F6-A0AB961D894D}"/>
              </a:ext>
            </a:extLst>
          </p:cNvPr>
          <p:cNvGrpSpPr/>
          <p:nvPr/>
        </p:nvGrpSpPr>
        <p:grpSpPr>
          <a:xfrm>
            <a:off x="1723059" y="1865161"/>
            <a:ext cx="3900006" cy="3854505"/>
            <a:chOff x="1723059" y="1865161"/>
            <a:chExt cx="3900006" cy="3854505"/>
          </a:xfrm>
        </p:grpSpPr>
        <p:sp>
          <p:nvSpPr>
            <p:cNvPr id="32" name="Flowchart: Process 31">
              <a:extLst>
                <a:ext uri="{FF2B5EF4-FFF2-40B4-BE49-F238E27FC236}">
                  <a16:creationId xmlns:a16="http://schemas.microsoft.com/office/drawing/2014/main" id="{AAB73FC1-A220-9CB4-8499-608B0170F890}"/>
                </a:ext>
              </a:extLst>
            </p:cNvPr>
            <p:cNvSpPr/>
            <p:nvPr/>
          </p:nvSpPr>
          <p:spPr>
            <a:xfrm>
              <a:off x="3335932" y="1865161"/>
              <a:ext cx="2278076" cy="699825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1200" b="1">
                  <a:solidFill>
                    <a:schemeClr val="tx1"/>
                  </a:solidFill>
                </a:rPr>
                <a:t>2.</a:t>
              </a:r>
              <a:r>
                <a:rPr lang="fr-BE" sz="1200">
                  <a:solidFill>
                    <a:schemeClr val="tx1"/>
                  </a:solidFill>
                </a:rPr>
                <a:t> Candidate TL/DTL expert has </a:t>
              </a:r>
              <a:r>
                <a:rPr lang="fr-BE" sz="1200" b="1" u="sng" err="1">
                  <a:solidFill>
                    <a:schemeClr val="tx1"/>
                  </a:solidFill>
                </a:rPr>
                <a:t>partly</a:t>
              </a:r>
              <a:r>
                <a:rPr lang="fr-BE" sz="1200">
                  <a:solidFill>
                    <a:schemeClr val="tx1"/>
                  </a:solidFill>
                </a:rPr>
                <a:t> </a:t>
              </a:r>
              <a:r>
                <a:rPr lang="fr-BE" sz="1200" err="1">
                  <a:solidFill>
                    <a:schemeClr val="tx1"/>
                  </a:solidFill>
                </a:rPr>
                <a:t>completed</a:t>
              </a:r>
              <a:r>
                <a:rPr lang="fr-BE" sz="1200">
                  <a:solidFill>
                    <a:schemeClr val="tx1"/>
                  </a:solidFill>
                </a:rPr>
                <a:t> UCPM </a:t>
              </a:r>
              <a:r>
                <a:rPr lang="fr-BE" sz="1200" err="1">
                  <a:solidFill>
                    <a:schemeClr val="tx1"/>
                  </a:solidFill>
                </a:rPr>
                <a:t>deployable</a:t>
              </a:r>
              <a:r>
                <a:rPr lang="fr-BE" sz="1200">
                  <a:solidFill>
                    <a:schemeClr val="tx1"/>
                  </a:solidFill>
                </a:rPr>
                <a:t> </a:t>
              </a:r>
              <a:r>
                <a:rPr lang="fr-BE" sz="1200" err="1">
                  <a:solidFill>
                    <a:schemeClr val="tx1"/>
                  </a:solidFill>
                </a:rPr>
                <a:t>path</a:t>
              </a:r>
              <a:r>
                <a:rPr lang="fr-BE" sz="1200">
                  <a:solidFill>
                    <a:schemeClr val="tx1"/>
                  </a:solidFill>
                </a:rPr>
                <a:t> (or </a:t>
              </a:r>
              <a:r>
                <a:rPr lang="fr-BE" sz="1200" err="1">
                  <a:solidFill>
                    <a:schemeClr val="tx1"/>
                  </a:solidFill>
                </a:rPr>
                <a:t>equivalent</a:t>
              </a:r>
              <a:r>
                <a:rPr lang="fr-BE" sz="1200">
                  <a:solidFill>
                    <a:schemeClr val="tx1"/>
                  </a:solidFill>
                </a:rPr>
                <a:t>)</a:t>
              </a:r>
              <a:endParaRPr lang="en-IE" sz="1200">
                <a:solidFill>
                  <a:schemeClr val="tx1"/>
                </a:solidFill>
              </a:endParaRPr>
            </a:p>
          </p:txBody>
        </p:sp>
        <p:sp>
          <p:nvSpPr>
            <p:cNvPr id="43" name="Flowchart: Process 42">
              <a:extLst>
                <a:ext uri="{FF2B5EF4-FFF2-40B4-BE49-F238E27FC236}">
                  <a16:creationId xmlns:a16="http://schemas.microsoft.com/office/drawing/2014/main" id="{5F37559B-11A2-D4AB-4D1C-28FAD077B1F7}"/>
                </a:ext>
              </a:extLst>
            </p:cNvPr>
            <p:cNvSpPr/>
            <p:nvPr/>
          </p:nvSpPr>
          <p:spPr>
            <a:xfrm>
              <a:off x="3331178" y="2675437"/>
              <a:ext cx="2278076" cy="653143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1200">
                  <a:solidFill>
                    <a:schemeClr val="tx1"/>
                  </a:solidFill>
                </a:rPr>
                <a:t>COM identifies </a:t>
              </a:r>
              <a:r>
                <a:rPr lang="fr-BE" sz="1200" err="1">
                  <a:solidFill>
                    <a:schemeClr val="tx1"/>
                  </a:solidFill>
                </a:rPr>
                <a:t>missing</a:t>
              </a:r>
              <a:r>
                <a:rPr lang="fr-BE" sz="1200">
                  <a:solidFill>
                    <a:schemeClr val="tx1"/>
                  </a:solidFill>
                </a:rPr>
                <a:t> training courses &amp; </a:t>
              </a:r>
              <a:r>
                <a:rPr lang="fr-BE" sz="1200" err="1">
                  <a:solidFill>
                    <a:schemeClr val="tx1"/>
                  </a:solidFill>
                </a:rPr>
                <a:t>exercises</a:t>
              </a:r>
              <a:r>
                <a:rPr lang="fr-BE" sz="1200">
                  <a:solidFill>
                    <a:schemeClr val="tx1"/>
                  </a:solidFill>
                </a:rPr>
                <a:t> and </a:t>
              </a:r>
              <a:r>
                <a:rPr lang="fr-BE" sz="1200" err="1">
                  <a:solidFill>
                    <a:schemeClr val="tx1"/>
                  </a:solidFill>
                </a:rPr>
                <a:t>informs</a:t>
              </a:r>
              <a:r>
                <a:rPr lang="fr-BE" sz="1200">
                  <a:solidFill>
                    <a:schemeClr val="tx1"/>
                  </a:solidFill>
                </a:rPr>
                <a:t> NA/NTC</a:t>
              </a:r>
              <a:endParaRPr lang="en-IE" sz="1200">
                <a:solidFill>
                  <a:schemeClr val="tx1"/>
                </a:solidFill>
              </a:endParaRP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DE31003-025B-B2F1-223F-C0682CF042C6}"/>
                </a:ext>
              </a:extLst>
            </p:cNvPr>
            <p:cNvCxnSpPr>
              <a:cxnSpLocks/>
              <a:stCxn id="32" idx="2"/>
              <a:endCxn id="43" idx="0"/>
            </p:cNvCxnSpPr>
            <p:nvPr/>
          </p:nvCxnSpPr>
          <p:spPr>
            <a:xfrm flipH="1">
              <a:off x="4470216" y="2564986"/>
              <a:ext cx="4754" cy="1104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Flowchart: Process 46">
              <a:extLst>
                <a:ext uri="{FF2B5EF4-FFF2-40B4-BE49-F238E27FC236}">
                  <a16:creationId xmlns:a16="http://schemas.microsoft.com/office/drawing/2014/main" id="{0BCEC16D-4E61-D193-8A86-A3F641D05448}"/>
                </a:ext>
              </a:extLst>
            </p:cNvPr>
            <p:cNvSpPr/>
            <p:nvPr/>
          </p:nvSpPr>
          <p:spPr>
            <a:xfrm>
              <a:off x="3344511" y="3448380"/>
              <a:ext cx="2278076" cy="699858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1200">
                  <a:solidFill>
                    <a:schemeClr val="tx1"/>
                  </a:solidFill>
                </a:rPr>
                <a:t>NA/NTC </a:t>
              </a:r>
              <a:r>
                <a:rPr lang="fr-BE" sz="1200" err="1">
                  <a:solidFill>
                    <a:schemeClr val="tx1"/>
                  </a:solidFill>
                </a:rPr>
                <a:t>registers</a:t>
              </a:r>
              <a:r>
                <a:rPr lang="fr-BE" sz="1200">
                  <a:solidFill>
                    <a:schemeClr val="tx1"/>
                  </a:solidFill>
                </a:rPr>
                <a:t> expert to </a:t>
              </a:r>
              <a:r>
                <a:rPr lang="fr-BE" sz="1200" err="1">
                  <a:solidFill>
                    <a:schemeClr val="tx1"/>
                  </a:solidFill>
                </a:rPr>
                <a:t>recommended</a:t>
              </a:r>
              <a:r>
                <a:rPr lang="fr-BE" sz="1200">
                  <a:solidFill>
                    <a:schemeClr val="tx1"/>
                  </a:solidFill>
                </a:rPr>
                <a:t> training courses and </a:t>
              </a:r>
              <a:r>
                <a:rPr lang="fr-BE" sz="1200" err="1">
                  <a:solidFill>
                    <a:schemeClr val="tx1"/>
                  </a:solidFill>
                </a:rPr>
                <a:t>exercises</a:t>
              </a:r>
              <a:endParaRPr lang="en-IE" sz="1200">
                <a:solidFill>
                  <a:schemeClr val="tx1"/>
                </a:solidFill>
              </a:endParaRP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CB211CF5-03C3-7DED-D3DB-21B474142457}"/>
                </a:ext>
              </a:extLst>
            </p:cNvPr>
            <p:cNvCxnSpPr>
              <a:cxnSpLocks/>
              <a:stCxn id="43" idx="2"/>
              <a:endCxn id="47" idx="0"/>
            </p:cNvCxnSpPr>
            <p:nvPr/>
          </p:nvCxnSpPr>
          <p:spPr>
            <a:xfrm>
              <a:off x="4470216" y="3328580"/>
              <a:ext cx="13333" cy="1198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lowchart: Process 49">
              <a:extLst>
                <a:ext uri="{FF2B5EF4-FFF2-40B4-BE49-F238E27FC236}">
                  <a16:creationId xmlns:a16="http://schemas.microsoft.com/office/drawing/2014/main" id="{636A012F-0A3A-561C-5E2E-2EA208389A4C}"/>
                </a:ext>
              </a:extLst>
            </p:cNvPr>
            <p:cNvSpPr/>
            <p:nvPr/>
          </p:nvSpPr>
          <p:spPr>
            <a:xfrm>
              <a:off x="3344989" y="4275312"/>
              <a:ext cx="2278076" cy="783755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1200">
                  <a:solidFill>
                    <a:schemeClr val="tx1"/>
                  </a:solidFill>
                </a:rPr>
                <a:t>NA/NTC </a:t>
              </a:r>
              <a:r>
                <a:rPr lang="fr-BE" sz="1200" err="1">
                  <a:solidFill>
                    <a:schemeClr val="tx1"/>
                  </a:solidFill>
                </a:rPr>
                <a:t>informs</a:t>
              </a:r>
              <a:r>
                <a:rPr lang="fr-BE" sz="1200">
                  <a:solidFill>
                    <a:schemeClr val="tx1"/>
                  </a:solidFill>
                </a:rPr>
                <a:t> COM </a:t>
              </a:r>
              <a:r>
                <a:rPr lang="fr-BE" sz="1200" err="1">
                  <a:solidFill>
                    <a:schemeClr val="tx1"/>
                  </a:solidFill>
                </a:rPr>
                <a:t>when</a:t>
              </a:r>
              <a:r>
                <a:rPr lang="fr-BE" sz="1200">
                  <a:solidFill>
                    <a:schemeClr val="tx1"/>
                  </a:solidFill>
                </a:rPr>
                <a:t> </a:t>
              </a:r>
              <a:r>
                <a:rPr lang="fr-BE" sz="1200" err="1">
                  <a:solidFill>
                    <a:schemeClr val="tx1"/>
                  </a:solidFill>
                </a:rPr>
                <a:t>recommended</a:t>
              </a:r>
              <a:r>
                <a:rPr lang="fr-BE" sz="1200">
                  <a:solidFill>
                    <a:schemeClr val="tx1"/>
                  </a:solidFill>
                </a:rPr>
                <a:t> training courses and </a:t>
              </a:r>
              <a:r>
                <a:rPr lang="fr-BE" sz="1200" err="1">
                  <a:solidFill>
                    <a:schemeClr val="tx1"/>
                  </a:solidFill>
                </a:rPr>
                <a:t>exercises</a:t>
              </a:r>
              <a:r>
                <a:rPr lang="fr-BE" sz="1200">
                  <a:solidFill>
                    <a:schemeClr val="tx1"/>
                  </a:solidFill>
                </a:rPr>
                <a:t> </a:t>
              </a:r>
              <a:r>
                <a:rPr lang="fr-BE" sz="1200" err="1">
                  <a:solidFill>
                    <a:schemeClr val="tx1"/>
                  </a:solidFill>
                </a:rPr>
                <a:t>completed</a:t>
              </a:r>
              <a:endParaRPr lang="en-IE" sz="1200">
                <a:solidFill>
                  <a:schemeClr val="tx1"/>
                </a:solidFill>
              </a:endParaRP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C500E435-B304-7B3C-6D25-57BD2E6D6FFC}"/>
                </a:ext>
              </a:extLst>
            </p:cNvPr>
            <p:cNvCxnSpPr>
              <a:cxnSpLocks/>
              <a:stCxn id="47" idx="2"/>
              <a:endCxn id="50" idx="0"/>
            </p:cNvCxnSpPr>
            <p:nvPr/>
          </p:nvCxnSpPr>
          <p:spPr>
            <a:xfrm>
              <a:off x="4483549" y="4148238"/>
              <a:ext cx="478" cy="1270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or: Elbow 75">
              <a:extLst>
                <a:ext uri="{FF2B5EF4-FFF2-40B4-BE49-F238E27FC236}">
                  <a16:creationId xmlns:a16="http://schemas.microsoft.com/office/drawing/2014/main" id="{5114B637-8349-2FAC-14B0-F20F500CFC45}"/>
                </a:ext>
              </a:extLst>
            </p:cNvPr>
            <p:cNvCxnSpPr>
              <a:cxnSpLocks/>
              <a:stCxn id="50" idx="2"/>
              <a:endCxn id="70" idx="0"/>
            </p:cNvCxnSpPr>
            <p:nvPr/>
          </p:nvCxnSpPr>
          <p:spPr>
            <a:xfrm rot="5400000">
              <a:off x="2773244" y="4008882"/>
              <a:ext cx="660599" cy="2760969"/>
            </a:xfrm>
            <a:prstGeom prst="bentConnector3">
              <a:avLst>
                <a:gd name="adj1" fmla="val 32698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ED0915-2C13-CEBC-131C-2204FFCD6E77}"/>
              </a:ext>
            </a:extLst>
          </p:cNvPr>
          <p:cNvGrpSpPr/>
          <p:nvPr/>
        </p:nvGrpSpPr>
        <p:grpSpPr>
          <a:xfrm>
            <a:off x="850646" y="5719665"/>
            <a:ext cx="6829080" cy="881713"/>
            <a:chOff x="850646" y="5719665"/>
            <a:chExt cx="6829080" cy="881713"/>
          </a:xfrm>
        </p:grpSpPr>
        <p:sp>
          <p:nvSpPr>
            <p:cNvPr id="70" name="Flowchart: Process 69">
              <a:extLst>
                <a:ext uri="{FF2B5EF4-FFF2-40B4-BE49-F238E27FC236}">
                  <a16:creationId xmlns:a16="http://schemas.microsoft.com/office/drawing/2014/main" id="{7FEC0313-C8B5-F67B-53C2-BB6E711C1B66}"/>
                </a:ext>
              </a:extLst>
            </p:cNvPr>
            <p:cNvSpPr/>
            <p:nvPr/>
          </p:nvSpPr>
          <p:spPr>
            <a:xfrm>
              <a:off x="850646" y="5719666"/>
              <a:ext cx="1744823" cy="653143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1200">
                  <a:solidFill>
                    <a:schemeClr val="tx1"/>
                  </a:solidFill>
                </a:rPr>
                <a:t>COM invites NA to </a:t>
              </a:r>
              <a:r>
                <a:rPr lang="fr-BE" sz="1200" err="1">
                  <a:solidFill>
                    <a:schemeClr val="tx1"/>
                  </a:solidFill>
                </a:rPr>
                <a:t>register</a:t>
              </a:r>
              <a:r>
                <a:rPr lang="fr-BE" sz="1200">
                  <a:solidFill>
                    <a:schemeClr val="tx1"/>
                  </a:solidFill>
                </a:rPr>
                <a:t> expert as EUCPT TL/DTL in CECIS</a:t>
              </a:r>
              <a:endParaRPr lang="en-IE" sz="1200">
                <a:solidFill>
                  <a:schemeClr val="tx1"/>
                </a:solidFill>
              </a:endParaRPr>
            </a:p>
          </p:txBody>
        </p:sp>
        <p:sp>
          <p:nvSpPr>
            <p:cNvPr id="87" name="Flowchart: Process 86">
              <a:extLst>
                <a:ext uri="{FF2B5EF4-FFF2-40B4-BE49-F238E27FC236}">
                  <a16:creationId xmlns:a16="http://schemas.microsoft.com/office/drawing/2014/main" id="{09515F03-4934-D85E-DA76-7D4CDDDB6902}"/>
                </a:ext>
              </a:extLst>
            </p:cNvPr>
            <p:cNvSpPr/>
            <p:nvPr/>
          </p:nvSpPr>
          <p:spPr>
            <a:xfrm>
              <a:off x="3145584" y="5719665"/>
              <a:ext cx="1744823" cy="653143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1200">
                  <a:solidFill>
                    <a:schemeClr val="tx1"/>
                  </a:solidFill>
                </a:rPr>
                <a:t>NA </a:t>
              </a:r>
              <a:r>
                <a:rPr lang="fr-BE" sz="1200" err="1">
                  <a:solidFill>
                    <a:schemeClr val="tx1"/>
                  </a:solidFill>
                </a:rPr>
                <a:t>registers</a:t>
              </a:r>
              <a:r>
                <a:rPr lang="fr-BE" sz="1200">
                  <a:solidFill>
                    <a:schemeClr val="tx1"/>
                  </a:solidFill>
                </a:rPr>
                <a:t> expert in CECIS</a:t>
              </a:r>
              <a:endParaRPr lang="en-IE" sz="1200">
                <a:solidFill>
                  <a:schemeClr val="tx1"/>
                </a:solidFill>
              </a:endParaRPr>
            </a:p>
          </p:txBody>
        </p:sp>
        <p:sp>
          <p:nvSpPr>
            <p:cNvPr id="88" name="Flowchart: Process 87">
              <a:extLst>
                <a:ext uri="{FF2B5EF4-FFF2-40B4-BE49-F238E27FC236}">
                  <a16:creationId xmlns:a16="http://schemas.microsoft.com/office/drawing/2014/main" id="{199455D9-B38E-A7AD-DE9B-44F2C0D8A38B}"/>
                </a:ext>
              </a:extLst>
            </p:cNvPr>
            <p:cNvSpPr/>
            <p:nvPr/>
          </p:nvSpPr>
          <p:spPr>
            <a:xfrm>
              <a:off x="5379099" y="5719665"/>
              <a:ext cx="1744823" cy="653143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1200">
                  <a:solidFill>
                    <a:schemeClr val="tx1"/>
                  </a:solidFill>
                </a:rPr>
                <a:t>COM </a:t>
              </a:r>
              <a:r>
                <a:rPr lang="fr-BE" sz="1200" err="1">
                  <a:solidFill>
                    <a:schemeClr val="tx1"/>
                  </a:solidFill>
                </a:rPr>
                <a:t>confirms</a:t>
              </a:r>
              <a:r>
                <a:rPr lang="fr-BE" sz="1200">
                  <a:solidFill>
                    <a:schemeClr val="tx1"/>
                  </a:solidFill>
                </a:rPr>
                <a:t> in CECIS </a:t>
              </a:r>
              <a:r>
                <a:rPr lang="fr-BE" sz="1200" err="1">
                  <a:solidFill>
                    <a:schemeClr val="tx1"/>
                  </a:solidFill>
                </a:rPr>
                <a:t>that</a:t>
              </a:r>
              <a:r>
                <a:rPr lang="fr-BE" sz="1200">
                  <a:solidFill>
                    <a:schemeClr val="tx1"/>
                  </a:solidFill>
                </a:rPr>
                <a:t> the expert </a:t>
              </a:r>
              <a:r>
                <a:rPr lang="fr-BE" sz="1200" err="1">
                  <a:solidFill>
                    <a:schemeClr val="tx1"/>
                  </a:solidFill>
                </a:rPr>
                <a:t>is</a:t>
              </a:r>
              <a:r>
                <a:rPr lang="fr-BE" sz="1200">
                  <a:solidFill>
                    <a:schemeClr val="tx1"/>
                  </a:solidFill>
                </a:rPr>
                <a:t> </a:t>
              </a:r>
              <a:r>
                <a:rPr lang="fr-BE" sz="1200" err="1">
                  <a:solidFill>
                    <a:schemeClr val="tx1"/>
                  </a:solidFill>
                </a:rPr>
                <a:t>certified</a:t>
              </a:r>
              <a:endParaRPr lang="en-IE" sz="1200">
                <a:solidFill>
                  <a:schemeClr val="tx1"/>
                </a:solidFill>
              </a:endParaRPr>
            </a:p>
          </p:txBody>
        </p: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040EFA66-2898-5F51-4A69-873424D193DA}"/>
                </a:ext>
              </a:extLst>
            </p:cNvPr>
            <p:cNvCxnSpPr>
              <a:stCxn id="70" idx="3"/>
              <a:endCxn id="87" idx="1"/>
            </p:cNvCxnSpPr>
            <p:nvPr/>
          </p:nvCxnSpPr>
          <p:spPr>
            <a:xfrm flipV="1">
              <a:off x="2595469" y="6046237"/>
              <a:ext cx="550115" cy="1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C2F681E7-427F-C51B-94E5-8B8F46335926}"/>
                </a:ext>
              </a:extLst>
            </p:cNvPr>
            <p:cNvCxnSpPr>
              <a:stCxn id="87" idx="3"/>
              <a:endCxn id="88" idx="1"/>
            </p:cNvCxnSpPr>
            <p:nvPr/>
          </p:nvCxnSpPr>
          <p:spPr>
            <a:xfrm>
              <a:off x="4890407" y="6046237"/>
              <a:ext cx="488692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Flowchart: Alternate Process 95">
              <a:extLst>
                <a:ext uri="{FF2B5EF4-FFF2-40B4-BE49-F238E27FC236}">
                  <a16:creationId xmlns:a16="http://schemas.microsoft.com/office/drawing/2014/main" id="{4F9E7882-F80F-31D3-760B-581F3B37441C}"/>
                </a:ext>
              </a:extLst>
            </p:cNvPr>
            <p:cNvSpPr/>
            <p:nvPr/>
          </p:nvSpPr>
          <p:spPr>
            <a:xfrm>
              <a:off x="6572491" y="6302798"/>
              <a:ext cx="1107235" cy="298580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1000" err="1">
                  <a:solidFill>
                    <a:schemeClr val="tx1"/>
                  </a:solidFill>
                </a:rPr>
                <a:t>Validity</a:t>
              </a:r>
              <a:r>
                <a:rPr lang="fr-BE" sz="1000">
                  <a:solidFill>
                    <a:schemeClr val="tx1"/>
                  </a:solidFill>
                </a:rPr>
                <a:t>: 5 </a:t>
              </a:r>
              <a:r>
                <a:rPr lang="fr-BE" sz="1000" err="1">
                  <a:solidFill>
                    <a:schemeClr val="tx1"/>
                  </a:solidFill>
                </a:rPr>
                <a:t>years</a:t>
              </a:r>
              <a:endParaRPr lang="en-IE" sz="100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92003CD-411C-DF07-762E-C529782B558F}"/>
              </a:ext>
            </a:extLst>
          </p:cNvPr>
          <p:cNvGrpSpPr/>
          <p:nvPr/>
        </p:nvGrpSpPr>
        <p:grpSpPr>
          <a:xfrm>
            <a:off x="1760380" y="552301"/>
            <a:ext cx="6323124" cy="1360488"/>
            <a:chOff x="1760380" y="552301"/>
            <a:chExt cx="6323124" cy="1360488"/>
          </a:xfrm>
        </p:grpSpPr>
        <p:cxnSp>
          <p:nvCxnSpPr>
            <p:cNvPr id="36" name="Connector: Elbow 35">
              <a:extLst>
                <a:ext uri="{FF2B5EF4-FFF2-40B4-BE49-F238E27FC236}">
                  <a16:creationId xmlns:a16="http://schemas.microsoft.com/office/drawing/2014/main" id="{65AA3394-64C8-7019-6B2E-99392D5F8E8C}"/>
                </a:ext>
              </a:extLst>
            </p:cNvPr>
            <p:cNvCxnSpPr>
              <a:cxnSpLocks/>
              <a:stCxn id="26" idx="2"/>
              <a:endCxn id="33" idx="0"/>
            </p:cNvCxnSpPr>
            <p:nvPr/>
          </p:nvCxnSpPr>
          <p:spPr>
            <a:xfrm rot="16200000" flipH="1">
              <a:off x="7053959" y="838488"/>
              <a:ext cx="662604" cy="1396487"/>
            </a:xfrm>
            <a:prstGeom prst="bentConnector3">
              <a:avLst>
                <a:gd name="adj1" fmla="val 50000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or: Elbow 37">
              <a:extLst>
                <a:ext uri="{FF2B5EF4-FFF2-40B4-BE49-F238E27FC236}">
                  <a16:creationId xmlns:a16="http://schemas.microsoft.com/office/drawing/2014/main" id="{279CA450-6518-0EC7-E21C-476358BEB2BB}"/>
                </a:ext>
              </a:extLst>
            </p:cNvPr>
            <p:cNvCxnSpPr>
              <a:cxnSpLocks/>
              <a:stCxn id="26" idx="2"/>
              <a:endCxn id="32" idx="0"/>
            </p:cNvCxnSpPr>
            <p:nvPr/>
          </p:nvCxnSpPr>
          <p:spPr>
            <a:xfrm rot="5400000">
              <a:off x="5251129" y="429271"/>
              <a:ext cx="659731" cy="2212048"/>
            </a:xfrm>
            <a:prstGeom prst="bentConnector3">
              <a:avLst>
                <a:gd name="adj1" fmla="val 50000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or: Elbow 39">
              <a:extLst>
                <a:ext uri="{FF2B5EF4-FFF2-40B4-BE49-F238E27FC236}">
                  <a16:creationId xmlns:a16="http://schemas.microsoft.com/office/drawing/2014/main" id="{143D917C-BE9B-1E86-F570-019B21C175D4}"/>
                </a:ext>
              </a:extLst>
            </p:cNvPr>
            <p:cNvCxnSpPr>
              <a:cxnSpLocks/>
              <a:stCxn id="26" idx="2"/>
              <a:endCxn id="31" idx="0"/>
            </p:cNvCxnSpPr>
            <p:nvPr/>
          </p:nvCxnSpPr>
          <p:spPr>
            <a:xfrm rot="5400000">
              <a:off x="3870020" y="-904210"/>
              <a:ext cx="707359" cy="4926639"/>
            </a:xfrm>
            <a:prstGeom prst="bentConnector3">
              <a:avLst>
                <a:gd name="adj1" fmla="val 45152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lowchart: Terminator 25">
              <a:extLst>
                <a:ext uri="{FF2B5EF4-FFF2-40B4-BE49-F238E27FC236}">
                  <a16:creationId xmlns:a16="http://schemas.microsoft.com/office/drawing/2014/main" id="{1F64ADBF-877A-E58B-00EF-26D79DA92C8B}"/>
                </a:ext>
              </a:extLst>
            </p:cNvPr>
            <p:cNvSpPr/>
            <p:nvPr/>
          </p:nvSpPr>
          <p:spPr>
            <a:xfrm>
              <a:off x="5831634" y="552301"/>
              <a:ext cx="1710767" cy="653129"/>
            </a:xfrm>
            <a:prstGeom prst="flowChartTerminato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1200"/>
                <a:t>3 scenarios</a:t>
              </a:r>
              <a:endParaRPr lang="en-IE" sz="120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351D876-F5D4-00BD-F61F-9C7BE8500267}"/>
              </a:ext>
            </a:extLst>
          </p:cNvPr>
          <p:cNvGrpSpPr/>
          <p:nvPr/>
        </p:nvGrpSpPr>
        <p:grpSpPr>
          <a:xfrm>
            <a:off x="1723059" y="1868034"/>
            <a:ext cx="7923706" cy="3851631"/>
            <a:chOff x="1723059" y="1868034"/>
            <a:chExt cx="7923706" cy="3851631"/>
          </a:xfrm>
        </p:grpSpPr>
        <p:sp>
          <p:nvSpPr>
            <p:cNvPr id="33" name="Flowchart: Process 32">
              <a:extLst>
                <a:ext uri="{FF2B5EF4-FFF2-40B4-BE49-F238E27FC236}">
                  <a16:creationId xmlns:a16="http://schemas.microsoft.com/office/drawing/2014/main" id="{18A598D1-D3D7-0D45-C69A-08CE01298F39}"/>
                </a:ext>
              </a:extLst>
            </p:cNvPr>
            <p:cNvSpPr/>
            <p:nvPr/>
          </p:nvSpPr>
          <p:spPr>
            <a:xfrm>
              <a:off x="6520244" y="1868034"/>
              <a:ext cx="3126521" cy="542689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1200" b="1">
                  <a:solidFill>
                    <a:schemeClr val="tx1"/>
                  </a:solidFill>
                </a:rPr>
                <a:t>3.</a:t>
              </a:r>
              <a:r>
                <a:rPr lang="fr-BE" sz="1200">
                  <a:solidFill>
                    <a:schemeClr val="tx1"/>
                  </a:solidFill>
                </a:rPr>
                <a:t> Candidate TL/DTL expert has </a:t>
              </a:r>
              <a:r>
                <a:rPr lang="fr-BE" sz="1200" b="1" u="sng">
                  <a:solidFill>
                    <a:schemeClr val="tx1"/>
                  </a:solidFill>
                </a:rPr>
                <a:t>not </a:t>
              </a:r>
              <a:r>
                <a:rPr lang="fr-BE" sz="1200" b="1" u="sng" err="1">
                  <a:solidFill>
                    <a:schemeClr val="tx1"/>
                  </a:solidFill>
                </a:rPr>
                <a:t>started</a:t>
              </a:r>
              <a:r>
                <a:rPr lang="fr-BE" sz="1200" b="1" u="sng">
                  <a:solidFill>
                    <a:schemeClr val="tx1"/>
                  </a:solidFill>
                </a:rPr>
                <a:t> </a:t>
              </a:r>
              <a:r>
                <a:rPr lang="fr-BE" sz="1200">
                  <a:solidFill>
                    <a:schemeClr val="tx1"/>
                  </a:solidFill>
                </a:rPr>
                <a:t>UCPM </a:t>
              </a:r>
              <a:r>
                <a:rPr lang="fr-BE" sz="1200" err="1">
                  <a:solidFill>
                    <a:schemeClr val="tx1"/>
                  </a:solidFill>
                </a:rPr>
                <a:t>deployable</a:t>
              </a:r>
              <a:r>
                <a:rPr lang="fr-BE" sz="1200">
                  <a:solidFill>
                    <a:schemeClr val="tx1"/>
                  </a:solidFill>
                </a:rPr>
                <a:t> </a:t>
              </a:r>
              <a:r>
                <a:rPr lang="fr-BE" sz="1200" err="1">
                  <a:solidFill>
                    <a:schemeClr val="tx1"/>
                  </a:solidFill>
                </a:rPr>
                <a:t>path</a:t>
              </a:r>
              <a:r>
                <a:rPr lang="fr-BE" sz="1200">
                  <a:solidFill>
                    <a:schemeClr val="tx1"/>
                  </a:solidFill>
                </a:rPr>
                <a:t> (</a:t>
              </a:r>
              <a:r>
                <a:rPr lang="fr-BE" sz="1200" err="1">
                  <a:solidFill>
                    <a:schemeClr val="tx1"/>
                  </a:solidFill>
                </a:rPr>
                <a:t>nor</a:t>
              </a:r>
              <a:r>
                <a:rPr lang="fr-BE" sz="1200">
                  <a:solidFill>
                    <a:schemeClr val="tx1"/>
                  </a:solidFill>
                </a:rPr>
                <a:t> </a:t>
              </a:r>
              <a:r>
                <a:rPr lang="fr-BE" sz="1200" err="1">
                  <a:solidFill>
                    <a:schemeClr val="tx1"/>
                  </a:solidFill>
                </a:rPr>
                <a:t>equivalent</a:t>
              </a:r>
              <a:r>
                <a:rPr lang="fr-BE" sz="1200">
                  <a:solidFill>
                    <a:schemeClr val="tx1"/>
                  </a:solidFill>
                </a:rPr>
                <a:t>)</a:t>
              </a:r>
              <a:endParaRPr lang="en-IE" sz="1200">
                <a:solidFill>
                  <a:schemeClr val="tx1"/>
                </a:solidFill>
              </a:endParaRPr>
            </a:p>
          </p:txBody>
        </p:sp>
        <p:sp>
          <p:nvSpPr>
            <p:cNvPr id="62" name="Flowchart: Process 61">
              <a:extLst>
                <a:ext uri="{FF2B5EF4-FFF2-40B4-BE49-F238E27FC236}">
                  <a16:creationId xmlns:a16="http://schemas.microsoft.com/office/drawing/2014/main" id="{421748DB-706F-04DA-D8B5-38B9EA09F64C}"/>
                </a:ext>
              </a:extLst>
            </p:cNvPr>
            <p:cNvSpPr/>
            <p:nvPr/>
          </p:nvSpPr>
          <p:spPr>
            <a:xfrm>
              <a:off x="6520240" y="3473886"/>
              <a:ext cx="3126519" cy="499187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1200">
                  <a:solidFill>
                    <a:schemeClr val="tx1"/>
                  </a:solidFill>
                </a:rPr>
                <a:t>NA/NTC </a:t>
              </a:r>
              <a:r>
                <a:rPr lang="fr-BE" sz="1200" err="1">
                  <a:solidFill>
                    <a:schemeClr val="tx1"/>
                  </a:solidFill>
                </a:rPr>
                <a:t>registers</a:t>
              </a:r>
              <a:r>
                <a:rPr lang="fr-BE" sz="1200">
                  <a:solidFill>
                    <a:schemeClr val="tx1"/>
                  </a:solidFill>
                </a:rPr>
                <a:t> the expert to training courses and </a:t>
              </a:r>
              <a:r>
                <a:rPr lang="fr-BE" sz="1200" err="1">
                  <a:solidFill>
                    <a:schemeClr val="tx1"/>
                  </a:solidFill>
                </a:rPr>
                <a:t>exercises</a:t>
              </a:r>
              <a:r>
                <a:rPr lang="fr-BE" sz="1200">
                  <a:solidFill>
                    <a:schemeClr val="tx1"/>
                  </a:solidFill>
                </a:rPr>
                <a:t> of UCPM </a:t>
              </a:r>
              <a:r>
                <a:rPr lang="fr-BE" sz="1200" err="1">
                  <a:solidFill>
                    <a:schemeClr val="tx1"/>
                  </a:solidFill>
                </a:rPr>
                <a:t>deployable</a:t>
              </a:r>
              <a:r>
                <a:rPr lang="fr-BE" sz="1200">
                  <a:solidFill>
                    <a:schemeClr val="tx1"/>
                  </a:solidFill>
                </a:rPr>
                <a:t> </a:t>
              </a:r>
              <a:r>
                <a:rPr lang="fr-BE" sz="1200" err="1">
                  <a:solidFill>
                    <a:schemeClr val="tx1"/>
                  </a:solidFill>
                </a:rPr>
                <a:t>path</a:t>
              </a:r>
              <a:endParaRPr lang="en-IE" sz="1200">
                <a:solidFill>
                  <a:schemeClr val="tx1"/>
                </a:solidFill>
              </a:endParaRPr>
            </a:p>
          </p:txBody>
        </p:sp>
        <p:sp>
          <p:nvSpPr>
            <p:cNvPr id="63" name="Flowchart: Process 62">
              <a:extLst>
                <a:ext uri="{FF2B5EF4-FFF2-40B4-BE49-F238E27FC236}">
                  <a16:creationId xmlns:a16="http://schemas.microsoft.com/office/drawing/2014/main" id="{1578F007-D657-B3D6-8484-F4D83BD5AEE4}"/>
                </a:ext>
              </a:extLst>
            </p:cNvPr>
            <p:cNvSpPr/>
            <p:nvPr/>
          </p:nvSpPr>
          <p:spPr>
            <a:xfrm>
              <a:off x="6520244" y="4292740"/>
              <a:ext cx="3126515" cy="488617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1200">
                  <a:solidFill>
                    <a:schemeClr val="tx1"/>
                  </a:solidFill>
                </a:rPr>
                <a:t>NA/NTC </a:t>
              </a:r>
              <a:r>
                <a:rPr lang="fr-BE" sz="1200" err="1">
                  <a:solidFill>
                    <a:schemeClr val="tx1"/>
                  </a:solidFill>
                </a:rPr>
                <a:t>informs</a:t>
              </a:r>
              <a:r>
                <a:rPr lang="fr-BE" sz="1200">
                  <a:solidFill>
                    <a:schemeClr val="tx1"/>
                  </a:solidFill>
                </a:rPr>
                <a:t> COM </a:t>
              </a:r>
              <a:r>
                <a:rPr lang="fr-BE" sz="1200" err="1">
                  <a:solidFill>
                    <a:schemeClr val="tx1"/>
                  </a:solidFill>
                </a:rPr>
                <a:t>when</a:t>
              </a:r>
              <a:r>
                <a:rPr lang="fr-BE" sz="1200">
                  <a:solidFill>
                    <a:schemeClr val="tx1"/>
                  </a:solidFill>
                </a:rPr>
                <a:t> expert </a:t>
              </a:r>
              <a:r>
                <a:rPr lang="fr-BE" sz="1200" err="1">
                  <a:solidFill>
                    <a:schemeClr val="tx1"/>
                  </a:solidFill>
                </a:rPr>
                <a:t>completes</a:t>
              </a:r>
              <a:r>
                <a:rPr lang="fr-BE" sz="1200">
                  <a:solidFill>
                    <a:schemeClr val="tx1"/>
                  </a:solidFill>
                </a:rPr>
                <a:t> all training courses and </a:t>
              </a:r>
              <a:r>
                <a:rPr lang="fr-BE" sz="1200" err="1">
                  <a:solidFill>
                    <a:schemeClr val="tx1"/>
                  </a:solidFill>
                </a:rPr>
                <a:t>exercises</a:t>
              </a:r>
              <a:endParaRPr lang="en-IE" sz="1200">
                <a:solidFill>
                  <a:schemeClr val="tx1"/>
                </a:solidFill>
              </a:endParaRP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8A99D865-B7E5-6D2C-F150-CA66A5379702}"/>
                </a:ext>
              </a:extLst>
            </p:cNvPr>
            <p:cNvCxnSpPr>
              <a:cxnSpLocks/>
              <a:stCxn id="33" idx="2"/>
              <a:endCxn id="20" idx="0"/>
            </p:cNvCxnSpPr>
            <p:nvPr/>
          </p:nvCxnSpPr>
          <p:spPr>
            <a:xfrm flipH="1">
              <a:off x="8083499" y="2410723"/>
              <a:ext cx="6" cy="2547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2D2CCADB-3071-41CD-69D8-1915E2B9C4AF}"/>
                </a:ext>
              </a:extLst>
            </p:cNvPr>
            <p:cNvCxnSpPr>
              <a:cxnSpLocks/>
              <a:stCxn id="62" idx="2"/>
              <a:endCxn id="63" idx="0"/>
            </p:cNvCxnSpPr>
            <p:nvPr/>
          </p:nvCxnSpPr>
          <p:spPr>
            <a:xfrm>
              <a:off x="8083500" y="3973073"/>
              <a:ext cx="2" cy="3196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or: Elbow 77">
              <a:extLst>
                <a:ext uri="{FF2B5EF4-FFF2-40B4-BE49-F238E27FC236}">
                  <a16:creationId xmlns:a16="http://schemas.microsoft.com/office/drawing/2014/main" id="{6DE962EE-51DD-BC94-45ED-CD802B7ED31B}"/>
                </a:ext>
              </a:extLst>
            </p:cNvPr>
            <p:cNvCxnSpPr>
              <a:cxnSpLocks/>
              <a:stCxn id="63" idx="2"/>
              <a:endCxn id="70" idx="0"/>
            </p:cNvCxnSpPr>
            <p:nvPr/>
          </p:nvCxnSpPr>
          <p:spPr>
            <a:xfrm rot="5400000">
              <a:off x="4434126" y="2070289"/>
              <a:ext cx="938309" cy="6360444"/>
            </a:xfrm>
            <a:prstGeom prst="bentConnector3">
              <a:avLst>
                <a:gd name="adj1" fmla="val 54873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lowchart: Process 19">
              <a:extLst>
                <a:ext uri="{FF2B5EF4-FFF2-40B4-BE49-F238E27FC236}">
                  <a16:creationId xmlns:a16="http://schemas.microsoft.com/office/drawing/2014/main" id="{D7B8FCD0-1D88-B695-298A-94DB8852DD38}"/>
                </a:ext>
              </a:extLst>
            </p:cNvPr>
            <p:cNvSpPr/>
            <p:nvPr/>
          </p:nvSpPr>
          <p:spPr>
            <a:xfrm>
              <a:off x="6520239" y="2665490"/>
              <a:ext cx="3126519" cy="525667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1200">
                  <a:solidFill>
                    <a:schemeClr val="tx1"/>
                  </a:solidFill>
                </a:rPr>
                <a:t>COM </a:t>
              </a:r>
              <a:r>
                <a:rPr lang="fr-BE" sz="1200" err="1">
                  <a:solidFill>
                    <a:schemeClr val="tx1"/>
                  </a:solidFill>
                </a:rPr>
                <a:t>informs</a:t>
              </a:r>
              <a:r>
                <a:rPr lang="fr-BE" sz="1200">
                  <a:solidFill>
                    <a:schemeClr val="tx1"/>
                  </a:solidFill>
                </a:rPr>
                <a:t> NA/NTC </a:t>
              </a:r>
              <a:r>
                <a:rPr lang="fr-BE" sz="1200" err="1">
                  <a:solidFill>
                    <a:schemeClr val="tx1"/>
                  </a:solidFill>
                </a:rPr>
                <a:t>that</a:t>
              </a:r>
              <a:r>
                <a:rPr lang="fr-BE" sz="1200">
                  <a:solidFill>
                    <a:schemeClr val="tx1"/>
                  </a:solidFill>
                </a:rPr>
                <a:t> the expert must start and </a:t>
              </a:r>
              <a:r>
                <a:rPr lang="fr-BE" sz="1200" err="1">
                  <a:solidFill>
                    <a:schemeClr val="tx1"/>
                  </a:solidFill>
                </a:rPr>
                <a:t>complete</a:t>
              </a:r>
              <a:r>
                <a:rPr lang="fr-BE" sz="1200">
                  <a:solidFill>
                    <a:schemeClr val="tx1"/>
                  </a:solidFill>
                </a:rPr>
                <a:t> the UCPM </a:t>
              </a:r>
              <a:r>
                <a:rPr lang="fr-BE" sz="1200" err="1">
                  <a:solidFill>
                    <a:schemeClr val="tx1"/>
                  </a:solidFill>
                </a:rPr>
                <a:t>deployable</a:t>
              </a:r>
              <a:r>
                <a:rPr lang="fr-BE" sz="1200">
                  <a:solidFill>
                    <a:schemeClr val="tx1"/>
                  </a:solidFill>
                </a:rPr>
                <a:t> </a:t>
              </a:r>
              <a:r>
                <a:rPr lang="fr-BE" sz="1200" err="1">
                  <a:solidFill>
                    <a:schemeClr val="tx1"/>
                  </a:solidFill>
                </a:rPr>
                <a:t>path</a:t>
              </a:r>
              <a:endParaRPr lang="en-IE" sz="1200">
                <a:solidFill>
                  <a:schemeClr val="tx1"/>
                </a:solidFill>
              </a:endParaRP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A8E66C26-F80B-5802-6DC5-BED01885101C}"/>
                </a:ext>
              </a:extLst>
            </p:cNvPr>
            <p:cNvCxnSpPr>
              <a:cxnSpLocks/>
              <a:stCxn id="20" idx="2"/>
              <a:endCxn id="62" idx="0"/>
            </p:cNvCxnSpPr>
            <p:nvPr/>
          </p:nvCxnSpPr>
          <p:spPr>
            <a:xfrm>
              <a:off x="8083499" y="3191157"/>
              <a:ext cx="1" cy="2827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662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3584799-4ddd-4bd3-91b5-fd19e73f04ec"/>
    <lcf76f155ced4ddcb4097134ff3c332f xmlns="6d5ad584-533d-4d9e-8d12-f1eda204447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2B821FD596CA4199F5E15CA8AF115B" ma:contentTypeVersion="16" ma:contentTypeDescription="Create a new document." ma:contentTypeScope="" ma:versionID="63fa30cda116845d3c5d567cee181f8e">
  <xsd:schema xmlns:xsd="http://www.w3.org/2001/XMLSchema" xmlns:xs="http://www.w3.org/2001/XMLSchema" xmlns:p="http://schemas.microsoft.com/office/2006/metadata/properties" xmlns:ns2="6d5ad584-533d-4d9e-8d12-f1eda2044479" xmlns:ns3="93584799-4ddd-4bd3-91b5-fd19e73f04ec" targetNamespace="http://schemas.microsoft.com/office/2006/metadata/properties" ma:root="true" ma:fieldsID="9c4cfbbf1cc33364582d19a2f5542007" ns2:_="" ns3:_="">
    <xsd:import namespace="6d5ad584-533d-4d9e-8d12-f1eda2044479"/>
    <xsd:import namespace="93584799-4ddd-4bd3-91b5-fd19e73f04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5ad584-533d-4d9e-8d12-f1eda20444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584799-4ddd-4bd3-91b5-fd19e73f04e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eb40d466-430f-4b35-b2ec-f4c02abc9957}" ma:internalName="TaxCatchAll" ma:showField="CatchAllData" ma:web="93584799-4ddd-4bd3-91b5-fd19e73f04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D08295-0C34-454F-9390-5AE139D9FC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76C3F6-1B2F-462B-88E0-B0284F2FDAFF}">
  <ds:schemaRefs>
    <ds:schemaRef ds:uri="6d5ad584-533d-4d9e-8d12-f1eda2044479"/>
    <ds:schemaRef ds:uri="93584799-4ddd-4bd3-91b5-fd19e73f04e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9D48FC1-32A2-4967-8EB9-1A74F76D542B}">
  <ds:schemaRefs>
    <ds:schemaRef ds:uri="6d5ad584-533d-4d9e-8d12-f1eda2044479"/>
    <ds:schemaRef ds:uri="93584799-4ddd-4bd3-91b5-fd19e73f04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755</Words>
  <Application>Microsoft Office PowerPoint</Application>
  <PresentationFormat>Widescreen</PresentationFormat>
  <Paragraphs>113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Times New Roman</vt:lpstr>
      <vt:lpstr>Manrope</vt:lpstr>
      <vt:lpstr>Arial</vt:lpstr>
      <vt:lpstr>Office Theme</vt:lpstr>
      <vt:lpstr>PowerPoint Presentation</vt:lpstr>
      <vt:lpstr>UCPM Decision No 1313/2013/EU</vt:lpstr>
      <vt:lpstr>(Draft) revised UCPM Implementing Decision </vt:lpstr>
      <vt:lpstr>ECPP for experts: (draft) guidelines</vt:lpstr>
      <vt:lpstr>ECPP for experts: (draft) guidelines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Uppal</dc:creator>
  <cp:lastModifiedBy>KOLIC Hana (ECHO)</cp:lastModifiedBy>
  <cp:revision>2</cp:revision>
  <dcterms:created xsi:type="dcterms:W3CDTF">2022-04-26T10:57:43Z</dcterms:created>
  <dcterms:modified xsi:type="dcterms:W3CDTF">2024-11-07T13:20:08Z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2022-05-16T12:59:18Z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cc70ad82-4ee4-40fd-be3b-7fee48eb52e9</vt:lpwstr>
  </property>
  <property fmtid="{D5CDD505-2E9C-101B-9397-08002B2CF9AE}" pid="8" name="MSIP_Label_6bd9ddd1-4d20-43f6-abfa-fc3c07406f94_ContentBits">
    <vt:lpwstr>0</vt:lpwstr>
  </property>
  <property fmtid="{D5CDD505-2E9C-101B-9397-08002B2CF9AE}" pid="9" name="ContentTypeId">
    <vt:lpwstr>0x010100852B821FD596CA4199F5E15CA8AF115B</vt:lpwstr>
  </property>
  <property fmtid="{D5CDD505-2E9C-101B-9397-08002B2CF9AE}" pid="10" name="MediaServiceImageTags">
    <vt:lpwstr/>
  </property>
</Properties>
</file>