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3"/>
  </p:notesMasterIdLst>
  <p:sldIdLst>
    <p:sldId id="262" r:id="rId5"/>
    <p:sldId id="321" r:id="rId6"/>
    <p:sldId id="419" r:id="rId7"/>
    <p:sldId id="503" r:id="rId8"/>
    <p:sldId id="504" r:id="rId9"/>
    <p:sldId id="505" r:id="rId10"/>
    <p:sldId id="342" r:id="rId11"/>
    <p:sldId id="506" r:id="rId12"/>
    <p:sldId id="507" r:id="rId13"/>
    <p:sldId id="490" r:id="rId14"/>
    <p:sldId id="508" r:id="rId15"/>
    <p:sldId id="514" r:id="rId16"/>
    <p:sldId id="510" r:id="rId17"/>
    <p:sldId id="515" r:id="rId18"/>
    <p:sldId id="511" r:id="rId19"/>
    <p:sldId id="516" r:id="rId20"/>
    <p:sldId id="513" r:id="rId21"/>
    <p:sldId id="440" r:id="rId22"/>
  </p:sldIdLst>
  <p:sldSz cx="12192000" cy="6858000"/>
  <p:notesSz cx="6858000" cy="9144000"/>
  <p:embeddedFontLst>
    <p:embeddedFont>
      <p:font typeface="EC Square Sans Cond Pro" panose="020B0506040000020004" pitchFamily="34" charset="0"/>
      <p:regular r:id="rId24"/>
      <p:bold r:id="rId25"/>
      <p:italic r:id="rId26"/>
      <p:boldItalic r:id="rId27"/>
    </p:embeddedFont>
    <p:embeddedFont>
      <p:font typeface="Manrope" panose="020B0604020202020204" charset="0"/>
      <p:regular r:id="rId28"/>
      <p:bold r:id="rId29"/>
    </p:embeddedFont>
    <p:embeddedFont>
      <p:font typeface="Tahoma" panose="020B0604030504040204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A24"/>
    <a:srgbClr val="FB5C25"/>
    <a:srgbClr val="021785"/>
    <a:srgbClr val="FDAD92"/>
    <a:srgbClr val="4294F6"/>
    <a:srgbClr val="021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3792" autoAdjust="0"/>
  </p:normalViewPr>
  <p:slideViewPr>
    <p:cSldViewPr snapToGrid="0" showGuides="1">
      <p:cViewPr varScale="1">
        <p:scale>
          <a:sx n="62" d="100"/>
          <a:sy n="62" d="100"/>
        </p:scale>
        <p:origin x="832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43BA82-404A-4C38-90F1-C2569554874D}" type="doc">
      <dgm:prSet loTypeId="urn:microsoft.com/office/officeart/2005/8/layout/bProcess3" loCatId="process" qsTypeId="urn:microsoft.com/office/officeart/2005/8/quickstyle/simple1" qsCatId="simple" csTypeId="urn:microsoft.com/office/officeart/2005/8/colors/accent1_1" csCatId="accent1" phldr="1"/>
      <dgm:spPr/>
    </dgm:pt>
    <dgm:pt modelId="{1D56C6CD-853A-4AA6-AD10-25B4841B573E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sz="1400" b="1" dirty="0">
              <a:solidFill>
                <a:srgbClr val="336699"/>
              </a:solidFill>
              <a:latin typeface="Menrope"/>
            </a:rPr>
            <a:t>21/03/2019</a:t>
          </a:r>
          <a:r>
            <a:rPr lang="en-US" sz="1400" dirty="0">
              <a:latin typeface="Menrope"/>
            </a:rPr>
            <a:t>  Entry into force</a:t>
          </a:r>
        </a:p>
      </dgm:t>
    </dgm:pt>
    <dgm:pt modelId="{2AC1207D-3F8C-4D37-9DDA-F23008BED8CB}" type="parTrans" cxnId="{09E61340-3D97-41FB-9D60-21AF9E2593C0}">
      <dgm:prSet/>
      <dgm:spPr/>
      <dgm:t>
        <a:bodyPr/>
        <a:lstStyle/>
        <a:p>
          <a:endParaRPr lang="en-US" sz="2000"/>
        </a:p>
      </dgm:t>
    </dgm:pt>
    <dgm:pt modelId="{015E8188-48F8-4415-8619-1EC0122FFA54}" type="sibTrans" cxnId="{09E61340-3D97-41FB-9D60-21AF9E2593C0}">
      <dgm:prSet/>
      <dgm:spPr/>
      <dgm:t>
        <a:bodyPr/>
        <a:lstStyle/>
        <a:p>
          <a:endParaRPr lang="en-US" sz="2000" dirty="0"/>
        </a:p>
      </dgm:t>
    </dgm:pt>
    <dgm:pt modelId="{FCDF8056-1D33-48A8-83D3-2E8294079286}">
      <dgm:prSet phldrT="[Text]" custT="1"/>
      <dgm:spPr>
        <a:solidFill>
          <a:srgbClr val="FFC000"/>
        </a:solidFill>
        <a:ln>
          <a:solidFill>
            <a:srgbClr val="336699"/>
          </a:solidFill>
        </a:ln>
      </dgm:spPr>
      <dgm:t>
        <a:bodyPr/>
        <a:lstStyle/>
        <a:p>
          <a:r>
            <a:rPr lang="en-US" sz="1400" b="1" dirty="0">
              <a:solidFill>
                <a:srgbClr val="336699"/>
              </a:solidFill>
              <a:latin typeface="Menrope"/>
            </a:rPr>
            <a:t>23/11/2017</a:t>
          </a:r>
          <a:r>
            <a:rPr lang="en-US" sz="1400" dirty="0">
              <a:latin typeface="Menrope"/>
            </a:rPr>
            <a:t> Commission proposal</a:t>
          </a:r>
        </a:p>
      </dgm:t>
    </dgm:pt>
    <dgm:pt modelId="{AEBF4DB6-8715-4C86-83BA-2023A3F90445}" type="parTrans" cxnId="{A8D20A48-708F-4AB1-9500-32910756C2D7}">
      <dgm:prSet/>
      <dgm:spPr/>
      <dgm:t>
        <a:bodyPr/>
        <a:lstStyle/>
        <a:p>
          <a:endParaRPr lang="en-US"/>
        </a:p>
      </dgm:t>
    </dgm:pt>
    <dgm:pt modelId="{AFD1AB63-C371-486D-9218-EDF317CE61A9}" type="sibTrans" cxnId="{A8D20A48-708F-4AB1-9500-32910756C2D7}">
      <dgm:prSet/>
      <dgm:spPr/>
      <dgm:t>
        <a:bodyPr/>
        <a:lstStyle/>
        <a:p>
          <a:endParaRPr lang="en-US" dirty="0"/>
        </a:p>
      </dgm:t>
    </dgm:pt>
    <dgm:pt modelId="{34B43B8E-A723-4DDD-974B-F53772F98F98}">
      <dgm:prSet phldrT="[Text]" custT="1"/>
      <dgm:spPr>
        <a:solidFill>
          <a:schemeClr val="accent5"/>
        </a:solidFill>
        <a:ln>
          <a:solidFill>
            <a:srgbClr val="336699"/>
          </a:solidFill>
        </a:ln>
      </dgm:spPr>
      <dgm:t>
        <a:bodyPr/>
        <a:lstStyle/>
        <a:p>
          <a:r>
            <a:rPr lang="en-US" sz="1400" dirty="0">
              <a:latin typeface="Menrope"/>
            </a:rPr>
            <a:t>Legal base: </a:t>
          </a:r>
          <a:r>
            <a:rPr lang="en-IE" sz="1400" dirty="0">
              <a:latin typeface="Menrope"/>
            </a:rPr>
            <a:t>DECISION (EU) 2019/420 </a:t>
          </a:r>
          <a:endParaRPr lang="en-US" sz="1400" dirty="0">
            <a:latin typeface="Menrope"/>
          </a:endParaRPr>
        </a:p>
      </dgm:t>
    </dgm:pt>
    <dgm:pt modelId="{C94A156E-4D32-4EB8-92EE-708DB3270651}" type="parTrans" cxnId="{FBD8B1CF-9486-41A1-9844-5D9652CF5F5A}">
      <dgm:prSet/>
      <dgm:spPr/>
      <dgm:t>
        <a:bodyPr/>
        <a:lstStyle/>
        <a:p>
          <a:endParaRPr lang="en-IE"/>
        </a:p>
      </dgm:t>
    </dgm:pt>
    <dgm:pt modelId="{7B202229-E508-40B9-B549-FB56F4A6B421}" type="sibTrans" cxnId="{FBD8B1CF-9486-41A1-9844-5D9652CF5F5A}">
      <dgm:prSet/>
      <dgm:spPr/>
      <dgm:t>
        <a:bodyPr/>
        <a:lstStyle/>
        <a:p>
          <a:endParaRPr lang="en-IE"/>
        </a:p>
      </dgm:t>
    </dgm:pt>
    <dgm:pt modelId="{0874A6AB-9057-4CD4-BB00-2076CB63788F}" type="pres">
      <dgm:prSet presAssocID="{C743BA82-404A-4C38-90F1-C2569554874D}" presName="Name0" presStyleCnt="0">
        <dgm:presLayoutVars>
          <dgm:dir/>
          <dgm:resizeHandles val="exact"/>
        </dgm:presLayoutVars>
      </dgm:prSet>
      <dgm:spPr/>
    </dgm:pt>
    <dgm:pt modelId="{9C09DA16-E129-4E56-8F73-9280DECC8C11}" type="pres">
      <dgm:prSet presAssocID="{FCDF8056-1D33-48A8-83D3-2E8294079286}" presName="node" presStyleLbl="node1" presStyleIdx="0" presStyleCnt="3" custLinFactNeighborX="3836" custLinFactNeighborY="4104">
        <dgm:presLayoutVars>
          <dgm:bulletEnabled val="1"/>
        </dgm:presLayoutVars>
      </dgm:prSet>
      <dgm:spPr/>
    </dgm:pt>
    <dgm:pt modelId="{F972ABE7-5ADE-4A67-9FE0-F1DE796D952B}" type="pres">
      <dgm:prSet presAssocID="{AFD1AB63-C371-486D-9218-EDF317CE61A9}" presName="sibTrans" presStyleLbl="sibTrans1D1" presStyleIdx="0" presStyleCnt="2"/>
      <dgm:spPr/>
    </dgm:pt>
    <dgm:pt modelId="{83EF009D-3E04-4A5A-B8D8-578E767EAE52}" type="pres">
      <dgm:prSet presAssocID="{AFD1AB63-C371-486D-9218-EDF317CE61A9}" presName="connectorText" presStyleLbl="sibTrans1D1" presStyleIdx="0" presStyleCnt="2"/>
      <dgm:spPr/>
    </dgm:pt>
    <dgm:pt modelId="{6A2BB6BF-E758-4AF2-BED3-0348BD63F536}" type="pres">
      <dgm:prSet presAssocID="{1D56C6CD-853A-4AA6-AD10-25B4841B573E}" presName="node" presStyleLbl="node1" presStyleIdx="1" presStyleCnt="3">
        <dgm:presLayoutVars>
          <dgm:bulletEnabled val="1"/>
        </dgm:presLayoutVars>
      </dgm:prSet>
      <dgm:spPr/>
    </dgm:pt>
    <dgm:pt modelId="{3EE54879-3DDB-4531-A09A-5F5E6E0CA7D7}" type="pres">
      <dgm:prSet presAssocID="{015E8188-48F8-4415-8619-1EC0122FFA54}" presName="sibTrans" presStyleLbl="sibTrans1D1" presStyleIdx="1" presStyleCnt="2"/>
      <dgm:spPr/>
    </dgm:pt>
    <dgm:pt modelId="{4C440B90-3814-48F7-B00B-56268C7D5546}" type="pres">
      <dgm:prSet presAssocID="{015E8188-48F8-4415-8619-1EC0122FFA54}" presName="connectorText" presStyleLbl="sibTrans1D1" presStyleIdx="1" presStyleCnt="2"/>
      <dgm:spPr/>
    </dgm:pt>
    <dgm:pt modelId="{A8FBA801-B78E-496F-B5A1-60530ECBCDCA}" type="pres">
      <dgm:prSet presAssocID="{34B43B8E-A723-4DDD-974B-F53772F98F98}" presName="node" presStyleLbl="node1" presStyleIdx="2" presStyleCnt="3">
        <dgm:presLayoutVars>
          <dgm:bulletEnabled val="1"/>
        </dgm:presLayoutVars>
      </dgm:prSet>
      <dgm:spPr/>
    </dgm:pt>
  </dgm:ptLst>
  <dgm:cxnLst>
    <dgm:cxn modelId="{BC9BE006-C086-47FA-9DB1-86934D610B49}" type="presOf" srcId="{FCDF8056-1D33-48A8-83D3-2E8294079286}" destId="{9C09DA16-E129-4E56-8F73-9280DECC8C11}" srcOrd="0" destOrd="0" presId="urn:microsoft.com/office/officeart/2005/8/layout/bProcess3"/>
    <dgm:cxn modelId="{09E61340-3D97-41FB-9D60-21AF9E2593C0}" srcId="{C743BA82-404A-4C38-90F1-C2569554874D}" destId="{1D56C6CD-853A-4AA6-AD10-25B4841B573E}" srcOrd="1" destOrd="0" parTransId="{2AC1207D-3F8C-4D37-9DDA-F23008BED8CB}" sibTransId="{015E8188-48F8-4415-8619-1EC0122FFA54}"/>
    <dgm:cxn modelId="{A8D20A48-708F-4AB1-9500-32910756C2D7}" srcId="{C743BA82-404A-4C38-90F1-C2569554874D}" destId="{FCDF8056-1D33-48A8-83D3-2E8294079286}" srcOrd="0" destOrd="0" parTransId="{AEBF4DB6-8715-4C86-83BA-2023A3F90445}" sibTransId="{AFD1AB63-C371-486D-9218-EDF317CE61A9}"/>
    <dgm:cxn modelId="{BFE6767C-2CC7-4AE2-B977-FCF9BFDF658C}" type="presOf" srcId="{1D56C6CD-853A-4AA6-AD10-25B4841B573E}" destId="{6A2BB6BF-E758-4AF2-BED3-0348BD63F536}" srcOrd="0" destOrd="0" presId="urn:microsoft.com/office/officeart/2005/8/layout/bProcess3"/>
    <dgm:cxn modelId="{D83B6E7F-EC66-41FB-9D60-0BA346EAE030}" type="presOf" srcId="{34B43B8E-A723-4DDD-974B-F53772F98F98}" destId="{A8FBA801-B78E-496F-B5A1-60530ECBCDCA}" srcOrd="0" destOrd="0" presId="urn:microsoft.com/office/officeart/2005/8/layout/bProcess3"/>
    <dgm:cxn modelId="{D74DA389-3C01-4489-93DA-747859D2D51C}" type="presOf" srcId="{AFD1AB63-C371-486D-9218-EDF317CE61A9}" destId="{F972ABE7-5ADE-4A67-9FE0-F1DE796D952B}" srcOrd="0" destOrd="0" presId="urn:microsoft.com/office/officeart/2005/8/layout/bProcess3"/>
    <dgm:cxn modelId="{D88940BE-2CDD-4B34-8700-024A4AA58F18}" type="presOf" srcId="{015E8188-48F8-4415-8619-1EC0122FFA54}" destId="{3EE54879-3DDB-4531-A09A-5F5E6E0CA7D7}" srcOrd="0" destOrd="0" presId="urn:microsoft.com/office/officeart/2005/8/layout/bProcess3"/>
    <dgm:cxn modelId="{FBD8B1CF-9486-41A1-9844-5D9652CF5F5A}" srcId="{C743BA82-404A-4C38-90F1-C2569554874D}" destId="{34B43B8E-A723-4DDD-974B-F53772F98F98}" srcOrd="2" destOrd="0" parTransId="{C94A156E-4D32-4EB8-92EE-708DB3270651}" sibTransId="{7B202229-E508-40B9-B549-FB56F4A6B421}"/>
    <dgm:cxn modelId="{C0F9E6EA-C9FA-4C9D-914D-60B59CCD7F9F}" type="presOf" srcId="{AFD1AB63-C371-486D-9218-EDF317CE61A9}" destId="{83EF009D-3E04-4A5A-B8D8-578E767EAE52}" srcOrd="1" destOrd="0" presId="urn:microsoft.com/office/officeart/2005/8/layout/bProcess3"/>
    <dgm:cxn modelId="{F2DF22EE-A379-4517-AC20-83465D3AFF6F}" type="presOf" srcId="{015E8188-48F8-4415-8619-1EC0122FFA54}" destId="{4C440B90-3814-48F7-B00B-56268C7D5546}" srcOrd="1" destOrd="0" presId="urn:microsoft.com/office/officeart/2005/8/layout/bProcess3"/>
    <dgm:cxn modelId="{A7E213F1-E98C-44B4-B996-FD6547FD4822}" type="presOf" srcId="{C743BA82-404A-4C38-90F1-C2569554874D}" destId="{0874A6AB-9057-4CD4-BB00-2076CB63788F}" srcOrd="0" destOrd="0" presId="urn:microsoft.com/office/officeart/2005/8/layout/bProcess3"/>
    <dgm:cxn modelId="{05C8E66D-D3CE-41B7-B978-09064052288D}" type="presParOf" srcId="{0874A6AB-9057-4CD4-BB00-2076CB63788F}" destId="{9C09DA16-E129-4E56-8F73-9280DECC8C11}" srcOrd="0" destOrd="0" presId="urn:microsoft.com/office/officeart/2005/8/layout/bProcess3"/>
    <dgm:cxn modelId="{44653B4C-0CF9-43C4-8BA6-AC01076E0FEB}" type="presParOf" srcId="{0874A6AB-9057-4CD4-BB00-2076CB63788F}" destId="{F972ABE7-5ADE-4A67-9FE0-F1DE796D952B}" srcOrd="1" destOrd="0" presId="urn:microsoft.com/office/officeart/2005/8/layout/bProcess3"/>
    <dgm:cxn modelId="{B41A61AE-A40B-45C4-BADC-E739B1E75B04}" type="presParOf" srcId="{F972ABE7-5ADE-4A67-9FE0-F1DE796D952B}" destId="{83EF009D-3E04-4A5A-B8D8-578E767EAE52}" srcOrd="0" destOrd="0" presId="urn:microsoft.com/office/officeart/2005/8/layout/bProcess3"/>
    <dgm:cxn modelId="{7EF444CE-B6C3-4B39-8A10-023CC01E98E0}" type="presParOf" srcId="{0874A6AB-9057-4CD4-BB00-2076CB63788F}" destId="{6A2BB6BF-E758-4AF2-BED3-0348BD63F536}" srcOrd="2" destOrd="0" presId="urn:microsoft.com/office/officeart/2005/8/layout/bProcess3"/>
    <dgm:cxn modelId="{BD6BC7C4-387B-4FCA-873D-CE84C9680C85}" type="presParOf" srcId="{0874A6AB-9057-4CD4-BB00-2076CB63788F}" destId="{3EE54879-3DDB-4531-A09A-5F5E6E0CA7D7}" srcOrd="3" destOrd="0" presId="urn:microsoft.com/office/officeart/2005/8/layout/bProcess3"/>
    <dgm:cxn modelId="{0C3B8484-2F6D-4598-9B52-C22531BBF188}" type="presParOf" srcId="{3EE54879-3DDB-4531-A09A-5F5E6E0CA7D7}" destId="{4C440B90-3814-48F7-B00B-56268C7D5546}" srcOrd="0" destOrd="0" presId="urn:microsoft.com/office/officeart/2005/8/layout/bProcess3"/>
    <dgm:cxn modelId="{6A6CDCEA-08C6-4C25-A22B-EED78D67643F}" type="presParOf" srcId="{0874A6AB-9057-4CD4-BB00-2076CB63788F}" destId="{A8FBA801-B78E-496F-B5A1-60530ECBCDCA}" srcOrd="4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2ABE7-5ADE-4A67-9FE0-F1DE796D952B}">
      <dsp:nvSpPr>
        <dsp:cNvPr id="0" name=""/>
        <dsp:cNvSpPr/>
      </dsp:nvSpPr>
      <dsp:spPr>
        <a:xfrm>
          <a:off x="1448639" y="581198"/>
          <a:ext cx="23641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0028"/>
              </a:moveTo>
              <a:lnTo>
                <a:pt x="135305" y="80028"/>
              </a:lnTo>
              <a:lnTo>
                <a:pt x="135305" y="45720"/>
              </a:lnTo>
              <a:lnTo>
                <a:pt x="23641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560114" y="625316"/>
        <a:ext cx="13460" cy="3204"/>
      </dsp:txXfrm>
    </dsp:sp>
    <dsp:sp modelId="{9C09DA16-E129-4E56-8F73-9280DECC8C11}">
      <dsp:nvSpPr>
        <dsp:cNvPr id="0" name=""/>
        <dsp:cNvSpPr/>
      </dsp:nvSpPr>
      <dsp:spPr>
        <a:xfrm>
          <a:off x="57147" y="243239"/>
          <a:ext cx="1393291" cy="835975"/>
        </a:xfrm>
        <a:prstGeom prst="rect">
          <a:avLst/>
        </a:prstGeom>
        <a:solidFill>
          <a:srgbClr val="FFC000"/>
        </a:solidFill>
        <a:ln w="12700" cap="flat" cmpd="sng" algn="ctr">
          <a:solidFill>
            <a:srgbClr val="3366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336699"/>
              </a:solidFill>
              <a:latin typeface="Menrope"/>
            </a:rPr>
            <a:t>23/11/2017</a:t>
          </a:r>
          <a:r>
            <a:rPr lang="en-US" sz="1400" kern="1200" dirty="0">
              <a:latin typeface="Menrope"/>
            </a:rPr>
            <a:t> Commission proposal</a:t>
          </a:r>
        </a:p>
      </dsp:txBody>
      <dsp:txXfrm>
        <a:off x="57147" y="243239"/>
        <a:ext cx="1393291" cy="835975"/>
      </dsp:txXfrm>
    </dsp:sp>
    <dsp:sp modelId="{3EE54879-3DDB-4531-A09A-5F5E6E0CA7D7}">
      <dsp:nvSpPr>
        <dsp:cNvPr id="0" name=""/>
        <dsp:cNvSpPr/>
      </dsp:nvSpPr>
      <dsp:spPr>
        <a:xfrm>
          <a:off x="3108941" y="581198"/>
          <a:ext cx="2898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857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245858" y="625316"/>
        <a:ext cx="16022" cy="3204"/>
      </dsp:txXfrm>
    </dsp:sp>
    <dsp:sp modelId="{6A2BB6BF-E758-4AF2-BED3-0348BD63F536}">
      <dsp:nvSpPr>
        <dsp:cNvPr id="0" name=""/>
        <dsp:cNvSpPr/>
      </dsp:nvSpPr>
      <dsp:spPr>
        <a:xfrm>
          <a:off x="1717450" y="208930"/>
          <a:ext cx="1393291" cy="835975"/>
        </a:xfrm>
        <a:prstGeom prst="rect">
          <a:avLst/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336699"/>
              </a:solidFill>
              <a:latin typeface="Menrope"/>
            </a:rPr>
            <a:t>21/03/2019</a:t>
          </a:r>
          <a:r>
            <a:rPr lang="en-US" sz="1400" kern="1200" dirty="0">
              <a:latin typeface="Menrope"/>
            </a:rPr>
            <a:t>  Entry into force</a:t>
          </a:r>
        </a:p>
      </dsp:txBody>
      <dsp:txXfrm>
        <a:off x="1717450" y="208930"/>
        <a:ext cx="1393291" cy="835975"/>
      </dsp:txXfrm>
    </dsp:sp>
    <dsp:sp modelId="{A8FBA801-B78E-496F-B5A1-60530ECBCDCA}">
      <dsp:nvSpPr>
        <dsp:cNvPr id="0" name=""/>
        <dsp:cNvSpPr/>
      </dsp:nvSpPr>
      <dsp:spPr>
        <a:xfrm>
          <a:off x="3431198" y="208930"/>
          <a:ext cx="1393291" cy="835975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rgbClr val="3366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Menrope"/>
            </a:rPr>
            <a:t>Legal base: </a:t>
          </a:r>
          <a:r>
            <a:rPr lang="en-IE" sz="1400" kern="1200" dirty="0">
              <a:latin typeface="Menrope"/>
            </a:rPr>
            <a:t>DECISION (EU) 2019/420 </a:t>
          </a:r>
          <a:endParaRPr lang="en-US" sz="1400" kern="1200" dirty="0">
            <a:latin typeface="Menrope"/>
          </a:endParaRPr>
        </a:p>
      </dsp:txBody>
      <dsp:txXfrm>
        <a:off x="3431198" y="208930"/>
        <a:ext cx="1393291" cy="835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B3741-3052-47B9-800E-AC16EA621B81}" type="datetimeFigureOut">
              <a:rPr lang="en-IE" smtClean="0"/>
              <a:t>12/11/2024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56013-8BCD-4AE3-AFDB-A871B2660F2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1918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9744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>
              <a:latin typeface="Manrope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047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CFC0F-AB9A-4BA2-A66E-52901329B8D6}" type="slidenum">
              <a:rPr lang="en-IE" smtClean="0"/>
              <a:t>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50897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Tahoma"/>
                <a:ea typeface="Tahoma"/>
                <a:cs typeface="Tahoma"/>
              </a:rPr>
              <a:t>- rescEU is a reserve of capacities at Union level and a </a:t>
            </a:r>
            <a:r>
              <a:rPr lang="en-GB" b="1" dirty="0">
                <a:latin typeface="Tahoma"/>
                <a:ea typeface="Tahoma"/>
                <a:cs typeface="Tahoma"/>
              </a:rPr>
              <a:t>safety-net </a:t>
            </a:r>
            <a:r>
              <a:rPr lang="en-GB" dirty="0">
                <a:latin typeface="Tahoma"/>
                <a:ea typeface="Tahoma"/>
                <a:cs typeface="Tahoma"/>
              </a:rPr>
              <a:t>aiming to </a:t>
            </a:r>
            <a:r>
              <a:rPr lang="en-GB" b="1" dirty="0">
                <a:latin typeface="Tahoma"/>
                <a:ea typeface="Tahoma"/>
                <a:cs typeface="Tahoma"/>
              </a:rPr>
              <a:t>complement national capacities when these are overwhelmed </a:t>
            </a:r>
            <a:r>
              <a:rPr lang="en-GB" dirty="0">
                <a:latin typeface="Tahoma"/>
                <a:ea typeface="Tahoma"/>
                <a:cs typeface="Tahoma"/>
              </a:rPr>
              <a:t>in their response to natural and man-made disasters.</a:t>
            </a:r>
          </a:p>
          <a:p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dirty="0">
                <a:latin typeface="Tahoma"/>
                <a:ea typeface="Tahoma"/>
                <a:cs typeface="Tahoma"/>
              </a:rPr>
              <a:t>- The legal framework of rescEU is embedded in Decision No 1313/2013/EU</a:t>
            </a:r>
          </a:p>
          <a:p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dirty="0">
                <a:latin typeface="Tahoma"/>
                <a:ea typeface="Tahoma"/>
                <a:cs typeface="Tahoma"/>
              </a:rPr>
              <a:t>- All rescEU capacities (except for AFF) are further labelled as “High Impact-Low probability”</a:t>
            </a:r>
          </a:p>
          <a:p>
            <a:endParaRPr lang="en-I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IE" dirty="0">
                <a:latin typeface="Tahoma"/>
                <a:ea typeface="Tahoma"/>
                <a:cs typeface="Tahoma"/>
              </a:rPr>
              <a:t>Stockpiling under rescEU (both medical and CBRN) are “Lo-Hi” capacities and are entirely (100%) financed in terms of development and deployment costs</a:t>
            </a:r>
          </a:p>
          <a:p>
            <a:pPr marL="171450" indent="-171450">
              <a:buFontTx/>
              <a:buChar char="-"/>
            </a:pPr>
            <a:endParaRPr lang="en-I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IE" dirty="0">
                <a:latin typeface="Tahoma"/>
                <a:ea typeface="Tahoma"/>
                <a:cs typeface="Tahoma"/>
              </a:rPr>
              <a:t>Si</a:t>
            </a:r>
            <a:r>
              <a:rPr lang="en-IE" baseline="0" dirty="0">
                <a:latin typeface="Tahoma"/>
                <a:ea typeface="Tahoma"/>
                <a:cs typeface="Tahoma"/>
              </a:rPr>
              <a:t> </a:t>
            </a:r>
            <a:r>
              <a:rPr lang="en-IE" baseline="0" dirty="0" err="1">
                <a:latin typeface="Tahoma"/>
                <a:ea typeface="Tahoma"/>
                <a:cs typeface="Tahoma"/>
              </a:rPr>
              <a:t>l’ensemble</a:t>
            </a:r>
            <a:r>
              <a:rPr lang="en-IE" baseline="0" dirty="0">
                <a:latin typeface="Tahoma"/>
                <a:ea typeface="Tahoma"/>
                <a:cs typeface="Tahoma"/>
              </a:rPr>
              <a:t> de </a:t>
            </a:r>
            <a:r>
              <a:rPr lang="en-IE" baseline="0" dirty="0" err="1">
                <a:latin typeface="Tahoma"/>
                <a:ea typeface="Tahoma"/>
                <a:cs typeface="Tahoma"/>
              </a:rPr>
              <a:t>ses</a:t>
            </a:r>
            <a:r>
              <a:rPr lang="en-IE" baseline="0" dirty="0">
                <a:latin typeface="Tahoma"/>
                <a:ea typeface="Tahoma"/>
                <a:cs typeface="Tahoma"/>
              </a:rPr>
              <a:t> </a:t>
            </a:r>
            <a:r>
              <a:rPr lang="en-IE" baseline="0" dirty="0" err="1">
                <a:latin typeface="Tahoma"/>
                <a:ea typeface="Tahoma"/>
                <a:cs typeface="Tahoma"/>
              </a:rPr>
              <a:t>capacités</a:t>
            </a:r>
            <a:r>
              <a:rPr lang="en-IE" baseline="0" dirty="0">
                <a:latin typeface="Tahoma"/>
                <a:ea typeface="Tahoma"/>
                <a:cs typeface="Tahoma"/>
              </a:rPr>
              <a:t> </a:t>
            </a:r>
            <a:r>
              <a:rPr lang="en-IE" baseline="0" dirty="0" err="1">
                <a:latin typeface="Tahoma"/>
                <a:ea typeface="Tahoma"/>
                <a:cs typeface="Tahoma"/>
              </a:rPr>
              <a:t>sont</a:t>
            </a:r>
            <a:r>
              <a:rPr lang="en-IE" baseline="0" dirty="0">
                <a:latin typeface="Tahoma"/>
                <a:ea typeface="Tahoma"/>
                <a:cs typeface="Tahoma"/>
              </a:rPr>
              <a:t> </a:t>
            </a:r>
            <a:r>
              <a:rPr lang="en-IE" baseline="0" dirty="0" err="1">
                <a:latin typeface="Tahoma"/>
                <a:ea typeface="Tahoma"/>
                <a:cs typeface="Tahoma"/>
              </a:rPr>
              <a:t>financées</a:t>
            </a:r>
            <a:r>
              <a:rPr lang="en-IE" baseline="0" dirty="0">
                <a:latin typeface="Tahoma"/>
                <a:ea typeface="Tahoma"/>
                <a:cs typeface="Tahoma"/>
              </a:rPr>
              <a:t> grace à </a:t>
            </a:r>
            <a:r>
              <a:rPr lang="en-IE" baseline="0" dirty="0" err="1">
                <a:latin typeface="Tahoma"/>
                <a:ea typeface="Tahoma"/>
                <a:cs typeface="Tahoma"/>
              </a:rPr>
              <a:t>NextGenerationEU</a:t>
            </a:r>
            <a:r>
              <a:rPr lang="en-IE" baseline="0" dirty="0">
                <a:latin typeface="Tahoma"/>
                <a:ea typeface="Tahoma"/>
                <a:cs typeface="Tahoma"/>
              </a:rPr>
              <a:t>, les </a:t>
            </a:r>
            <a:r>
              <a:rPr lang="en-IE" baseline="0" dirty="0" err="1">
                <a:latin typeface="Tahoma"/>
                <a:ea typeface="Tahoma"/>
                <a:cs typeface="Tahoma"/>
              </a:rPr>
              <a:t>moyens</a:t>
            </a:r>
            <a:r>
              <a:rPr lang="en-IE" baseline="0" dirty="0">
                <a:latin typeface="Tahoma"/>
                <a:ea typeface="Tahoma"/>
                <a:cs typeface="Tahoma"/>
              </a:rPr>
              <a:t> </a:t>
            </a:r>
            <a:r>
              <a:rPr lang="en-IE" baseline="0" dirty="0" err="1">
                <a:latin typeface="Tahoma"/>
                <a:ea typeface="Tahoma"/>
                <a:cs typeface="Tahoma"/>
              </a:rPr>
              <a:t>aériens</a:t>
            </a:r>
            <a:r>
              <a:rPr lang="en-IE" baseline="0" dirty="0">
                <a:latin typeface="Tahoma"/>
                <a:ea typeface="Tahoma"/>
                <a:cs typeface="Tahoma"/>
              </a:rPr>
              <a:t> </a:t>
            </a:r>
            <a:r>
              <a:rPr lang="en-IE" baseline="0" dirty="0" err="1">
                <a:latin typeface="Tahoma"/>
                <a:ea typeface="Tahoma"/>
                <a:cs typeface="Tahoma"/>
              </a:rPr>
              <a:t>sont</a:t>
            </a:r>
            <a:r>
              <a:rPr lang="en-IE" baseline="0" dirty="0">
                <a:latin typeface="Tahoma"/>
                <a:ea typeface="Tahoma"/>
                <a:cs typeface="Tahoma"/>
              </a:rPr>
              <a:t> </a:t>
            </a:r>
            <a:r>
              <a:rPr lang="en-IE" baseline="0" dirty="0" err="1">
                <a:latin typeface="Tahoma"/>
                <a:ea typeface="Tahoma"/>
                <a:cs typeface="Tahoma"/>
              </a:rPr>
              <a:t>eux</a:t>
            </a:r>
            <a:r>
              <a:rPr lang="en-IE" baseline="0" dirty="0">
                <a:latin typeface="Tahoma"/>
                <a:ea typeface="Tahoma"/>
                <a:cs typeface="Tahoma"/>
              </a:rPr>
              <a:t> </a:t>
            </a:r>
            <a:r>
              <a:rPr lang="en-IE" baseline="0" dirty="0" err="1">
                <a:latin typeface="Tahoma"/>
                <a:ea typeface="Tahoma"/>
                <a:cs typeface="Tahoma"/>
              </a:rPr>
              <a:t>financés</a:t>
            </a:r>
            <a:r>
              <a:rPr lang="en-IE" baseline="0" dirty="0">
                <a:latin typeface="Tahoma"/>
                <a:ea typeface="Tahoma"/>
                <a:cs typeface="Tahoma"/>
              </a:rPr>
              <a:t> on the current EU long-term budget </a:t>
            </a:r>
          </a:p>
          <a:p>
            <a:endParaRPr lang="fr-FR" dirty="0"/>
          </a:p>
          <a:p>
            <a:r>
              <a:rPr lang="fr-FR" dirty="0"/>
              <a:t>Transition: National </a:t>
            </a:r>
            <a:r>
              <a:rPr lang="fr-FR" dirty="0" err="1"/>
              <a:t>resources</a:t>
            </a:r>
            <a:r>
              <a:rPr lang="fr-FR" dirty="0"/>
              <a:t> </a:t>
            </a:r>
            <a:r>
              <a:rPr lang="fr-FR" dirty="0" err="1"/>
              <a:t>temporarily</a:t>
            </a:r>
            <a:r>
              <a:rPr lang="fr-FR" dirty="0"/>
              <a:t> </a:t>
            </a:r>
            <a:r>
              <a:rPr lang="fr-FR" dirty="0" err="1"/>
              <a:t>integrated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rescEU </a:t>
            </a:r>
            <a:r>
              <a:rPr lang="fr-FR" dirty="0" err="1"/>
              <a:t>capabilities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operational</a:t>
            </a:r>
            <a:r>
              <a:rPr lang="fr-FR" dirty="0"/>
              <a:t> for the 2019 </a:t>
            </a:r>
            <a:r>
              <a:rPr lang="fr-FR" dirty="0" err="1"/>
              <a:t>forest</a:t>
            </a:r>
            <a:r>
              <a:rPr lang="fr-FR" dirty="0"/>
              <a:t> </a:t>
            </a:r>
            <a:r>
              <a:rPr lang="fr-FR" dirty="0" err="1"/>
              <a:t>fire</a:t>
            </a:r>
            <a:r>
              <a:rPr lang="fr-FR" dirty="0"/>
              <a:t> </a:t>
            </a:r>
            <a:r>
              <a:rPr lang="fr-FR" dirty="0" err="1"/>
              <a:t>season</a:t>
            </a:r>
            <a:endParaRPr lang="en-IE" dirty="0">
              <a:cs typeface="Calibri" panose="020F0502020204030204"/>
            </a:endParaRPr>
          </a:p>
          <a:p>
            <a:pPr marL="171450" indent="-171450">
              <a:buFontTx/>
              <a:buChar char="-"/>
            </a:pPr>
            <a:endParaRPr lang="en-IE" dirty="0">
              <a:latin typeface="Tahoma"/>
              <a:ea typeface="Tahoma"/>
              <a:cs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202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4172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CFC0F-AB9A-4BA2-A66E-52901329B8D6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69885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26" Type="http://schemas.openxmlformats.org/officeDocument/2006/relationships/image" Target="../media/image32.sv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svg"/><Relationship Id="rId42" Type="http://schemas.openxmlformats.org/officeDocument/2006/relationships/image" Target="../media/image48.svg"/><Relationship Id="rId47" Type="http://schemas.openxmlformats.org/officeDocument/2006/relationships/image" Target="../media/image53.png"/><Relationship Id="rId50" Type="http://schemas.openxmlformats.org/officeDocument/2006/relationships/image" Target="../media/image56.svg"/><Relationship Id="rId55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6" Type="http://schemas.openxmlformats.org/officeDocument/2006/relationships/image" Target="../media/image22.sv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svg"/><Relationship Id="rId32" Type="http://schemas.openxmlformats.org/officeDocument/2006/relationships/image" Target="../media/image38.svg"/><Relationship Id="rId37" Type="http://schemas.openxmlformats.org/officeDocument/2006/relationships/image" Target="../media/image43.png"/><Relationship Id="rId40" Type="http://schemas.openxmlformats.org/officeDocument/2006/relationships/image" Target="../media/image46.svg"/><Relationship Id="rId45" Type="http://schemas.openxmlformats.org/officeDocument/2006/relationships/image" Target="../media/image51.png"/><Relationship Id="rId53" Type="http://schemas.openxmlformats.org/officeDocument/2006/relationships/image" Target="../media/image59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50.svg"/><Relationship Id="rId52" Type="http://schemas.openxmlformats.org/officeDocument/2006/relationships/image" Target="../media/image58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Relationship Id="rId27" Type="http://schemas.openxmlformats.org/officeDocument/2006/relationships/image" Target="../media/image33.png"/><Relationship Id="rId30" Type="http://schemas.openxmlformats.org/officeDocument/2006/relationships/image" Target="../media/image36.sv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48" Type="http://schemas.openxmlformats.org/officeDocument/2006/relationships/image" Target="../media/image54.svg"/><Relationship Id="rId8" Type="http://schemas.openxmlformats.org/officeDocument/2006/relationships/image" Target="../media/image14.svg"/><Relationship Id="rId51" Type="http://schemas.openxmlformats.org/officeDocument/2006/relationships/image" Target="../media/image57.png"/><Relationship Id="rId3" Type="http://schemas.openxmlformats.org/officeDocument/2006/relationships/image" Target="../media/image9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svg"/><Relationship Id="rId46" Type="http://schemas.openxmlformats.org/officeDocument/2006/relationships/image" Target="../media/image52.svg"/><Relationship Id="rId20" Type="http://schemas.openxmlformats.org/officeDocument/2006/relationships/image" Target="../media/image26.svg"/><Relationship Id="rId41" Type="http://schemas.openxmlformats.org/officeDocument/2006/relationships/image" Target="../media/image47.png"/><Relationship Id="rId54" Type="http://schemas.openxmlformats.org/officeDocument/2006/relationships/image" Target="../media/image6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svg"/><Relationship Id="rId36" Type="http://schemas.openxmlformats.org/officeDocument/2006/relationships/image" Target="../media/image42.svg"/><Relationship Id="rId49" Type="http://schemas.openxmlformats.org/officeDocument/2006/relationships/image" Target="../media/image5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CCC2EE-EAE0-47D2-8581-2E88ADCB6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2"/>
          <a:stretch/>
        </p:blipFill>
        <p:spPr>
          <a:xfrm>
            <a:off x="0" y="2751"/>
            <a:ext cx="6096000" cy="6852498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59B2C02-B6FA-407F-AF7B-ECD9CD23B7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847975" y="0"/>
            <a:ext cx="9344025" cy="6886575"/>
          </a:xfrm>
          <a:custGeom>
            <a:avLst/>
            <a:gdLst>
              <a:gd name="connsiteX0" fmla="*/ 0 w 7848600"/>
              <a:gd name="connsiteY0" fmla="*/ 0 h 7038975"/>
              <a:gd name="connsiteX1" fmla="*/ 7848600 w 7848600"/>
              <a:gd name="connsiteY1" fmla="*/ 0 h 7038975"/>
              <a:gd name="connsiteX2" fmla="*/ 7848600 w 7848600"/>
              <a:gd name="connsiteY2" fmla="*/ 7038975 h 7038975"/>
              <a:gd name="connsiteX3" fmla="*/ 0 w 7848600"/>
              <a:gd name="connsiteY3" fmla="*/ 7038975 h 7038975"/>
              <a:gd name="connsiteX4" fmla="*/ 0 w 7848600"/>
              <a:gd name="connsiteY4" fmla="*/ 0 h 7038975"/>
              <a:gd name="connsiteX0" fmla="*/ 0 w 9344025"/>
              <a:gd name="connsiteY0" fmla="*/ 180975 h 7038975"/>
              <a:gd name="connsiteX1" fmla="*/ 9344025 w 9344025"/>
              <a:gd name="connsiteY1" fmla="*/ 0 h 7038975"/>
              <a:gd name="connsiteX2" fmla="*/ 9344025 w 9344025"/>
              <a:gd name="connsiteY2" fmla="*/ 7038975 h 7038975"/>
              <a:gd name="connsiteX3" fmla="*/ 1495425 w 9344025"/>
              <a:gd name="connsiteY3" fmla="*/ 7038975 h 7038975"/>
              <a:gd name="connsiteX4" fmla="*/ 0 w 9344025"/>
              <a:gd name="connsiteY4" fmla="*/ 180975 h 7038975"/>
              <a:gd name="connsiteX0" fmla="*/ 0 w 9344025"/>
              <a:gd name="connsiteY0" fmla="*/ 0 h 6858000"/>
              <a:gd name="connsiteX1" fmla="*/ 9324975 w 9344025"/>
              <a:gd name="connsiteY1" fmla="*/ 9525 h 6858000"/>
              <a:gd name="connsiteX2" fmla="*/ 9344025 w 9344025"/>
              <a:gd name="connsiteY2" fmla="*/ 6858000 h 6858000"/>
              <a:gd name="connsiteX3" fmla="*/ 1495425 w 9344025"/>
              <a:gd name="connsiteY3" fmla="*/ 6858000 h 6858000"/>
              <a:gd name="connsiteX4" fmla="*/ 0 w 9344025"/>
              <a:gd name="connsiteY4" fmla="*/ 0 h 6858000"/>
              <a:gd name="connsiteX0" fmla="*/ 0 w 9344025"/>
              <a:gd name="connsiteY0" fmla="*/ 0 h 6886575"/>
              <a:gd name="connsiteX1" fmla="*/ 9324975 w 9344025"/>
              <a:gd name="connsiteY1" fmla="*/ 9525 h 6886575"/>
              <a:gd name="connsiteX2" fmla="*/ 9344025 w 9344025"/>
              <a:gd name="connsiteY2" fmla="*/ 6858000 h 6886575"/>
              <a:gd name="connsiteX3" fmla="*/ 3981450 w 9344025"/>
              <a:gd name="connsiteY3" fmla="*/ 6886575 h 6886575"/>
              <a:gd name="connsiteX4" fmla="*/ 0 w 9344025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4025" h="6886575">
                <a:moveTo>
                  <a:pt x="0" y="0"/>
                </a:moveTo>
                <a:lnTo>
                  <a:pt x="9324975" y="9525"/>
                </a:lnTo>
                <a:lnTo>
                  <a:pt x="9344025" y="6858000"/>
                </a:lnTo>
                <a:lnTo>
                  <a:pt x="3981450" y="688657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2000" b="1">
                <a:latin typeface="Manrope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insert background image. </a:t>
            </a:r>
          </a:p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8DF859-1164-435D-B8C4-E570F88BE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6" y="4621161"/>
            <a:ext cx="3486150" cy="1291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Manrope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 descr="A blue background with red white and blue text&#10;&#10;Description automatically generated">
            <a:extLst>
              <a:ext uri="{FF2B5EF4-FFF2-40B4-BE49-F238E27FC236}">
                <a16:creationId xmlns:a16="http://schemas.microsoft.com/office/drawing/2014/main" id="{A28484AD-8ABE-778D-2712-52F3D99C4F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0" y="1287356"/>
            <a:ext cx="1267330" cy="46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3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1CA08D-CE95-4A0D-A6AE-1546EBA0E2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-11950"/>
            <a:ext cx="9068389" cy="6876853"/>
          </a:xfrm>
          <a:custGeom>
            <a:avLst/>
            <a:gdLst>
              <a:gd name="connsiteX0" fmla="*/ 0 w 10435472"/>
              <a:gd name="connsiteY0" fmla="*/ 0 h 6857999"/>
              <a:gd name="connsiteX1" fmla="*/ 10435472 w 10435472"/>
              <a:gd name="connsiteY1" fmla="*/ 0 h 6857999"/>
              <a:gd name="connsiteX2" fmla="*/ 10435472 w 10435472"/>
              <a:gd name="connsiteY2" fmla="*/ 6857999 h 6857999"/>
              <a:gd name="connsiteX3" fmla="*/ 0 w 10435472"/>
              <a:gd name="connsiteY3" fmla="*/ 6857999 h 6857999"/>
              <a:gd name="connsiteX4" fmla="*/ 0 w 10435472"/>
              <a:gd name="connsiteY4" fmla="*/ 0 h 6857999"/>
              <a:gd name="connsiteX0" fmla="*/ 0 w 10435472"/>
              <a:gd name="connsiteY0" fmla="*/ 0 h 6867426"/>
              <a:gd name="connsiteX1" fmla="*/ 10435472 w 10435472"/>
              <a:gd name="connsiteY1" fmla="*/ 0 h 6867426"/>
              <a:gd name="connsiteX2" fmla="*/ 6089715 w 10435472"/>
              <a:gd name="connsiteY2" fmla="*/ 6867426 h 6867426"/>
              <a:gd name="connsiteX3" fmla="*/ 0 w 10435472"/>
              <a:gd name="connsiteY3" fmla="*/ 6857999 h 6867426"/>
              <a:gd name="connsiteX4" fmla="*/ 0 w 10435472"/>
              <a:gd name="connsiteY4" fmla="*/ 0 h 6867426"/>
              <a:gd name="connsiteX0" fmla="*/ 0 w 10001839"/>
              <a:gd name="connsiteY0" fmla="*/ 0 h 6867426"/>
              <a:gd name="connsiteX1" fmla="*/ 10001839 w 10001839"/>
              <a:gd name="connsiteY1" fmla="*/ 18853 h 6867426"/>
              <a:gd name="connsiteX2" fmla="*/ 6089715 w 10001839"/>
              <a:gd name="connsiteY2" fmla="*/ 6867426 h 6867426"/>
              <a:gd name="connsiteX3" fmla="*/ 0 w 10001839"/>
              <a:gd name="connsiteY3" fmla="*/ 6857999 h 6867426"/>
              <a:gd name="connsiteX4" fmla="*/ 0 w 10001839"/>
              <a:gd name="connsiteY4" fmla="*/ 0 h 6867426"/>
              <a:gd name="connsiteX0" fmla="*/ 0 w 10001839"/>
              <a:gd name="connsiteY0" fmla="*/ 0 h 6876853"/>
              <a:gd name="connsiteX1" fmla="*/ 10001839 w 10001839"/>
              <a:gd name="connsiteY1" fmla="*/ 18853 h 6876853"/>
              <a:gd name="connsiteX2" fmla="*/ 6052008 w 10001839"/>
              <a:gd name="connsiteY2" fmla="*/ 6876853 h 6876853"/>
              <a:gd name="connsiteX3" fmla="*/ 0 w 10001839"/>
              <a:gd name="connsiteY3" fmla="*/ 6857999 h 6876853"/>
              <a:gd name="connsiteX4" fmla="*/ 0 w 10001839"/>
              <a:gd name="connsiteY4" fmla="*/ 0 h 6876853"/>
              <a:gd name="connsiteX0" fmla="*/ 0 w 10001839"/>
              <a:gd name="connsiteY0" fmla="*/ 0 h 6876853"/>
              <a:gd name="connsiteX1" fmla="*/ 10001839 w 10001839"/>
              <a:gd name="connsiteY1" fmla="*/ 18853 h 6876853"/>
              <a:gd name="connsiteX2" fmla="*/ 5099508 w 10001839"/>
              <a:gd name="connsiteY2" fmla="*/ 6876853 h 6876853"/>
              <a:gd name="connsiteX3" fmla="*/ 0 w 10001839"/>
              <a:gd name="connsiteY3" fmla="*/ 6857999 h 6876853"/>
              <a:gd name="connsiteX4" fmla="*/ 0 w 10001839"/>
              <a:gd name="connsiteY4" fmla="*/ 0 h 6876853"/>
              <a:gd name="connsiteX0" fmla="*/ 0 w 9068389"/>
              <a:gd name="connsiteY0" fmla="*/ 0 h 6876853"/>
              <a:gd name="connsiteX1" fmla="*/ 9068389 w 9068389"/>
              <a:gd name="connsiteY1" fmla="*/ 9328 h 6876853"/>
              <a:gd name="connsiteX2" fmla="*/ 5099508 w 9068389"/>
              <a:gd name="connsiteY2" fmla="*/ 6876853 h 6876853"/>
              <a:gd name="connsiteX3" fmla="*/ 0 w 9068389"/>
              <a:gd name="connsiteY3" fmla="*/ 6857999 h 6876853"/>
              <a:gd name="connsiteX4" fmla="*/ 0 w 9068389"/>
              <a:gd name="connsiteY4" fmla="*/ 0 h 687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8389" h="6876853">
                <a:moveTo>
                  <a:pt x="0" y="0"/>
                </a:moveTo>
                <a:lnTo>
                  <a:pt x="9068389" y="9328"/>
                </a:lnTo>
                <a:lnTo>
                  <a:pt x="5099508" y="6876853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2000" b="1">
                <a:latin typeface="Manrope" pitchFamily="2" charset="0"/>
              </a:defRPr>
            </a:lvl1pPr>
          </a:lstStyle>
          <a:p>
            <a:r>
              <a:rPr lang="en-GB" dirty="0"/>
              <a:t>Click to insert background image.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7EBB47-93EC-4F54-89D0-74AFAB82C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2" t="174" b="-174"/>
          <a:stretch/>
        </p:blipFill>
        <p:spPr>
          <a:xfrm>
            <a:off x="4972050" y="0"/>
            <a:ext cx="7219950" cy="6870626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70673645-EEC0-4EE1-A6C6-7315037DB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5838" r="78238" b="82764"/>
          <a:stretch/>
        </p:blipFill>
        <p:spPr>
          <a:xfrm>
            <a:off x="10173559" y="461870"/>
            <a:ext cx="1732961" cy="626004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18E6C82-D85A-484B-BBA7-B8655A1E9F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175" y="2714625"/>
            <a:ext cx="3648075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lvl="0"/>
            <a:r>
              <a:rPr lang="en-US" dirty="0"/>
              <a:t>Add divider slide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28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8D369F-3A79-492D-9D6A-871F0ACDC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42"/>
          <a:stretch/>
        </p:blipFill>
        <p:spPr>
          <a:xfrm>
            <a:off x="0" y="0"/>
            <a:ext cx="7258050" cy="685249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5A69A66-EA36-41AE-8B3F-2CC6C5B36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08325" y="0"/>
            <a:ext cx="9083675" cy="6858000"/>
          </a:xfrm>
          <a:custGeom>
            <a:avLst/>
            <a:gdLst>
              <a:gd name="connsiteX0" fmla="*/ 0 w 9693275"/>
              <a:gd name="connsiteY0" fmla="*/ 0 h 6858000"/>
              <a:gd name="connsiteX1" fmla="*/ 9693275 w 9693275"/>
              <a:gd name="connsiteY1" fmla="*/ 0 h 6858000"/>
              <a:gd name="connsiteX2" fmla="*/ 9693275 w 9693275"/>
              <a:gd name="connsiteY2" fmla="*/ 6858000 h 6858000"/>
              <a:gd name="connsiteX3" fmla="*/ 0 w 9693275"/>
              <a:gd name="connsiteY3" fmla="*/ 6858000 h 6858000"/>
              <a:gd name="connsiteX4" fmla="*/ 0 w 9693275"/>
              <a:gd name="connsiteY4" fmla="*/ 0 h 6858000"/>
              <a:gd name="connsiteX0" fmla="*/ 0 w 9693275"/>
              <a:gd name="connsiteY0" fmla="*/ 0 h 6858000"/>
              <a:gd name="connsiteX1" fmla="*/ 9693275 w 9693275"/>
              <a:gd name="connsiteY1" fmla="*/ 0 h 6858000"/>
              <a:gd name="connsiteX2" fmla="*/ 9693275 w 9693275"/>
              <a:gd name="connsiteY2" fmla="*/ 6858000 h 6858000"/>
              <a:gd name="connsiteX3" fmla="*/ 4581525 w 9693275"/>
              <a:gd name="connsiteY3" fmla="*/ 6848475 h 6858000"/>
              <a:gd name="connsiteX4" fmla="*/ 0 w 9693275"/>
              <a:gd name="connsiteY4" fmla="*/ 0 h 6858000"/>
              <a:gd name="connsiteX0" fmla="*/ 0 w 9083675"/>
              <a:gd name="connsiteY0" fmla="*/ 0 h 6858000"/>
              <a:gd name="connsiteX1" fmla="*/ 9083675 w 9083675"/>
              <a:gd name="connsiteY1" fmla="*/ 0 h 6858000"/>
              <a:gd name="connsiteX2" fmla="*/ 9083675 w 9083675"/>
              <a:gd name="connsiteY2" fmla="*/ 6858000 h 6858000"/>
              <a:gd name="connsiteX3" fmla="*/ 3971925 w 9083675"/>
              <a:gd name="connsiteY3" fmla="*/ 6848475 h 6858000"/>
              <a:gd name="connsiteX4" fmla="*/ 0 w 90836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3675" h="6858000">
                <a:moveTo>
                  <a:pt x="0" y="0"/>
                </a:moveTo>
                <a:lnTo>
                  <a:pt x="9083675" y="0"/>
                </a:lnTo>
                <a:lnTo>
                  <a:pt x="9083675" y="6858000"/>
                </a:lnTo>
                <a:lnTo>
                  <a:pt x="3971925" y="684847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algn="r">
              <a:defRPr sz="2000" b="1">
                <a:latin typeface="Manrope" pitchFamily="2" charset="0"/>
              </a:defRPr>
            </a:lvl1pPr>
          </a:lstStyle>
          <a:p>
            <a:r>
              <a:rPr lang="en-GB" dirty="0"/>
              <a:t>Click to insert background image. 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AD27A300-63C7-4B06-9AA0-8B633F87C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5838" r="78238" b="82764"/>
          <a:stretch/>
        </p:blipFill>
        <p:spPr>
          <a:xfrm>
            <a:off x="382882" y="480920"/>
            <a:ext cx="1732961" cy="6260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38F561-583F-4B96-AC22-938ED30383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588" y="2752725"/>
            <a:ext cx="3551237" cy="676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lvl="0"/>
            <a:r>
              <a:rPr lang="en-US" dirty="0"/>
              <a:t>Add divider slide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608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578CECE-CD84-BCF9-572A-245CEE66D8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5" y="5502"/>
            <a:ext cx="11906520" cy="6852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589D62-A187-481F-9A77-4E13B2C42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27695" r="-17100" b="-14680"/>
          <a:stretch/>
        </p:blipFill>
        <p:spPr>
          <a:xfrm>
            <a:off x="333078" y="5993212"/>
            <a:ext cx="1440000" cy="5456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E4F572E-CFE0-45BF-9C1F-D41BA6DEE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145" y="365126"/>
            <a:ext cx="10792350" cy="43615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2188A"/>
                </a:solidFill>
                <a:latin typeface="Manrope" pitchFamily="2" charset="0"/>
              </a:defRPr>
            </a:lvl1pPr>
          </a:lstStyle>
          <a:p>
            <a:r>
              <a:rPr lang="en-US" dirty="0"/>
              <a:t>Click to edit slide title style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619485B-4EEE-432B-87A8-9907AFFF4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940211"/>
            <a:ext cx="10792332" cy="43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F45A24"/>
                </a:solidFill>
                <a:latin typeface="Manrope" pitchFamily="2" charset="0"/>
              </a:defRPr>
            </a:lvl1pPr>
          </a:lstStyle>
          <a:p>
            <a:pPr lvl="0"/>
            <a:r>
              <a:rPr lang="en-US" dirty="0"/>
              <a:t>Click to edit slide sub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423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3F294C5-5F94-CB4E-A4B2-6E473160C7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5" y="5502"/>
            <a:ext cx="11906520" cy="68524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8E897-9823-4020-8E88-21B6178E7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145" y="1825625"/>
            <a:ext cx="5735655" cy="435133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anrope" pitchFamily="2" charset="0"/>
              </a:defRPr>
            </a:lvl1pPr>
            <a:lvl2pPr>
              <a:defRPr sz="2000">
                <a:latin typeface="Manrope" pitchFamily="2" charset="0"/>
              </a:defRPr>
            </a:lvl2pPr>
            <a:lvl3pPr>
              <a:defRPr sz="1800">
                <a:latin typeface="Manrope" pitchFamily="2" charset="0"/>
              </a:defRPr>
            </a:lvl3pPr>
            <a:lvl4pPr>
              <a:defRPr sz="1600">
                <a:latin typeface="Manrope" pitchFamily="2" charset="0"/>
              </a:defRPr>
            </a:lvl4pPr>
            <a:lvl5pPr>
              <a:defRPr sz="1600">
                <a:latin typeface="Manrope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1AD1C-1E9C-4739-8E6C-17AF011FC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35654" cy="435133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anrope" pitchFamily="2" charset="0"/>
              </a:defRPr>
            </a:lvl1pPr>
            <a:lvl2pPr>
              <a:defRPr sz="2000">
                <a:latin typeface="Manrope" pitchFamily="2" charset="0"/>
              </a:defRPr>
            </a:lvl2pPr>
            <a:lvl3pPr>
              <a:defRPr sz="1800">
                <a:latin typeface="Manrope" pitchFamily="2" charset="0"/>
              </a:defRPr>
            </a:lvl3pPr>
            <a:lvl4pPr>
              <a:defRPr sz="1600">
                <a:latin typeface="Manrope" pitchFamily="2" charset="0"/>
              </a:defRPr>
            </a:lvl4pPr>
            <a:lvl5pPr>
              <a:defRPr sz="1600">
                <a:latin typeface="Manrope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93856F4-AC6F-4CA4-9222-1B6C67B6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940211"/>
            <a:ext cx="10792332" cy="43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F45A24"/>
                </a:solidFill>
                <a:latin typeface="Manrope" pitchFamily="2" charset="0"/>
              </a:defRPr>
            </a:lvl1pPr>
          </a:lstStyle>
          <a:p>
            <a:pPr lvl="0"/>
            <a:r>
              <a:rPr lang="en-US" dirty="0"/>
              <a:t>Click to edit slide sub title style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2C53B32-3530-4844-912A-6F142982E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145" y="365126"/>
            <a:ext cx="10792350" cy="43615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2188A"/>
                </a:solidFill>
                <a:latin typeface="Manrope" pitchFamily="2" charset="0"/>
              </a:defRPr>
            </a:lvl1pPr>
          </a:lstStyle>
          <a:p>
            <a:r>
              <a:rPr lang="en-US" dirty="0"/>
              <a:t>Click to edit slide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2B35E0-8B43-F366-3204-9FA7329F5B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27695" r="-17100" b="-14680"/>
          <a:stretch/>
        </p:blipFill>
        <p:spPr>
          <a:xfrm>
            <a:off x="333078" y="5993212"/>
            <a:ext cx="1440000" cy="54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92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2757C0-D683-45CD-9A7D-17543EF43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2486" y="-8235"/>
            <a:ext cx="7989514" cy="69406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BF5696-5240-448D-8608-7681284B04BB}"/>
              </a:ext>
            </a:extLst>
          </p:cNvPr>
          <p:cNvSpPr/>
          <p:nvPr userDrawn="1"/>
        </p:nvSpPr>
        <p:spPr>
          <a:xfrm>
            <a:off x="-127591" y="0"/>
            <a:ext cx="4433777" cy="6932428"/>
          </a:xfrm>
          <a:prstGeom prst="rect">
            <a:avLst/>
          </a:prstGeom>
          <a:solidFill>
            <a:srgbClr val="F4F9F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spc="0" normalizeH="0" baseline="0">
              <a:ln>
                <a:noFill/>
              </a:ln>
              <a:solidFill>
                <a:srgbClr val="4D4D4D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2F777B4-BCDB-1B63-A481-18B7D14AC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5" y="5502"/>
            <a:ext cx="11906520" cy="685249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128AB20-F8FB-4A79-A6D7-B8A1E413A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145" y="365126"/>
            <a:ext cx="10792350" cy="43615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2188A"/>
                </a:solidFill>
                <a:latin typeface="Manrope" pitchFamily="2" charset="0"/>
              </a:defRPr>
            </a:lvl1pPr>
          </a:lstStyle>
          <a:p>
            <a:r>
              <a:rPr lang="en-US" dirty="0"/>
              <a:t>Click to edit slide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D4783C-368D-152D-DD3B-D87192F87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27695" r="-17100" b="-14680"/>
          <a:stretch/>
        </p:blipFill>
        <p:spPr>
          <a:xfrm>
            <a:off x="333078" y="5993212"/>
            <a:ext cx="1440000" cy="54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0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616E5BEA-E07F-8A0A-A4A5-5F24A7B34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5" y="5502"/>
            <a:ext cx="11906520" cy="685249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0CF8232-FA0A-4A39-A632-6D7E12AC4D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81025" y="1114425"/>
            <a:ext cx="981075" cy="98107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9BC2A67-9607-4C06-A2AD-016EE5EBF4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971675" y="1114424"/>
            <a:ext cx="981075" cy="98107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1C56430-FBAC-4926-9AD3-6022FF07526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362325" y="1114423"/>
            <a:ext cx="981075" cy="9810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93D4A28-4BF8-43C3-82D0-1579FF7C5D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752975" y="1114422"/>
            <a:ext cx="981075" cy="9810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F15C307-5A11-48C5-B458-5D0AED286C1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967414" y="1114425"/>
            <a:ext cx="981075" cy="9810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C6BDC47-2EDE-4D6D-841A-3CD7A4FB25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7358064" y="1114424"/>
            <a:ext cx="981075" cy="9810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E69C706-C4B3-4B58-A56D-A49122616A3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748714" y="1114423"/>
            <a:ext cx="981075" cy="9810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5DCA9E1-5DCD-4D8D-978D-A0B53F190CA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0139364" y="1114422"/>
            <a:ext cx="981075" cy="9810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EDA80CF-EFB0-4D7D-963B-C194A09C02D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581025" y="2543174"/>
            <a:ext cx="981075" cy="9810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4AA0BA3-3DE3-4E40-9258-C10E733399E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971675" y="2543173"/>
            <a:ext cx="981075" cy="9810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6DD6882-4023-4B22-A09A-6DE692BDBB7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3362325" y="2543172"/>
            <a:ext cx="981075" cy="9810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E841216-D9A4-4F2F-BC47-6A69AE61CCA8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4752975" y="2543171"/>
            <a:ext cx="981075" cy="9810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E1674EA-C276-48A5-B099-DB028621733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5967414" y="2543174"/>
            <a:ext cx="981075" cy="9810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0BF6056-5EC8-4388-B345-65218D3845D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7358064" y="2543173"/>
            <a:ext cx="981075" cy="98107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CAAD48C-9801-44EE-8D58-06C6E9B8EF8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8748714" y="2543172"/>
            <a:ext cx="981075" cy="9810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91BAB44-6D00-45CF-9C79-6D20A1ACB302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10139363" y="2543172"/>
            <a:ext cx="981075" cy="98107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3AD971D-03CF-4729-80E7-A5C0673E9572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581025" y="3873039"/>
            <a:ext cx="981075" cy="98107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420613A-4A1D-40DF-B53F-03D7A9454BB7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1971675" y="3873038"/>
            <a:ext cx="981075" cy="98107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06237D4-DB83-4EC2-88F4-2A32339A140B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/>
        </p:blipFill>
        <p:spPr>
          <a:xfrm>
            <a:off x="3362325" y="3873037"/>
            <a:ext cx="981075" cy="98107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48A831F8-AB6C-40C5-AFDD-A94C7A4BAB53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/>
        </p:blipFill>
        <p:spPr>
          <a:xfrm>
            <a:off x="4752975" y="3873036"/>
            <a:ext cx="981075" cy="98107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8724DD9-8E60-4BA7-AF87-87EA40D33ACA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/>
        </p:blipFill>
        <p:spPr>
          <a:xfrm>
            <a:off x="5967414" y="3873039"/>
            <a:ext cx="981075" cy="98107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07961EFD-AF3B-48AF-932F-907F553EE614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/>
        </p:blipFill>
        <p:spPr>
          <a:xfrm>
            <a:off x="7358064" y="3873038"/>
            <a:ext cx="981075" cy="98107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D21CDAE-1203-4791-A3A5-E171BCFC31EA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/>
        </p:blipFill>
        <p:spPr>
          <a:xfrm>
            <a:off x="8748714" y="3873037"/>
            <a:ext cx="981075" cy="98107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94F6BB5-2C85-4994-8302-163716651833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/>
        </p:blipFill>
        <p:spPr>
          <a:xfrm>
            <a:off x="10139363" y="3873037"/>
            <a:ext cx="981075" cy="9810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DE11797-086E-4398-9B97-2CF34F8D2FC6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/>
        </p:blipFill>
        <p:spPr>
          <a:xfrm>
            <a:off x="581025" y="5025564"/>
            <a:ext cx="981075" cy="98107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80CB316-C28E-4436-9393-1549F09A2C35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/>
          <a:stretch/>
        </p:blipFill>
        <p:spPr>
          <a:xfrm>
            <a:off x="1971675" y="5025563"/>
            <a:ext cx="981075" cy="98107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5F0DC72-BB5E-4B15-85B3-B2646A47E4CF}"/>
              </a:ext>
            </a:extLst>
          </p:cNvPr>
          <p:cNvSpPr txBox="1">
            <a:spLocks/>
          </p:cNvSpPr>
          <p:nvPr userDrawn="1"/>
        </p:nvSpPr>
        <p:spPr>
          <a:xfrm>
            <a:off x="284145" y="365126"/>
            <a:ext cx="10792350" cy="436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2188A"/>
                </a:solidFill>
                <a:latin typeface="Manrope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Icons</a:t>
            </a:r>
            <a:endParaRPr lang="en-GB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96012E6-4686-8199-C325-6BCD05744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27695" r="-17100" b="-14680"/>
          <a:stretch/>
        </p:blipFill>
        <p:spPr>
          <a:xfrm>
            <a:off x="333078" y="5993212"/>
            <a:ext cx="1440000" cy="54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5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86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531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69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50" r:id="rId4"/>
    <p:sldLayoutId id="2147483652" r:id="rId5"/>
    <p:sldLayoutId id="2147483653" r:id="rId6"/>
    <p:sldLayoutId id="2147483661" r:id="rId7"/>
    <p:sldLayoutId id="2147483651" r:id="rId8"/>
    <p:sldLayoutId id="214748366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stories/resceu/index_en.html" TargetMode="Externa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71.png"/><Relationship Id="rId7" Type="http://schemas.microsoft.com/office/2007/relationships/hdphoto" Target="../media/hdphoto2.wdp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microsoft.com/office/2007/relationships/hdphoto" Target="../media/hdphoto1.wdp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 descr="A person pointing at another person in front of a whiteboard">
            <a:extLst>
              <a:ext uri="{FF2B5EF4-FFF2-40B4-BE49-F238E27FC236}">
                <a16:creationId xmlns:a16="http://schemas.microsoft.com/office/drawing/2014/main" id="{14D6F9E9-01B8-CCD7-9DA5-5C77F1CC28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r="4772"/>
          <a:stretch>
            <a:fillRect/>
          </a:stretch>
        </p:blipFill>
        <p:spPr/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A8F98CF-19FB-C4F7-8281-00374197B2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851" y="4489482"/>
            <a:ext cx="5012816" cy="1164488"/>
          </a:xfrm>
        </p:spPr>
        <p:txBody>
          <a:bodyPr/>
          <a:lstStyle/>
          <a:p>
            <a:r>
              <a:rPr lang="en-GB" sz="2200" dirty="0">
                <a:solidFill>
                  <a:srgbClr val="021785"/>
                </a:solidFill>
                <a:latin typeface="Manrope" panose="020B0604020202020204" charset="0"/>
                <a:cs typeface="Arial" panose="020B0604020202020204" pitchFamily="34" charset="0"/>
              </a:rPr>
              <a:t>National Training Coordinators Meeting</a:t>
            </a:r>
          </a:p>
          <a:p>
            <a:r>
              <a:rPr lang="en-GB" sz="2200" dirty="0">
                <a:latin typeface="Manrope" panose="020B0604020202020204" charset="0"/>
                <a:cs typeface="Arial" panose="020B0604020202020204" pitchFamily="34" charset="0"/>
              </a:rPr>
              <a:t>rescEU - updates</a:t>
            </a:r>
          </a:p>
          <a:p>
            <a:endParaRPr lang="en-GB" sz="2200" dirty="0">
              <a:solidFill>
                <a:srgbClr val="021785"/>
              </a:solidFill>
              <a:latin typeface="Manrope" panose="020B0604020202020204" charset="0"/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E8C8FBC-13D4-3083-E086-9FFF846437F0}"/>
              </a:ext>
            </a:extLst>
          </p:cNvPr>
          <p:cNvSpPr txBox="1">
            <a:spLocks/>
          </p:cNvSpPr>
          <p:nvPr/>
        </p:nvSpPr>
        <p:spPr>
          <a:xfrm>
            <a:off x="400851" y="5653970"/>
            <a:ext cx="5435559" cy="3519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00" dirty="0">
                <a:solidFill>
                  <a:srgbClr val="F45A24"/>
                </a:solidFill>
                <a:latin typeface="Manrope" panose="020B0604020202020204" charset="0"/>
                <a:cs typeface="Arial" panose="020B0604020202020204" pitchFamily="34" charset="0"/>
              </a:rPr>
              <a:t>Online, 12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621482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590E3-7898-409D-9B75-C3CEFF3A8D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92415" y="3413029"/>
            <a:ext cx="4016300" cy="1449427"/>
          </a:xfrm>
        </p:spPr>
        <p:txBody>
          <a:bodyPr/>
          <a:lstStyle/>
          <a:p>
            <a:r>
              <a:rPr lang="en-IE" sz="3200" dirty="0">
                <a:solidFill>
                  <a:srgbClr val="F45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rescEU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Recent Highlights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F3FAF2-1B31-7C4E-A96A-362B1820A9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Placeholder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911CE68-949B-8D54-65A1-78BF7BD80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r="6054"/>
          <a:stretch>
            <a:fillRect/>
          </a:stretch>
        </p:blipFill>
        <p:spPr>
          <a:xfrm>
            <a:off x="-8630" y="-25397"/>
            <a:ext cx="9077019" cy="6883398"/>
          </a:xfrm>
          <a:custGeom>
            <a:avLst/>
            <a:gdLst>
              <a:gd name="connsiteX0" fmla="*/ 0 w 10435472"/>
              <a:gd name="connsiteY0" fmla="*/ 0 h 6857999"/>
              <a:gd name="connsiteX1" fmla="*/ 10435472 w 10435472"/>
              <a:gd name="connsiteY1" fmla="*/ 0 h 6857999"/>
              <a:gd name="connsiteX2" fmla="*/ 10435472 w 10435472"/>
              <a:gd name="connsiteY2" fmla="*/ 6857999 h 6857999"/>
              <a:gd name="connsiteX3" fmla="*/ 0 w 10435472"/>
              <a:gd name="connsiteY3" fmla="*/ 6857999 h 6857999"/>
              <a:gd name="connsiteX4" fmla="*/ 0 w 10435472"/>
              <a:gd name="connsiteY4" fmla="*/ 0 h 6857999"/>
              <a:gd name="connsiteX0" fmla="*/ 0 w 10435472"/>
              <a:gd name="connsiteY0" fmla="*/ 0 h 6867426"/>
              <a:gd name="connsiteX1" fmla="*/ 10435472 w 10435472"/>
              <a:gd name="connsiteY1" fmla="*/ 0 h 6867426"/>
              <a:gd name="connsiteX2" fmla="*/ 6089715 w 10435472"/>
              <a:gd name="connsiteY2" fmla="*/ 6867426 h 6867426"/>
              <a:gd name="connsiteX3" fmla="*/ 0 w 10435472"/>
              <a:gd name="connsiteY3" fmla="*/ 6857999 h 6867426"/>
              <a:gd name="connsiteX4" fmla="*/ 0 w 10435472"/>
              <a:gd name="connsiteY4" fmla="*/ 0 h 6867426"/>
              <a:gd name="connsiteX0" fmla="*/ 0 w 10001839"/>
              <a:gd name="connsiteY0" fmla="*/ 0 h 6867426"/>
              <a:gd name="connsiteX1" fmla="*/ 10001839 w 10001839"/>
              <a:gd name="connsiteY1" fmla="*/ 18853 h 6867426"/>
              <a:gd name="connsiteX2" fmla="*/ 6089715 w 10001839"/>
              <a:gd name="connsiteY2" fmla="*/ 6867426 h 6867426"/>
              <a:gd name="connsiteX3" fmla="*/ 0 w 10001839"/>
              <a:gd name="connsiteY3" fmla="*/ 6857999 h 6867426"/>
              <a:gd name="connsiteX4" fmla="*/ 0 w 10001839"/>
              <a:gd name="connsiteY4" fmla="*/ 0 h 6867426"/>
              <a:gd name="connsiteX0" fmla="*/ 0 w 10001839"/>
              <a:gd name="connsiteY0" fmla="*/ 0 h 6876853"/>
              <a:gd name="connsiteX1" fmla="*/ 10001839 w 10001839"/>
              <a:gd name="connsiteY1" fmla="*/ 18853 h 6876853"/>
              <a:gd name="connsiteX2" fmla="*/ 6052008 w 10001839"/>
              <a:gd name="connsiteY2" fmla="*/ 6876853 h 6876853"/>
              <a:gd name="connsiteX3" fmla="*/ 0 w 10001839"/>
              <a:gd name="connsiteY3" fmla="*/ 6857999 h 6876853"/>
              <a:gd name="connsiteX4" fmla="*/ 0 w 10001839"/>
              <a:gd name="connsiteY4" fmla="*/ 0 h 6876853"/>
              <a:gd name="connsiteX0" fmla="*/ 0 w 10001839"/>
              <a:gd name="connsiteY0" fmla="*/ 0 h 6876853"/>
              <a:gd name="connsiteX1" fmla="*/ 10001839 w 10001839"/>
              <a:gd name="connsiteY1" fmla="*/ 18853 h 6876853"/>
              <a:gd name="connsiteX2" fmla="*/ 5099508 w 10001839"/>
              <a:gd name="connsiteY2" fmla="*/ 6876853 h 6876853"/>
              <a:gd name="connsiteX3" fmla="*/ 0 w 10001839"/>
              <a:gd name="connsiteY3" fmla="*/ 6857999 h 6876853"/>
              <a:gd name="connsiteX4" fmla="*/ 0 w 10001839"/>
              <a:gd name="connsiteY4" fmla="*/ 0 h 6876853"/>
              <a:gd name="connsiteX0" fmla="*/ 0 w 9068389"/>
              <a:gd name="connsiteY0" fmla="*/ 0 h 6876853"/>
              <a:gd name="connsiteX1" fmla="*/ 9068389 w 9068389"/>
              <a:gd name="connsiteY1" fmla="*/ 9328 h 6876853"/>
              <a:gd name="connsiteX2" fmla="*/ 5099508 w 9068389"/>
              <a:gd name="connsiteY2" fmla="*/ 6876853 h 6876853"/>
              <a:gd name="connsiteX3" fmla="*/ 0 w 9068389"/>
              <a:gd name="connsiteY3" fmla="*/ 6857999 h 6876853"/>
              <a:gd name="connsiteX4" fmla="*/ 0 w 9068389"/>
              <a:gd name="connsiteY4" fmla="*/ 0 h 687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8389" h="6876853">
                <a:moveTo>
                  <a:pt x="0" y="0"/>
                </a:moveTo>
                <a:lnTo>
                  <a:pt x="9068389" y="9328"/>
                </a:lnTo>
                <a:lnTo>
                  <a:pt x="5099508" y="6876853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19745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9871C26-8947-A5B5-13F1-FFE5CE2D76EF}"/>
              </a:ext>
            </a:extLst>
          </p:cNvPr>
          <p:cNvSpPr txBox="1">
            <a:spLocks/>
          </p:cNvSpPr>
          <p:nvPr/>
        </p:nvSpPr>
        <p:spPr>
          <a:xfrm>
            <a:off x="160338" y="310242"/>
            <a:ext cx="10792332" cy="4361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F45A24"/>
                </a:solidFill>
                <a:latin typeface="Manrop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sz="3600" dirty="0">
                <a:solidFill>
                  <a:srgbClr val="021785"/>
                </a:solidFill>
              </a:rPr>
              <a:t>rescEU deployments in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FA340-7AD2-2CF4-8724-923BC9529CAC}"/>
              </a:ext>
            </a:extLst>
          </p:cNvPr>
          <p:cNvSpPr txBox="1"/>
          <p:nvPr/>
        </p:nvSpPr>
        <p:spPr>
          <a:xfrm>
            <a:off x="138533" y="3006507"/>
            <a:ext cx="238631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enrope"/>
                <a:cs typeface="Arial"/>
              </a:rPr>
              <a:t>26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enrope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enrope"/>
                <a:cs typeface="Arial"/>
              </a:rPr>
              <a:t>deployments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enrope"/>
              <a:cs typeface="Arial"/>
            </a:endParaRPr>
          </a:p>
        </p:txBody>
      </p:sp>
      <p:pic>
        <p:nvPicPr>
          <p:cNvPr id="8" name="Picture 7" descr="A blue and yellow background with icons&#10;&#10;Description automatically generated">
            <a:extLst>
              <a:ext uri="{FF2B5EF4-FFF2-40B4-BE49-F238E27FC236}">
                <a16:creationId xmlns:a16="http://schemas.microsoft.com/office/drawing/2014/main" id="{C8AB7F52-CFD9-FDCE-13B2-FD2A79CEE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9" t="19302" r="76434" b="60164"/>
          <a:stretch/>
        </p:blipFill>
        <p:spPr>
          <a:xfrm>
            <a:off x="3113573" y="1187787"/>
            <a:ext cx="1277793" cy="1299314"/>
          </a:xfrm>
          <a:prstGeom prst="flowChartConnector">
            <a:avLst/>
          </a:prstGeom>
        </p:spPr>
      </p:pic>
      <p:pic>
        <p:nvPicPr>
          <p:cNvPr id="9" name="Picture 8" descr="A blue and yellow background with icons&#10;&#10;Description automatically generated">
            <a:extLst>
              <a:ext uri="{FF2B5EF4-FFF2-40B4-BE49-F238E27FC236}">
                <a16:creationId xmlns:a16="http://schemas.microsoft.com/office/drawing/2014/main" id="{984CC486-520A-ACB1-6D85-2ADB7AC17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79" t="19231" r="27493" b="60541"/>
          <a:stretch/>
        </p:blipFill>
        <p:spPr>
          <a:xfrm>
            <a:off x="5250459" y="1187787"/>
            <a:ext cx="1328621" cy="1299314"/>
          </a:xfrm>
          <a:prstGeom prst="flowChartConnector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4CBA7E-CC4C-F804-3619-CB3C6CA19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94" t="43162" r="27493" b="36325"/>
          <a:stretch/>
        </p:blipFill>
        <p:spPr>
          <a:xfrm>
            <a:off x="7438173" y="1174917"/>
            <a:ext cx="1289544" cy="1299320"/>
          </a:xfrm>
          <a:prstGeom prst="flowChartConnector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F804AC-B555-0726-BF4D-65669DDBDEAE}"/>
              </a:ext>
            </a:extLst>
          </p:cNvPr>
          <p:cNvSpPr txBox="1"/>
          <p:nvPr/>
        </p:nvSpPr>
        <p:spPr>
          <a:xfrm>
            <a:off x="2529505" y="2656971"/>
            <a:ext cx="244592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4D4D4D"/>
                </a:solidFill>
                <a:latin typeface="Arial"/>
                <a:cs typeface="Arial"/>
              </a:rPr>
              <a:t>25.325.756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medical/CBRN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46348A-0828-A3FE-9098-F28B1F592DAC}"/>
              </a:ext>
            </a:extLst>
          </p:cNvPr>
          <p:cNvSpPr txBox="1"/>
          <p:nvPr/>
        </p:nvSpPr>
        <p:spPr>
          <a:xfrm>
            <a:off x="4906500" y="2683342"/>
            <a:ext cx="206516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22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planes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helicopters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DB2135-4051-DCF0-2D79-AE72483DE9B7}"/>
              </a:ext>
            </a:extLst>
          </p:cNvPr>
          <p:cNvSpPr txBox="1"/>
          <p:nvPr/>
        </p:nvSpPr>
        <p:spPr>
          <a:xfrm>
            <a:off x="7061314" y="2627007"/>
            <a:ext cx="226277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21.000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hygiene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items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 descr="A blue and yellow background with icons&#10;&#10;Description automatically generated">
            <a:extLst>
              <a:ext uri="{FF2B5EF4-FFF2-40B4-BE49-F238E27FC236}">
                <a16:creationId xmlns:a16="http://schemas.microsoft.com/office/drawing/2014/main" id="{4DE8AE1E-0D3E-64CC-E55E-0C781E0C25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17" t="66712" r="27483" b="12824"/>
          <a:stretch/>
        </p:blipFill>
        <p:spPr>
          <a:xfrm>
            <a:off x="3112502" y="3756577"/>
            <a:ext cx="1279933" cy="1300762"/>
          </a:xfrm>
          <a:prstGeom prst="flowChartConnector">
            <a:avLst/>
          </a:prstGeom>
        </p:spPr>
      </p:pic>
      <p:pic>
        <p:nvPicPr>
          <p:cNvPr id="15" name="Picture 14" descr="A blue and yellow background with icons&#10;&#10;Description automatically generated">
            <a:extLst>
              <a:ext uri="{FF2B5EF4-FFF2-40B4-BE49-F238E27FC236}">
                <a16:creationId xmlns:a16="http://schemas.microsoft.com/office/drawing/2014/main" id="{DFD19DEC-5CA5-D9EC-85A8-26043D3EA5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5" t="43018" r="76442" b="36597"/>
          <a:stretch/>
        </p:blipFill>
        <p:spPr>
          <a:xfrm>
            <a:off x="5328728" y="3785597"/>
            <a:ext cx="1280389" cy="1260755"/>
          </a:xfrm>
          <a:prstGeom prst="flowChartConnector">
            <a:avLst/>
          </a:prstGeom>
        </p:spPr>
      </p:pic>
      <p:pic>
        <p:nvPicPr>
          <p:cNvPr id="16" name="Picture 15" descr="A blue and yellow background with icons&#10;&#10;Description automatically generated">
            <a:extLst>
              <a:ext uri="{FF2B5EF4-FFF2-40B4-BE49-F238E27FC236}">
                <a16:creationId xmlns:a16="http://schemas.microsoft.com/office/drawing/2014/main" id="{DBBBB363-0FBE-64C4-0219-26C8BF6C6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9" t="19302" r="76434" b="60164"/>
          <a:stretch/>
        </p:blipFill>
        <p:spPr>
          <a:xfrm>
            <a:off x="10117052" y="2779343"/>
            <a:ext cx="1277793" cy="1299314"/>
          </a:xfrm>
          <a:prstGeom prst="flowChartConnector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56584F-0FD2-3189-6D66-A7502395F964}"/>
              </a:ext>
            </a:extLst>
          </p:cNvPr>
          <p:cNvSpPr txBox="1"/>
          <p:nvPr/>
        </p:nvSpPr>
        <p:spPr>
          <a:xfrm>
            <a:off x="9554568" y="4112088"/>
            <a:ext cx="240275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lang="en-US" dirty="0">
                <a:solidFill>
                  <a:srgbClr val="4D4D4D"/>
                </a:solidFill>
                <a:latin typeface="Arial"/>
                <a:cs typeface="Arial"/>
              </a:rPr>
              <a:t>0.800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items from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private sector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06BE21-F147-A9FE-D53F-8A7828AD4F20}"/>
              </a:ext>
            </a:extLst>
          </p:cNvPr>
          <p:cNvSpPr txBox="1"/>
          <p:nvPr/>
        </p:nvSpPr>
        <p:spPr>
          <a:xfrm>
            <a:off x="5091795" y="5201601"/>
            <a:ext cx="175425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bus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evacuate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people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ABA529-7F6A-3920-6B92-A456D0D2E652}"/>
              </a:ext>
            </a:extLst>
          </p:cNvPr>
          <p:cNvSpPr txBox="1"/>
          <p:nvPr/>
        </p:nvSpPr>
        <p:spPr>
          <a:xfrm>
            <a:off x="2485261" y="5213863"/>
            <a:ext cx="23641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4D4D4D"/>
                </a:solidFill>
                <a:latin typeface="Arial"/>
                <a:cs typeface="Arial"/>
              </a:rPr>
              <a:t>1.013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generators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28E299-60D7-41E6-804D-AF0EE659577E}"/>
              </a:ext>
            </a:extLst>
          </p:cNvPr>
          <p:cNvSpPr txBox="1"/>
          <p:nvPr/>
        </p:nvSpPr>
        <p:spPr>
          <a:xfrm>
            <a:off x="7010613" y="5235779"/>
            <a:ext cx="23641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4D4D4D"/>
                </a:solidFill>
                <a:latin typeface="Arial"/>
                <a:cs typeface="Arial"/>
              </a:rPr>
              <a:t>1 </a:t>
            </a:r>
            <a:r>
              <a:rPr lang="en-US" b="1" dirty="0">
                <a:solidFill>
                  <a:srgbClr val="4D4D4D"/>
                </a:solidFill>
                <a:latin typeface="Arial"/>
                <a:cs typeface="Arial"/>
              </a:rPr>
              <a:t>Medical evacuation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3" name="Picture 22" descr="A blue and yellow background with icons&#10;&#10;Description automatically generated">
            <a:extLst>
              <a:ext uri="{FF2B5EF4-FFF2-40B4-BE49-F238E27FC236}">
                <a16:creationId xmlns:a16="http://schemas.microsoft.com/office/drawing/2014/main" id="{8C2C5405-21EF-78E1-B037-053AB7B6F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9" t="19302" r="76434" b="60164"/>
          <a:stretch/>
        </p:blipFill>
        <p:spPr>
          <a:xfrm>
            <a:off x="7420778" y="3785597"/>
            <a:ext cx="1277793" cy="1299314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723113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9A45B9E-01BC-1FB0-61F8-9DC0E1898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76" y="0"/>
            <a:ext cx="8123434" cy="609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809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wnloadPublicMap (1040×720)">
            <a:extLst>
              <a:ext uri="{FF2B5EF4-FFF2-40B4-BE49-F238E27FC236}">
                <a16:creationId xmlns:a16="http://schemas.microsoft.com/office/drawing/2014/main" id="{71FC1756-761E-063B-CCB8-AEDEEC8F09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754"/>
          <a:stretch/>
        </p:blipFill>
        <p:spPr>
          <a:xfrm>
            <a:off x="0" y="0"/>
            <a:ext cx="8877300" cy="604837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1BD7EDA-6663-2781-2BE2-5C570F96CF43}"/>
              </a:ext>
            </a:extLst>
          </p:cNvPr>
          <p:cNvSpPr/>
          <p:nvPr/>
        </p:nvSpPr>
        <p:spPr>
          <a:xfrm>
            <a:off x="9196070" y="2163445"/>
            <a:ext cx="2567305" cy="234188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anrope" panose="020B0604020202020204" charset="0"/>
              </a:rPr>
              <a:t>2024 </a:t>
            </a:r>
          </a:p>
          <a:p>
            <a:pPr algn="ctr"/>
            <a:r>
              <a:rPr lang="en-US" sz="2400" dirty="0">
                <a:latin typeface="Manrope" panose="020B0604020202020204" charset="0"/>
              </a:rPr>
              <a:t>wildfires in </a:t>
            </a:r>
          </a:p>
          <a:p>
            <a:pPr algn="ctr"/>
            <a:r>
              <a:rPr lang="en-US" sz="2400" dirty="0">
                <a:latin typeface="Manrope" panose="020B0604020202020204" charset="0"/>
              </a:rPr>
              <a:t>south-eastern Europe</a:t>
            </a:r>
            <a:endParaRPr lang="en-IE" sz="2400" dirty="0">
              <a:latin typeface="Manrop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982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05C10-131A-C888-9443-7BFDB501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rescEU AFF permanent fleet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ABD2F-FA3E-45B8-5494-D37AA09F55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dirty="0"/>
              <a:t>Signature process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04A51C9-A8F2-4BFC-3F4B-B9407900E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72" y="1515297"/>
            <a:ext cx="3047358" cy="228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E0BDE08-19EA-81E4-AED0-E00CBA367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42" y="1515296"/>
            <a:ext cx="3317688" cy="228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ADDC5984-C1AC-A4BD-224E-918771596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393" y="1515296"/>
            <a:ext cx="3720610" cy="228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1">
            <a:extLst>
              <a:ext uri="{FF2B5EF4-FFF2-40B4-BE49-F238E27FC236}">
                <a16:creationId xmlns:a16="http://schemas.microsoft.com/office/drawing/2014/main" id="{4C798BC6-AC73-E74F-F8D7-AE3D17CF57DF}"/>
              </a:ext>
            </a:extLst>
          </p:cNvPr>
          <p:cNvSpPr txBox="1"/>
          <p:nvPr/>
        </p:nvSpPr>
        <p:spPr>
          <a:xfrm>
            <a:off x="585265" y="3939746"/>
            <a:ext cx="3020965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 err="1">
                <a:solidFill>
                  <a:srgbClr val="002060"/>
                </a:solidFill>
                <a:cs typeface="Arial"/>
              </a:rPr>
              <a:t>Greece</a:t>
            </a:r>
            <a:r>
              <a:rPr lang="fr-FR" sz="1400" dirty="0">
                <a:solidFill>
                  <a:srgbClr val="002060"/>
                </a:solidFill>
                <a:cs typeface="Arial"/>
              </a:rPr>
              <a:t>, 24 March 2024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39C869-CBCE-C64B-8100-5C1294002055}"/>
              </a:ext>
            </a:extLst>
          </p:cNvPr>
          <p:cNvSpPr txBox="1"/>
          <p:nvPr/>
        </p:nvSpPr>
        <p:spPr>
          <a:xfrm>
            <a:off x="4288504" y="3939747"/>
            <a:ext cx="2783631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 err="1">
                <a:solidFill>
                  <a:srgbClr val="002060"/>
                </a:solidFill>
                <a:cs typeface="Arial"/>
              </a:rPr>
              <a:t>Croatia</a:t>
            </a:r>
            <a:r>
              <a:rPr lang="fr-FR" sz="1400" dirty="0">
                <a:solidFill>
                  <a:srgbClr val="002060"/>
                </a:solidFill>
                <a:cs typeface="Arial"/>
              </a:rPr>
              <a:t>, 25 March 2024</a:t>
            </a:r>
          </a:p>
        </p:txBody>
      </p:sp>
      <p:sp>
        <p:nvSpPr>
          <p:cNvPr id="6" name="ZoneTexte 4">
            <a:extLst>
              <a:ext uri="{FF2B5EF4-FFF2-40B4-BE49-F238E27FC236}">
                <a16:creationId xmlns:a16="http://schemas.microsoft.com/office/drawing/2014/main" id="{9F39C869-CBCE-C64B-8100-5C1294002055}"/>
              </a:ext>
            </a:extLst>
          </p:cNvPr>
          <p:cNvSpPr txBox="1"/>
          <p:nvPr/>
        </p:nvSpPr>
        <p:spPr>
          <a:xfrm>
            <a:off x="8182882" y="3939749"/>
            <a:ext cx="2783631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solidFill>
                  <a:srgbClr val="002060"/>
                </a:solidFill>
                <a:cs typeface="Arial"/>
              </a:rPr>
              <a:t>Romania, 25 June 2024</a:t>
            </a:r>
          </a:p>
        </p:txBody>
      </p:sp>
      <p:pic>
        <p:nvPicPr>
          <p:cNvPr id="2062" name="Picture 14" descr="A yellow and red plane&#10;&#10;Description automatically generated">
            <a:extLst>
              <a:ext uri="{FF2B5EF4-FFF2-40B4-BE49-F238E27FC236}">
                <a16:creationId xmlns:a16="http://schemas.microsoft.com/office/drawing/2014/main" id="{F65F5647-41A4-F17B-03E9-BA9D20B8A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747" y="4386454"/>
            <a:ext cx="2783631" cy="145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A yellow helicopter with red and blue stripes&#10;&#10;Description automatically generated">
            <a:extLst>
              <a:ext uri="{FF2B5EF4-FFF2-40B4-BE49-F238E27FC236}">
                <a16:creationId xmlns:a16="http://schemas.microsoft.com/office/drawing/2014/main" id="{A1A2F01A-0C43-9A8F-59D6-287C01763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47523"/>
            <a:ext cx="4449226" cy="146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916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2713E-0522-6D27-C369-9E7149D07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200" dirty="0"/>
              <a:t>2024</a:t>
            </a:r>
            <a:r>
              <a:rPr lang="en-IE" sz="3600" dirty="0"/>
              <a:t> rescEU response to Ukraine war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7E6D2-B806-60F8-3AB4-440445CB4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sz="2400" dirty="0"/>
              <a:t>Overview</a:t>
            </a:r>
          </a:p>
          <a:p>
            <a:endParaRPr lang="en-I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2B126A-FD5D-94AE-CF87-677027776F94}"/>
              </a:ext>
            </a:extLst>
          </p:cNvPr>
          <p:cNvGrpSpPr/>
          <p:nvPr/>
        </p:nvGrpSpPr>
        <p:grpSpPr>
          <a:xfrm>
            <a:off x="648586" y="1515295"/>
            <a:ext cx="10621926" cy="4402493"/>
            <a:chOff x="1329068" y="1743747"/>
            <a:chExt cx="7910484" cy="307349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6F28A35-05D9-F846-3F86-A646E7931D79}"/>
                </a:ext>
              </a:extLst>
            </p:cNvPr>
            <p:cNvSpPr/>
            <p:nvPr/>
          </p:nvSpPr>
          <p:spPr>
            <a:xfrm>
              <a:off x="2954430" y="1743747"/>
              <a:ext cx="1422217" cy="142221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IE" b="1" dirty="0">
                  <a:solidFill>
                    <a:srgbClr val="034EA2"/>
                  </a:solidFill>
                  <a:latin typeface="Manrope" panose="020B0604020202020204" charset="0"/>
                </a:rPr>
                <a:t>530 </a:t>
              </a:r>
            </a:p>
            <a:p>
              <a:pPr algn="ctr">
                <a:defRPr/>
              </a:pPr>
              <a:r>
                <a:rPr lang="en-IE" b="1" dirty="0">
                  <a:solidFill>
                    <a:srgbClr val="034EA2"/>
                  </a:solidFill>
                  <a:latin typeface="Manrope" panose="020B0604020202020204" charset="0"/>
                </a:rPr>
                <a:t>medical devices</a:t>
              </a:r>
            </a:p>
            <a:p>
              <a:pPr algn="ctr">
                <a:defRPr/>
              </a:pPr>
              <a:endParaRPr lang="en-IE" sz="1200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anose="020B0604020202020204" charset="0"/>
                <a:cs typeface="Arial"/>
              </a:endParaRPr>
            </a:p>
            <a:p>
              <a:pPr algn="ctr">
                <a:defRPr/>
              </a:pPr>
              <a:r>
                <a:rPr lang="en-IE" sz="1200" i="0" u="none" strike="noStrike" kern="1200" cap="none" spc="0" normalizeH="0" baseline="0" noProof="0" dirty="0">
                  <a:ln>
                    <a:noFill/>
                  </a:ln>
                  <a:solidFill>
                    <a:srgbClr val="034EA2"/>
                  </a:solidFill>
                  <a:effectLst/>
                  <a:uLnTx/>
                  <a:uFillTx/>
                  <a:latin typeface="Manrope" panose="020B0604020202020204" charset="0"/>
                  <a:cs typeface="Arial"/>
                </a:rPr>
                <a:t>rescEU CBRN and medical strategic stockpiles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885240-9C80-ED71-8EC5-59DFBD993E60}"/>
                </a:ext>
              </a:extLst>
            </p:cNvPr>
            <p:cNvSpPr/>
            <p:nvPr/>
          </p:nvSpPr>
          <p:spPr>
            <a:xfrm>
              <a:off x="1329068" y="3395028"/>
              <a:ext cx="1453334" cy="142221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IE" b="1" dirty="0">
                  <a:solidFill>
                    <a:srgbClr val="034EA2"/>
                  </a:solidFill>
                  <a:latin typeface="Manrope" panose="020B0604020202020204" charset="0"/>
                </a:rPr>
                <a:t>1013 generators </a:t>
              </a:r>
            </a:p>
            <a:p>
              <a:pPr algn="ctr">
                <a:defRPr/>
              </a:pPr>
              <a:endParaRPr lang="en-IE" sz="1400" dirty="0">
                <a:solidFill>
                  <a:srgbClr val="034EA2"/>
                </a:solidFill>
                <a:cs typeface="Arial"/>
              </a:endParaRPr>
            </a:p>
            <a:p>
              <a:pPr algn="ctr">
                <a:defRPr/>
              </a:pPr>
              <a:r>
                <a:rPr lang="en-IE" sz="1200" dirty="0">
                  <a:solidFill>
                    <a:srgbClr val="034EA2"/>
                  </a:solidFill>
                  <a:latin typeface="Manrope" panose="020B0604020202020204" charset="0"/>
                  <a:cs typeface="Arial"/>
                </a:rPr>
                <a:t>rescEU energy strategic reserve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EC42A8-A423-43F0-46D6-19F01F550E36}"/>
                </a:ext>
              </a:extLst>
            </p:cNvPr>
            <p:cNvSpPr/>
            <p:nvPr/>
          </p:nvSpPr>
          <p:spPr>
            <a:xfrm>
              <a:off x="4570549" y="3383270"/>
              <a:ext cx="1422217" cy="142221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a-DK" b="1" dirty="0">
                  <a:solidFill>
                    <a:srgbClr val="034EA2"/>
                  </a:solidFill>
                  <a:latin typeface="Manrope" panose="020B0604020202020204" charset="0"/>
                </a:rPr>
                <a:t>10.800 items from private </a:t>
              </a:r>
              <a:r>
                <a:rPr lang="da-DK" b="1" dirty="0" err="1">
                  <a:solidFill>
                    <a:srgbClr val="034EA2"/>
                  </a:solidFill>
                  <a:latin typeface="Manrope" panose="020B0604020202020204" charset="0"/>
                </a:rPr>
                <a:t>sector</a:t>
              </a:r>
              <a:endParaRPr lang="da-DK" b="1" dirty="0">
                <a:solidFill>
                  <a:srgbClr val="034EA2"/>
                </a:solidFill>
                <a:latin typeface="Manrope" panose="020B0604020202020204" charset="0"/>
              </a:endParaRPr>
            </a:p>
            <a:p>
              <a:pPr algn="ctr">
                <a:defRPr/>
              </a:pPr>
              <a:endParaRPr lang="en-IE" sz="1400" dirty="0">
                <a:solidFill>
                  <a:srgbClr val="034EA2"/>
                </a:solidFill>
                <a:cs typeface="Arial"/>
              </a:endParaRPr>
            </a:p>
            <a:p>
              <a:pPr algn="ctr">
                <a:defRPr/>
              </a:pPr>
              <a:r>
                <a:rPr lang="en-IE" sz="1200" dirty="0">
                  <a:solidFill>
                    <a:srgbClr val="034EA2"/>
                  </a:solidFill>
                  <a:latin typeface="Manrope" panose="020B0604020202020204" charset="0"/>
                  <a:cs typeface="Arial"/>
                </a:rPr>
                <a:t>rescEU donation scheme</a:t>
              </a:r>
            </a:p>
          </p:txBody>
        </p:sp>
        <p:sp>
          <p:nvSpPr>
            <p:cNvPr id="8" name="TextBox 28">
              <a:extLst>
                <a:ext uri="{FF2B5EF4-FFF2-40B4-BE49-F238E27FC236}">
                  <a16:creationId xmlns:a16="http://schemas.microsoft.com/office/drawing/2014/main" id="{8317FA57-840D-28A9-1852-C2782CACA450}"/>
                </a:ext>
              </a:extLst>
            </p:cNvPr>
            <p:cNvSpPr txBox="1"/>
            <p:nvPr/>
          </p:nvSpPr>
          <p:spPr>
            <a:xfrm rot="16200000">
              <a:off x="7079535" y="2620321"/>
              <a:ext cx="89712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© European Union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BDC014-8DBA-64D8-3CD5-115120ED9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4" r="13884"/>
            <a:stretch/>
          </p:blipFill>
          <p:spPr>
            <a:xfrm>
              <a:off x="6225623" y="3390991"/>
              <a:ext cx="1416539" cy="1426254"/>
            </a:xfrm>
            <a:prstGeom prst="rect">
              <a:avLst/>
            </a:prstGeom>
          </p:spPr>
        </p:pic>
        <p:pic>
          <p:nvPicPr>
            <p:cNvPr id="10" name="Picture 9" descr="A group of people wearing protective gear&#10;&#10;Description automatically generated">
              <a:extLst>
                <a:ext uri="{FF2B5EF4-FFF2-40B4-BE49-F238E27FC236}">
                  <a16:creationId xmlns:a16="http://schemas.microsoft.com/office/drawing/2014/main" id="{5D37AF98-ECAF-02EB-8B79-B147A0FE5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909" r="13909"/>
            <a:stretch/>
          </p:blipFill>
          <p:spPr>
            <a:xfrm>
              <a:off x="4539432" y="1746119"/>
              <a:ext cx="1484453" cy="141747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794173-4D3D-8E8C-1653-5AB9EE81CFA0}"/>
                </a:ext>
              </a:extLst>
            </p:cNvPr>
            <p:cNvSpPr/>
            <p:nvPr/>
          </p:nvSpPr>
          <p:spPr>
            <a:xfrm>
              <a:off x="6219945" y="1743747"/>
              <a:ext cx="1422217" cy="142221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a-DK" b="1" dirty="0">
                  <a:solidFill>
                    <a:srgbClr val="034EA2"/>
                  </a:solidFill>
                  <a:latin typeface="Manrope" panose="020B0604020202020204" charset="0"/>
                </a:rPr>
                <a:t>5.000 beds</a:t>
              </a:r>
            </a:p>
            <a:p>
              <a:pPr algn="ctr">
                <a:defRPr/>
              </a:pPr>
              <a:r>
                <a:rPr lang="da-DK" b="1" dirty="0">
                  <a:solidFill>
                    <a:srgbClr val="034EA2"/>
                  </a:solidFill>
                  <a:latin typeface="Manrope" panose="020B0604020202020204" charset="0"/>
                </a:rPr>
                <a:t>16.000 </a:t>
              </a:r>
              <a:r>
                <a:rPr lang="da-DK" b="1" dirty="0" err="1">
                  <a:solidFill>
                    <a:srgbClr val="034EA2"/>
                  </a:solidFill>
                  <a:latin typeface="Manrope" panose="020B0604020202020204" charset="0"/>
                </a:rPr>
                <a:t>hygiene</a:t>
              </a:r>
              <a:r>
                <a:rPr lang="da-DK" b="1" dirty="0">
                  <a:solidFill>
                    <a:srgbClr val="034EA2"/>
                  </a:solidFill>
                  <a:latin typeface="Manrope" panose="020B0604020202020204" charset="0"/>
                </a:rPr>
                <a:t> kits</a:t>
              </a:r>
            </a:p>
            <a:p>
              <a:pPr algn="ctr">
                <a:defRPr/>
              </a:pPr>
              <a:endParaRPr lang="en-IE" sz="1400" dirty="0">
                <a:solidFill>
                  <a:srgbClr val="034EA2"/>
                </a:solidFill>
                <a:cs typeface="Arial"/>
              </a:endParaRPr>
            </a:p>
            <a:p>
              <a:pPr algn="ctr">
                <a:defRPr/>
              </a:pPr>
              <a:r>
                <a:rPr lang="en-IE" sz="1200" dirty="0">
                  <a:solidFill>
                    <a:srgbClr val="034EA2"/>
                  </a:solidFill>
                  <a:latin typeface="Manrope" panose="020B0604020202020204" charset="0"/>
                  <a:cs typeface="Arial"/>
                </a:rPr>
                <a:t>rescEU shelter emergency capacity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DB4A03-144B-8B10-F52C-9DF6AE9B5383}"/>
                </a:ext>
              </a:extLst>
            </p:cNvPr>
            <p:cNvSpPr/>
            <p:nvPr/>
          </p:nvSpPr>
          <p:spPr>
            <a:xfrm>
              <a:off x="7786218" y="3383270"/>
              <a:ext cx="1453334" cy="142221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IE" b="1" dirty="0">
                  <a:solidFill>
                    <a:srgbClr val="034EA2"/>
                  </a:solidFill>
                  <a:latin typeface="Manrope" panose="020B0604020202020204" charset="0"/>
                </a:rPr>
                <a:t>1 </a:t>
              </a:r>
              <a:endParaRPr lang="en-US" b="1" dirty="0">
                <a:solidFill>
                  <a:srgbClr val="4D4D4D"/>
                </a:solidFill>
                <a:latin typeface="Manrope" panose="020B0604020202020204" charset="0"/>
              </a:endParaRPr>
            </a:p>
            <a:p>
              <a:pPr algn="ctr">
                <a:defRPr/>
              </a:pPr>
              <a:r>
                <a:rPr lang="en-IE" b="1" dirty="0">
                  <a:solidFill>
                    <a:srgbClr val="034EA2"/>
                  </a:solidFill>
                  <a:latin typeface="Manrope" panose="020B0604020202020204" charset="0"/>
                </a:rPr>
                <a:t>Medical evacuation</a:t>
              </a:r>
            </a:p>
            <a:p>
              <a:pPr algn="ctr">
                <a:defRPr/>
              </a:pPr>
              <a:endParaRPr lang="en-IE" sz="1400" dirty="0">
                <a:solidFill>
                  <a:srgbClr val="034EA2"/>
                </a:solidFill>
                <a:latin typeface="Manrope" panose="020B0604020202020204" charset="0"/>
                <a:cs typeface="Arial"/>
              </a:endParaRPr>
            </a:p>
            <a:p>
              <a:pPr algn="ctr">
                <a:defRPr/>
              </a:pPr>
              <a:r>
                <a:rPr lang="en-IE" sz="1200" dirty="0">
                  <a:solidFill>
                    <a:srgbClr val="034EA2"/>
                  </a:solidFill>
                  <a:latin typeface="Manrope" panose="020B0604020202020204" charset="0"/>
                  <a:cs typeface="Arial"/>
                </a:rPr>
                <a:t>rescEU Medevac</a:t>
              </a:r>
              <a:endParaRPr lang="en-GB" sz="1200" dirty="0">
                <a:latin typeface="Manrope" panose="020B0604020202020204" charset="0"/>
                <a:cs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18D403-92ED-91A8-A829-B9E99AE03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3" r="13173"/>
            <a:stretch/>
          </p:blipFill>
          <p:spPr>
            <a:xfrm rot="5400000">
              <a:off x="2963685" y="3374016"/>
              <a:ext cx="1417469" cy="14359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0E0BFC-1BD6-0BA9-74B7-92FEBBA6C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9" r="18369"/>
            <a:stretch/>
          </p:blipFill>
          <p:spPr>
            <a:xfrm>
              <a:off x="7771431" y="1746119"/>
              <a:ext cx="1468121" cy="1415096"/>
            </a:xfrm>
            <a:prstGeom prst="rect">
              <a:avLst/>
            </a:prstGeom>
          </p:spPr>
        </p:pic>
        <p:pic>
          <p:nvPicPr>
            <p:cNvPr id="15" name="Picture 14" descr="A metal box with a sign on it&#10;&#10;Description automatically generated">
              <a:extLst>
                <a:ext uri="{FF2B5EF4-FFF2-40B4-BE49-F238E27FC236}">
                  <a16:creationId xmlns:a16="http://schemas.microsoft.com/office/drawing/2014/main" id="{C1911E62-CE3B-B290-A623-4A8FA2D68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272" r="19272"/>
            <a:stretch/>
          </p:blipFill>
          <p:spPr>
            <a:xfrm>
              <a:off x="1329068" y="1743747"/>
              <a:ext cx="1429301" cy="1417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2107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B7A1C-A888-1CBE-3597-C720E142A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5 years of rescEU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C3582-68E5-B1EE-1BE9-D187E14CC2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dirty="0"/>
              <a:t>Online campaign</a:t>
            </a:r>
          </a:p>
        </p:txBody>
      </p:sp>
      <p:pic>
        <p:nvPicPr>
          <p:cNvPr id="5122" name="Picture 2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E518D07D-EF35-5603-33F5-0C1A1B04E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18077"/>
            <a:ext cx="4982965" cy="498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0AC3F-7B3A-69ED-A6A2-7996A4E9F2B3}"/>
              </a:ext>
            </a:extLst>
          </p:cNvPr>
          <p:cNvSpPr>
            <a:spLocks noGrp="1"/>
          </p:cNvSpPr>
          <p:nvPr/>
        </p:nvSpPr>
        <p:spPr>
          <a:xfrm>
            <a:off x="626819" y="1515296"/>
            <a:ext cx="5126525" cy="4205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>
                <a:latin typeface="Manrope" panose="020B0604020202020204" charset="0"/>
              </a:rPr>
              <a:t>To celebrate its fifth anniversary, the EU is promoting the flagship policy ‘rescEU’ with an online campaign.</a:t>
            </a:r>
          </a:p>
          <a:p>
            <a:pPr algn="just"/>
            <a:r>
              <a:rPr lang="en-US" sz="2000" dirty="0">
                <a:latin typeface="Manrope" panose="020B0604020202020204" charset="0"/>
              </a:rPr>
              <a:t>Online campaign has started on 13 June for 3 weeks</a:t>
            </a:r>
          </a:p>
          <a:p>
            <a:pPr algn="just"/>
            <a:r>
              <a:rPr lang="en-US" sz="2000" dirty="0">
                <a:latin typeface="Manrope" panose="020B0604020202020204" charset="0"/>
              </a:rPr>
              <a:t>The paid campaign is  promoted in six Member States (Germany, Sweden, Romania, Poland, Cyprus &amp; Spain)</a:t>
            </a:r>
          </a:p>
          <a:p>
            <a:pPr algn="just"/>
            <a:r>
              <a:rPr lang="en-US" sz="2000" dirty="0">
                <a:latin typeface="Manrope" panose="020B0604020202020204" charset="0"/>
              </a:rPr>
              <a:t>Check the link </a:t>
            </a:r>
            <a:r>
              <a:rPr lang="en-US" sz="2000" dirty="0">
                <a:latin typeface="Manrope" panose="020B0604020202020204" charset="0"/>
                <a:hlinkClick r:id="rId3"/>
              </a:rPr>
              <a:t>here</a:t>
            </a:r>
            <a:endParaRPr lang="en-US" sz="2000" dirty="0">
              <a:latin typeface="Manrope" panose="020B0604020202020204" charset="0"/>
            </a:endParaRPr>
          </a:p>
          <a:p>
            <a:pPr marL="0" indent="0" algn="just">
              <a:buNone/>
            </a:pPr>
            <a:r>
              <a:rPr lang="en-US" sz="2000" dirty="0"/>
              <a:t> </a:t>
            </a:r>
          </a:p>
          <a:p>
            <a:pPr algn="just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7668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6A2A-BD93-F3AC-4980-9C2BB7FD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3600" dirty="0"/>
              <a:t>rescEU deployments over time</a:t>
            </a:r>
          </a:p>
        </p:txBody>
      </p:sp>
      <p:pic>
        <p:nvPicPr>
          <p:cNvPr id="4" name="Picture 2" descr="A map of europe with arrows pointing to different countries/regions&#10;&#10;Description automatically generated">
            <a:extLst>
              <a:ext uri="{FF2B5EF4-FFF2-40B4-BE49-F238E27FC236}">
                <a16:creationId xmlns:a16="http://schemas.microsoft.com/office/drawing/2014/main" id="{5BCBA7E3-0376-945D-1118-ED0AED119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5" y="1171259"/>
            <a:ext cx="5278912" cy="237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A map of europe with arrows and points&#10;&#10;Description automatically generated">
            <a:extLst>
              <a:ext uri="{FF2B5EF4-FFF2-40B4-BE49-F238E27FC236}">
                <a16:creationId xmlns:a16="http://schemas.microsoft.com/office/drawing/2014/main" id="{0FA284A3-61D4-80A3-F3D0-15D0E9130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057" y="1069027"/>
            <a:ext cx="5278911" cy="24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A map of the world with arrows and points&#10;&#10;Description automatically generated">
            <a:extLst>
              <a:ext uri="{FF2B5EF4-FFF2-40B4-BE49-F238E27FC236}">
                <a16:creationId xmlns:a16="http://schemas.microsoft.com/office/drawing/2014/main" id="{70CE3FA3-BE62-96F5-9892-B672522B1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601" y="3487049"/>
            <a:ext cx="2657695" cy="2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A map of europe with red and green arrows&#10;&#10;Description automatically generated">
            <a:extLst>
              <a:ext uri="{FF2B5EF4-FFF2-40B4-BE49-F238E27FC236}">
                <a16:creationId xmlns:a16="http://schemas.microsoft.com/office/drawing/2014/main" id="{41F3540C-ADBA-73A3-94C6-8A9EF8826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296" y="3545840"/>
            <a:ext cx="2665342" cy="266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159E1-ED55-A6C0-470B-4D3BCDDD6493}"/>
              </a:ext>
            </a:extLst>
          </p:cNvPr>
          <p:cNvSpPr txBox="1"/>
          <p:nvPr/>
        </p:nvSpPr>
        <p:spPr>
          <a:xfrm>
            <a:off x="5563057" y="3604631"/>
            <a:ext cx="3651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rgbClr val="021785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529172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69CEB6-D102-49CD-8587-51F8A41C3A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097" y="2485187"/>
            <a:ext cx="3551237" cy="412391"/>
          </a:xfrm>
        </p:spPr>
        <p:txBody>
          <a:bodyPr/>
          <a:lstStyle/>
          <a:p>
            <a:r>
              <a:rPr lang="en-IE" sz="280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ED1CAE3-414B-4549-AC37-ABED3FB6A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8D36AC5-E5C9-43C7-F57D-C22283A4DBF2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905699" cy="38819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</a:pPr>
            <a:endParaRPr lang="en-US">
              <a:cs typeface="Arial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6E560F-A65C-49AD-931C-9703E70DB8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Picture Placeholder 7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E5DCA8D4-0CCE-4369-85B3-48AC473CC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r="9500"/>
          <a:stretch>
            <a:fillRect/>
          </a:stretch>
        </p:blipFill>
        <p:spPr>
          <a:xfrm>
            <a:off x="3123611" y="0"/>
            <a:ext cx="9068389" cy="6876853"/>
          </a:xfrm>
          <a:custGeom>
            <a:avLst/>
            <a:gdLst>
              <a:gd name="connsiteX0" fmla="*/ 0 w 9693275"/>
              <a:gd name="connsiteY0" fmla="*/ 0 h 6858000"/>
              <a:gd name="connsiteX1" fmla="*/ 9693275 w 9693275"/>
              <a:gd name="connsiteY1" fmla="*/ 0 h 6858000"/>
              <a:gd name="connsiteX2" fmla="*/ 9693275 w 9693275"/>
              <a:gd name="connsiteY2" fmla="*/ 6858000 h 6858000"/>
              <a:gd name="connsiteX3" fmla="*/ 0 w 9693275"/>
              <a:gd name="connsiteY3" fmla="*/ 6858000 h 6858000"/>
              <a:gd name="connsiteX4" fmla="*/ 0 w 9693275"/>
              <a:gd name="connsiteY4" fmla="*/ 0 h 6858000"/>
              <a:gd name="connsiteX0" fmla="*/ 0 w 9693275"/>
              <a:gd name="connsiteY0" fmla="*/ 0 h 6858000"/>
              <a:gd name="connsiteX1" fmla="*/ 9693275 w 9693275"/>
              <a:gd name="connsiteY1" fmla="*/ 0 h 6858000"/>
              <a:gd name="connsiteX2" fmla="*/ 9693275 w 9693275"/>
              <a:gd name="connsiteY2" fmla="*/ 6858000 h 6858000"/>
              <a:gd name="connsiteX3" fmla="*/ 4581525 w 9693275"/>
              <a:gd name="connsiteY3" fmla="*/ 6848475 h 6858000"/>
              <a:gd name="connsiteX4" fmla="*/ 0 w 9693275"/>
              <a:gd name="connsiteY4" fmla="*/ 0 h 6858000"/>
              <a:gd name="connsiteX0" fmla="*/ 0 w 9083675"/>
              <a:gd name="connsiteY0" fmla="*/ 0 h 6858000"/>
              <a:gd name="connsiteX1" fmla="*/ 9083675 w 9083675"/>
              <a:gd name="connsiteY1" fmla="*/ 0 h 6858000"/>
              <a:gd name="connsiteX2" fmla="*/ 9083675 w 9083675"/>
              <a:gd name="connsiteY2" fmla="*/ 6858000 h 6858000"/>
              <a:gd name="connsiteX3" fmla="*/ 3971925 w 9083675"/>
              <a:gd name="connsiteY3" fmla="*/ 6848475 h 6858000"/>
              <a:gd name="connsiteX4" fmla="*/ 0 w 90836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3675" h="6858000">
                <a:moveTo>
                  <a:pt x="0" y="0"/>
                </a:moveTo>
                <a:lnTo>
                  <a:pt x="9083675" y="0"/>
                </a:lnTo>
                <a:lnTo>
                  <a:pt x="9083675" y="6858000"/>
                </a:lnTo>
                <a:lnTo>
                  <a:pt x="3971925" y="684847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8731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7A4BBD7-EC4A-4B34-95B1-5C7FBACD85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427"/>
            <a:ext cx="9068389" cy="687685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590E3-7898-409D-9B75-C3CEFF3A8D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92415" y="3413029"/>
            <a:ext cx="4016300" cy="865825"/>
          </a:xfrm>
        </p:spPr>
        <p:txBody>
          <a:bodyPr/>
          <a:lstStyle/>
          <a:p>
            <a:r>
              <a:rPr lang="en-IE" sz="4000" dirty="0">
                <a:solidFill>
                  <a:srgbClr val="F45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rescEU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Recap</a:t>
            </a:r>
            <a:endParaRPr lang="en-IE" sz="4000" dirty="0">
              <a:solidFill>
                <a:srgbClr val="F45A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466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IE" sz="3600" dirty="0">
                <a:latin typeface="Menrope"/>
                <a:cs typeface="Arial" panose="020B0604020202020204" pitchFamily="34" charset="0"/>
              </a:rPr>
              <a:t>When it all started… </a:t>
            </a:r>
            <a:endParaRPr lang="fr-BE" sz="3600" dirty="0">
              <a:latin typeface="Menrope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ED1CAE3-414B-4549-AC37-ABED3FB6A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8D36AC5-E5C9-43C7-F57D-C22283A4DBF2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905699" cy="38819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</a:pPr>
            <a:endParaRPr lang="en-US" dirty="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3B8490-9B00-6042-AF74-F1C860B9B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7" t="1612"/>
          <a:stretch/>
        </p:blipFill>
        <p:spPr>
          <a:xfrm>
            <a:off x="304773" y="1735667"/>
            <a:ext cx="5735060" cy="3971862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F1B40D4-E8DE-8F19-0B1D-77AC1625D6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30483" y="1809750"/>
            <a:ext cx="3437542" cy="436152"/>
          </a:xfrm>
        </p:spPr>
        <p:txBody>
          <a:bodyPr/>
          <a:lstStyle/>
          <a:p>
            <a:r>
              <a:rPr lang="en-IE" dirty="0"/>
              <a:t>Legislative path: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153A71F-EC6A-435F-01C5-5697B07C18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7146041"/>
              </p:ext>
            </p:extLst>
          </p:nvPr>
        </p:nvGraphicFramePr>
        <p:xfrm>
          <a:off x="6592283" y="2175163"/>
          <a:ext cx="4828192" cy="1253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2" descr="A flag with yellow stars&#10;&#10;Description automatically generated">
            <a:extLst>
              <a:ext uri="{FF2B5EF4-FFF2-40B4-BE49-F238E27FC236}">
                <a16:creationId xmlns:a16="http://schemas.microsoft.com/office/drawing/2014/main" id="{78654C79-9AC6-0E7F-6CF3-C9664F81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4626706"/>
            <a:ext cx="4343400" cy="68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2A05194E-5066-1EF5-5BD3-AC57DAB64239}"/>
              </a:ext>
            </a:extLst>
          </p:cNvPr>
          <p:cNvSpPr/>
          <p:nvPr/>
        </p:nvSpPr>
        <p:spPr>
          <a:xfrm>
            <a:off x="8963246" y="3545884"/>
            <a:ext cx="244549" cy="687165"/>
          </a:xfrm>
          <a:prstGeom prst="downArrow">
            <a:avLst/>
          </a:prstGeom>
          <a:solidFill>
            <a:srgbClr val="021785"/>
          </a:solidFill>
          <a:ln>
            <a:solidFill>
              <a:srgbClr val="0217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676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Graphic spid="12" grpId="0">
        <p:bldAsOne/>
      </p:bldGraphic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C3A036B-A4E0-198F-7816-E06C08070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19" y="926523"/>
            <a:ext cx="4919953" cy="782357"/>
          </a:xfrm>
        </p:spPr>
        <p:txBody>
          <a:bodyPr/>
          <a:lstStyle/>
          <a:p>
            <a:r>
              <a:rPr lang="en-IE" sz="3600" b="1" dirty="0">
                <a:solidFill>
                  <a:srgbClr val="021785"/>
                </a:solidFill>
                <a:latin typeface="Menrope"/>
                <a:cs typeface="Arial" panose="020B0604020202020204" pitchFamily="34" charset="0"/>
              </a:rPr>
              <a:t>What is rescEU?</a:t>
            </a:r>
            <a:endParaRPr lang="en-US" sz="3600" b="1" dirty="0">
              <a:solidFill>
                <a:srgbClr val="021785"/>
              </a:solidFill>
              <a:latin typeface="Menrope"/>
              <a:cs typeface="Arial" panose="020B060402020202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1AE7563-E9E1-7D73-B128-F1B81C0D2037}"/>
              </a:ext>
            </a:extLst>
          </p:cNvPr>
          <p:cNvSpPr txBox="1">
            <a:spLocks/>
          </p:cNvSpPr>
          <p:nvPr/>
        </p:nvSpPr>
        <p:spPr>
          <a:xfrm>
            <a:off x="5342012" y="1708880"/>
            <a:ext cx="6863986" cy="4951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ED8D2F"/>
                </a:solidFill>
                <a:effectLst/>
                <a:uLnTx/>
                <a:uFillTx/>
                <a:latin typeface="Menrope"/>
                <a:cs typeface="Arial"/>
              </a:rPr>
              <a:t>UCPM's own reserves and capabilities </a:t>
            </a:r>
            <a:r>
              <a:rPr kumimoji="0" lang="en-IE" sz="2000" b="1" i="0" u="sng" strike="noStrike" kern="1200" cap="none" spc="0" normalizeH="0" baseline="0" noProof="0" dirty="0">
                <a:ln>
                  <a:noFill/>
                </a:ln>
                <a:solidFill>
                  <a:srgbClr val="ED8D2F"/>
                </a:solidFill>
                <a:effectLst/>
                <a:uLnTx/>
                <a:uFillTx/>
                <a:latin typeface="Menrope"/>
                <a:cs typeface="Arial"/>
              </a:rPr>
              <a:t>fully funded</a:t>
            </a:r>
            <a:r>
              <a:rPr kumimoji="0" lang="en-IE" sz="2000" b="1" i="0" strike="noStrike" kern="1200" cap="none" spc="0" normalizeH="0" baseline="0" noProof="0" dirty="0">
                <a:ln>
                  <a:noFill/>
                </a:ln>
                <a:solidFill>
                  <a:srgbClr val="ED8D2F"/>
                </a:solidFill>
                <a:effectLst/>
                <a:uLnTx/>
                <a:uFillTx/>
                <a:latin typeface="Menrope"/>
                <a:cs typeface="Arial"/>
              </a:rPr>
              <a:t> 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enrope"/>
                <a:cs typeface="Arial"/>
              </a:rPr>
              <a:t>by EU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enrope"/>
              <a:cs typeface="Arial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i="0" u="none" strike="noStrike" kern="1200" cap="none" spc="0" normalizeH="0" baseline="0" noProof="0" dirty="0">
                <a:ln>
                  <a:noFill/>
                </a:ln>
                <a:solidFill>
                  <a:srgbClr val="021785"/>
                </a:solidFill>
                <a:effectLst/>
                <a:uLnTx/>
                <a:uFillTx/>
                <a:latin typeface="Menrope"/>
                <a:cs typeface="Arial"/>
              </a:rPr>
              <a:t>Clear </a:t>
            </a: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ED8D2F"/>
                </a:solidFill>
                <a:effectLst/>
                <a:uLnTx/>
                <a:uFillTx/>
                <a:latin typeface="Menrope"/>
                <a:cs typeface="Arial"/>
              </a:rPr>
              <a:t>capacity gap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ED8D2F"/>
                </a:solidFill>
                <a:effectLst/>
                <a:uLnTx/>
                <a:uFillTx/>
                <a:latin typeface="Menrope"/>
                <a:cs typeface="Arial"/>
              </a:rPr>
              <a:t>Last-resort mechanism 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enrope"/>
                <a:cs typeface="Arial"/>
              </a:rPr>
              <a:t>or </a:t>
            </a: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ED8D2F"/>
                </a:solidFill>
                <a:effectLst/>
                <a:uLnTx/>
                <a:uFillTx/>
                <a:latin typeface="Menrope"/>
                <a:cs typeface="Arial"/>
              </a:rPr>
              <a:t>safety-net principle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enrope"/>
                <a:cs typeface="Arial"/>
              </a:rPr>
              <a:t>Nationally-owned capacities but </a:t>
            </a: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ED8D2F"/>
                </a:solidFill>
                <a:effectLst/>
                <a:uLnTx/>
                <a:uFillTx/>
                <a:latin typeface="Menrope"/>
                <a:cs typeface="Arial"/>
              </a:rPr>
              <a:t>with EU obligations</a:t>
            </a:r>
          </a:p>
          <a:p>
            <a:pPr algn="just">
              <a:spcAft>
                <a:spcPts val="1500"/>
              </a:spcAft>
              <a:buClr>
                <a:srgbClr val="034EA2"/>
              </a:buClr>
              <a:defRPr/>
            </a:pPr>
            <a:r>
              <a:rPr lang="en-IE" sz="2000" dirty="0">
                <a:solidFill>
                  <a:srgbClr val="034EA2"/>
                </a:solidFill>
                <a:latin typeface="Menrope"/>
                <a:cs typeface="Arial"/>
              </a:rPr>
              <a:t>Decision on </a:t>
            </a:r>
            <a:r>
              <a:rPr lang="en-IE" sz="2000" b="1" dirty="0">
                <a:solidFill>
                  <a:srgbClr val="ED8D2F"/>
                </a:solidFill>
                <a:latin typeface="Menrope"/>
                <a:cs typeface="Arial"/>
              </a:rPr>
              <a:t>deployment</a:t>
            </a:r>
            <a:r>
              <a:rPr lang="en-IE" sz="2000" dirty="0">
                <a:solidFill>
                  <a:srgbClr val="034EA2"/>
                </a:solidFill>
                <a:latin typeface="Menrope"/>
                <a:cs typeface="Arial"/>
              </a:rPr>
              <a:t> is taken by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enrope"/>
                <a:cs typeface="Arial"/>
              </a:rPr>
              <a:t> </a:t>
            </a:r>
            <a:r>
              <a:rPr lang="en-IE" sz="2000" b="1" dirty="0">
                <a:solidFill>
                  <a:srgbClr val="ED8D2F"/>
                </a:solidFill>
                <a:latin typeface="Menrope"/>
                <a:cs typeface="Arial"/>
              </a:rPr>
              <a:t>ERCC </a:t>
            </a:r>
          </a:p>
          <a:p>
            <a:pPr algn="just">
              <a:spcAft>
                <a:spcPts val="1500"/>
              </a:spcAft>
              <a:buClr>
                <a:srgbClr val="034EA2"/>
              </a:buClr>
              <a:defRPr/>
            </a:pPr>
            <a:r>
              <a:rPr lang="en-IE" sz="2000" dirty="0">
                <a:solidFill>
                  <a:srgbClr val="034EA2"/>
                </a:solidFill>
                <a:latin typeface="Menrope"/>
                <a:cs typeface="Arial"/>
              </a:rPr>
              <a:t>Possible for national purposes (</a:t>
            </a:r>
            <a:r>
              <a:rPr lang="en-IE" sz="2000" b="1" dirty="0">
                <a:solidFill>
                  <a:srgbClr val="ED8D2F"/>
                </a:solidFill>
                <a:latin typeface="Menrope"/>
                <a:cs typeface="Arial"/>
              </a:rPr>
              <a:t>two-hats regime</a:t>
            </a:r>
            <a:r>
              <a:rPr lang="en-IE" sz="2000" dirty="0">
                <a:solidFill>
                  <a:srgbClr val="034EA2"/>
                </a:solidFill>
                <a:latin typeface="Menrope"/>
                <a:cs typeface="Arial"/>
              </a:rPr>
              <a:t>) but they must remain available for </a:t>
            </a:r>
            <a:r>
              <a:rPr lang="en-IE" sz="2000" b="1" dirty="0">
                <a:solidFill>
                  <a:srgbClr val="ED8D2F"/>
                </a:solidFill>
                <a:latin typeface="Menrope"/>
                <a:cs typeface="Arial"/>
              </a:rPr>
              <a:t>EU obligations</a:t>
            </a:r>
            <a:endParaRPr lang="en-US" sz="2000" b="1" dirty="0">
              <a:solidFill>
                <a:srgbClr val="ED8D2F"/>
              </a:solidFill>
              <a:latin typeface="Menrope"/>
              <a:cs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034EA2"/>
              </a:buClr>
              <a:buSzTx/>
              <a:buNone/>
              <a:tabLst/>
              <a:defRPr/>
            </a:pPr>
            <a:endParaRPr kumimoji="0" lang="en-IE" sz="1600" b="1" i="0" u="none" strike="noStrike" kern="1200" cap="none" spc="0" normalizeH="0" baseline="0" noProof="0" dirty="0">
              <a:ln>
                <a:noFill/>
              </a:ln>
              <a:solidFill>
                <a:srgbClr val="ED8D2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3A208288-B16B-FDCE-C002-4226DABC97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9" b="7479"/>
          <a:stretch>
            <a:fillRect/>
          </a:stretch>
        </p:blipFill>
        <p:spPr>
          <a:xfrm>
            <a:off x="-1" y="-1"/>
            <a:ext cx="5404133" cy="608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43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2">
            <a:extLst>
              <a:ext uri="{FF2B5EF4-FFF2-40B4-BE49-F238E27FC236}">
                <a16:creationId xmlns:a16="http://schemas.microsoft.com/office/drawing/2014/main" id="{9B48C339-C79E-7FD9-62A3-8C93F6D86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2" r="24074" b="5705"/>
          <a:stretch/>
        </p:blipFill>
        <p:spPr>
          <a:xfrm>
            <a:off x="0" y="0"/>
            <a:ext cx="4999516" cy="59055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091FD8A-7CA3-B767-D6ED-E13AA152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394" y="655234"/>
            <a:ext cx="4919953" cy="782357"/>
          </a:xfrm>
        </p:spPr>
        <p:txBody>
          <a:bodyPr/>
          <a:lstStyle/>
          <a:p>
            <a:r>
              <a:rPr lang="en-IE" sz="3600" b="1" dirty="0">
                <a:solidFill>
                  <a:srgbClr val="021785"/>
                </a:solidFill>
                <a:latin typeface="Menrope"/>
                <a:cs typeface="Arial" panose="020B0604020202020204" pitchFamily="34" charset="0"/>
              </a:rPr>
              <a:t>What is rescEU</a:t>
            </a:r>
            <a:r>
              <a:rPr lang="en-IE" sz="4000" b="1" dirty="0">
                <a:solidFill>
                  <a:srgbClr val="0217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0217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BAAA217-B1C1-00C7-0090-2F4B2F09A11E}"/>
              </a:ext>
            </a:extLst>
          </p:cNvPr>
          <p:cNvSpPr txBox="1">
            <a:spLocks/>
          </p:cNvSpPr>
          <p:nvPr/>
        </p:nvSpPr>
        <p:spPr>
          <a:xfrm>
            <a:off x="4999516" y="1437591"/>
            <a:ext cx="6863986" cy="4951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500"/>
              </a:spcAft>
              <a:buClr>
                <a:srgbClr val="034EA2"/>
              </a:buClr>
              <a:defRPr/>
            </a:pPr>
            <a:r>
              <a:rPr lang="en-US" sz="2000" dirty="0">
                <a:solidFill>
                  <a:srgbClr val="034EA2"/>
                </a:solidFill>
                <a:latin typeface="Menrope"/>
                <a:cs typeface="Arial"/>
              </a:rPr>
              <a:t>Adequate </a:t>
            </a:r>
            <a:r>
              <a:rPr lang="en-US" sz="2000" b="1" dirty="0">
                <a:solidFill>
                  <a:srgbClr val="ED8D2F"/>
                </a:solidFill>
                <a:latin typeface="Menrope"/>
                <a:cs typeface="Arial"/>
              </a:rPr>
              <a:t>geographical distribution </a:t>
            </a:r>
          </a:p>
          <a:p>
            <a:pPr algn="just">
              <a:spcAft>
                <a:spcPts val="1500"/>
              </a:spcAft>
              <a:buClr>
                <a:srgbClr val="034EA2"/>
              </a:buClr>
              <a:defRPr/>
            </a:pPr>
            <a:r>
              <a:rPr lang="en-IE" sz="2000" dirty="0">
                <a:solidFill>
                  <a:srgbClr val="034EA2"/>
                </a:solidFill>
                <a:latin typeface="Menrope"/>
                <a:cs typeface="Arial"/>
              </a:rPr>
              <a:t>Minimum quality requirements </a:t>
            </a:r>
            <a:r>
              <a:rPr lang="en-IE" sz="2000" b="1" dirty="0">
                <a:solidFill>
                  <a:srgbClr val="ED8D2F"/>
                </a:solidFill>
                <a:latin typeface="Menrope"/>
                <a:cs typeface="Arial"/>
              </a:rPr>
              <a:t>defined</a:t>
            </a:r>
            <a:r>
              <a:rPr lang="en-IE" sz="2000" dirty="0">
                <a:solidFill>
                  <a:srgbClr val="034EA2"/>
                </a:solidFill>
                <a:latin typeface="Menrope"/>
                <a:cs typeface="Arial"/>
              </a:rPr>
              <a:t> via EU </a:t>
            </a:r>
            <a:r>
              <a:rPr lang="en-IE" sz="2000" b="1" dirty="0">
                <a:solidFill>
                  <a:srgbClr val="ED8D2F"/>
                </a:solidFill>
                <a:latin typeface="Menrope"/>
                <a:cs typeface="Arial"/>
              </a:rPr>
              <a:t>implementing acts</a:t>
            </a:r>
          </a:p>
          <a:p>
            <a:pPr algn="just">
              <a:spcAft>
                <a:spcPts val="1500"/>
              </a:spcAft>
              <a:buClr>
                <a:srgbClr val="034EA2"/>
              </a:buClr>
              <a:defRPr/>
            </a:pPr>
            <a:r>
              <a:rPr lang="en-US" sz="2000" b="1" dirty="0">
                <a:solidFill>
                  <a:srgbClr val="ED8D2F"/>
                </a:solidFill>
                <a:latin typeface="Menrope"/>
                <a:cs typeface="Arial"/>
              </a:rPr>
              <a:t>Available for UCPM response operations, </a:t>
            </a:r>
            <a:r>
              <a:rPr lang="en-US" sz="2000" dirty="0">
                <a:solidFill>
                  <a:srgbClr val="034EA2"/>
                </a:solidFill>
                <a:latin typeface="Menrope"/>
                <a:cs typeface="Arial"/>
              </a:rPr>
              <a:t>including in</a:t>
            </a:r>
            <a:r>
              <a:rPr lang="en-US" sz="2000" b="1" dirty="0">
                <a:solidFill>
                  <a:srgbClr val="ED8D2F"/>
                </a:solidFill>
                <a:latin typeface="Menrope"/>
                <a:cs typeface="Arial"/>
              </a:rPr>
              <a:t> PS</a:t>
            </a:r>
            <a:endParaRPr lang="en-US" sz="2000" dirty="0">
              <a:solidFill>
                <a:srgbClr val="ED8D2F"/>
              </a:solidFill>
              <a:latin typeface="Menrope"/>
              <a:cs typeface="Arial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enrope"/>
                <a:cs typeface="Arial"/>
              </a:rPr>
              <a:t>Deployment outside the EU is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8D2F"/>
                </a:solidFill>
                <a:effectLst/>
                <a:uLnTx/>
                <a:uFillTx/>
                <a:latin typeface="Menrope"/>
                <a:cs typeface="Arial"/>
              </a:rPr>
              <a:t>conditional</a:t>
            </a:r>
          </a:p>
          <a:p>
            <a:pPr lvl="1" algn="just">
              <a:spcBef>
                <a:spcPts val="0"/>
              </a:spcBef>
              <a:spcAft>
                <a:spcPts val="1500"/>
              </a:spcAft>
              <a:buClr>
                <a:srgbClr val="034EA2"/>
              </a:buClr>
              <a:defRPr/>
            </a:pPr>
            <a:r>
              <a:rPr lang="en-US" sz="1800" dirty="0">
                <a:solidFill>
                  <a:srgbClr val="034EA2"/>
                </a:solidFill>
                <a:latin typeface="Menrope"/>
                <a:cs typeface="Arial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enrope"/>
                <a:cs typeface="Arial"/>
              </a:rPr>
              <a:t>f a disaster outside the Union could significantly affect one or more Member States or their citizens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034EA2"/>
              </a:buClr>
              <a:buSzTx/>
              <a:buNone/>
              <a:tabLst/>
              <a:defRPr/>
            </a:pPr>
            <a:endParaRPr kumimoji="0" lang="en-IE" sz="1600" b="1" i="0" u="none" strike="noStrike" kern="1200" cap="none" spc="0" normalizeH="0" baseline="0" noProof="0" dirty="0">
              <a:ln>
                <a:noFill/>
              </a:ln>
              <a:solidFill>
                <a:srgbClr val="ED8D2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46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7E4A6B-F37D-C40A-2687-895233A9F379}"/>
              </a:ext>
            </a:extLst>
          </p:cNvPr>
          <p:cNvSpPr txBox="1">
            <a:spLocks/>
          </p:cNvSpPr>
          <p:nvPr/>
        </p:nvSpPr>
        <p:spPr>
          <a:xfrm>
            <a:off x="402167" y="428016"/>
            <a:ext cx="10905698" cy="7484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2188A"/>
                </a:solidFill>
                <a:latin typeface="Manrope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21785"/>
                </a:solidFill>
                <a:latin typeface="Menrope"/>
                <a:cs typeface="Arial" panose="020B0604020202020204" pitchFamily="34" charset="0"/>
              </a:rPr>
              <a:t>UCPM Capabilities and strategic stockpiles</a:t>
            </a:r>
            <a:br>
              <a:rPr lang="en-US" dirty="0">
                <a:solidFill>
                  <a:srgbClr val="034EA2"/>
                </a:solidFill>
              </a:rPr>
            </a:br>
            <a:endParaRPr lang="en-GB" dirty="0">
              <a:solidFill>
                <a:srgbClr val="034EA2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A9B16D-3ABF-AA93-4CC1-73D723164BE5}"/>
              </a:ext>
            </a:extLst>
          </p:cNvPr>
          <p:cNvSpPr/>
          <p:nvPr/>
        </p:nvSpPr>
        <p:spPr>
          <a:xfrm>
            <a:off x="1410341" y="1638841"/>
            <a:ext cx="1718632" cy="35980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68F63B-F4E9-7278-7157-9B5E6B833CC6}"/>
              </a:ext>
            </a:extLst>
          </p:cNvPr>
          <p:cNvSpPr/>
          <p:nvPr/>
        </p:nvSpPr>
        <p:spPr>
          <a:xfrm>
            <a:off x="4021778" y="1638138"/>
            <a:ext cx="1718632" cy="35980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MUTUAL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B317A4-0323-7B3C-2F9E-594FAE302E83}"/>
              </a:ext>
            </a:extLst>
          </p:cNvPr>
          <p:cNvSpPr/>
          <p:nvPr/>
        </p:nvSpPr>
        <p:spPr>
          <a:xfrm>
            <a:off x="6538948" y="1638138"/>
            <a:ext cx="1718632" cy="35980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POOL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7BACCF-A6F7-2A90-9E1D-CD134D95F16C}"/>
              </a:ext>
            </a:extLst>
          </p:cNvPr>
          <p:cNvSpPr/>
          <p:nvPr/>
        </p:nvSpPr>
        <p:spPr>
          <a:xfrm>
            <a:off x="9273044" y="1638138"/>
            <a:ext cx="1718632" cy="359807"/>
          </a:xfrm>
          <a:prstGeom prst="roundRect">
            <a:avLst/>
          </a:prstGeom>
          <a:solidFill>
            <a:srgbClr val="F45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rescEU</a:t>
            </a:r>
          </a:p>
        </p:txBody>
      </p:sp>
      <p:pic>
        <p:nvPicPr>
          <p:cNvPr id="11" name="Picture Placeholder 21" descr="A picture containing person, orange&#10;&#10;Description automatically generated">
            <a:extLst>
              <a:ext uri="{FF2B5EF4-FFF2-40B4-BE49-F238E27FC236}">
                <a16:creationId xmlns:a16="http://schemas.microsoft.com/office/drawing/2014/main" id="{A1033532-03D8-C2F1-A683-98C6F2336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>
            <a:fillRect/>
          </a:stretch>
        </p:blipFill>
        <p:spPr>
          <a:xfrm>
            <a:off x="1200324" y="2253114"/>
            <a:ext cx="2138669" cy="2138669"/>
          </a:xfrm>
          <a:prstGeom prst="ellipse">
            <a:avLst/>
          </a:prstGeom>
        </p:spPr>
      </p:pic>
      <p:pic>
        <p:nvPicPr>
          <p:cNvPr id="12" name="Picture Placeholder 23" descr="A picture containing outdoor, ground, person, group&#10;&#10;Description automatically generated">
            <a:extLst>
              <a:ext uri="{FF2B5EF4-FFF2-40B4-BE49-F238E27FC236}">
                <a16:creationId xmlns:a16="http://schemas.microsoft.com/office/drawing/2014/main" id="{AFBA0317-74FB-C455-E573-9FF55F4A4A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6" r="16646"/>
          <a:stretch>
            <a:fillRect/>
          </a:stretch>
        </p:blipFill>
        <p:spPr>
          <a:xfrm>
            <a:off x="3811759" y="2253114"/>
            <a:ext cx="2138669" cy="2138669"/>
          </a:xfrm>
          <a:prstGeom prst="ellipse">
            <a:avLst/>
          </a:prstGeom>
        </p:spPr>
      </p:pic>
      <p:pic>
        <p:nvPicPr>
          <p:cNvPr id="13" name="Picture Placeholder 25" descr="A group of people wearing helmets&#10;&#10;Description automatically generated with low confidence">
            <a:extLst>
              <a:ext uri="{FF2B5EF4-FFF2-40B4-BE49-F238E27FC236}">
                <a16:creationId xmlns:a16="http://schemas.microsoft.com/office/drawing/2014/main" id="{00F96A9B-F6EE-78D7-D29F-CEE059E31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r="16732"/>
          <a:stretch>
            <a:fillRect/>
          </a:stretch>
        </p:blipFill>
        <p:spPr>
          <a:xfrm>
            <a:off x="6423194" y="2253114"/>
            <a:ext cx="2138669" cy="2138669"/>
          </a:xfrm>
          <a:prstGeom prst="ellipse">
            <a:avLst/>
          </a:prstGeom>
        </p:spPr>
      </p:pic>
      <p:pic>
        <p:nvPicPr>
          <p:cNvPr id="14" name="Picture Placeholder 27" descr="A picture containing road, person, child, little&#10;&#10;Description automatically generated">
            <a:extLst>
              <a:ext uri="{FF2B5EF4-FFF2-40B4-BE49-F238E27FC236}">
                <a16:creationId xmlns:a16="http://schemas.microsoft.com/office/drawing/2014/main" id="{6A4504CC-5C0C-EB34-0784-DB732C3D8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5" r="28355"/>
          <a:stretch>
            <a:fillRect/>
          </a:stretch>
        </p:blipFill>
        <p:spPr>
          <a:xfrm>
            <a:off x="9034629" y="2253114"/>
            <a:ext cx="2138669" cy="2138669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A11256-17E3-1537-04AE-940A2961FF4E}"/>
              </a:ext>
            </a:extLst>
          </p:cNvPr>
          <p:cNvSpPr txBox="1"/>
          <p:nvPr/>
        </p:nvSpPr>
        <p:spPr>
          <a:xfrm>
            <a:off x="869405" y="4389443"/>
            <a:ext cx="2746003" cy="1366698"/>
          </a:xfrm>
          <a:prstGeom prst="rect">
            <a:avLst/>
          </a:prstGeom>
          <a:noFill/>
        </p:spPr>
        <p:txBody>
          <a:bodyPr wrap="square" tIns="180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CAPABILITIES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response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role national Civil Protection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61E843-5D17-CBBD-2C6C-72E118BEE57D}"/>
              </a:ext>
            </a:extLst>
          </p:cNvPr>
          <p:cNvSpPr txBox="1"/>
          <p:nvPr/>
        </p:nvSpPr>
        <p:spPr>
          <a:xfrm>
            <a:off x="3714472" y="4389443"/>
            <a:ext cx="2407805" cy="1582141"/>
          </a:xfrm>
          <a:prstGeom prst="rect">
            <a:avLst/>
          </a:prstGeom>
          <a:noFill/>
        </p:spPr>
        <p:txBody>
          <a:bodyPr wrap="square" tIns="180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MUTUAL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ASSISTANCE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 hoc offers from other Member or Participating States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636D05-5B2B-B160-27B4-54930FF1863D}"/>
              </a:ext>
            </a:extLst>
          </p:cNvPr>
          <p:cNvSpPr txBox="1"/>
          <p:nvPr/>
        </p:nvSpPr>
        <p:spPr>
          <a:xfrm>
            <a:off x="6294127" y="4391783"/>
            <a:ext cx="2407805" cy="1289753"/>
          </a:xfrm>
          <a:prstGeom prst="rect">
            <a:avLst/>
          </a:prstGeom>
          <a:noFill/>
        </p:spPr>
        <p:txBody>
          <a:bodyPr wrap="square" tIns="180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EUROPEAN CIVIL PROTECTION POOL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Pre-committed assets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(est. 2013)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AD6E34-3174-0238-4EE9-B5E8BE156859}"/>
              </a:ext>
            </a:extLst>
          </p:cNvPr>
          <p:cNvSpPr txBox="1"/>
          <p:nvPr/>
        </p:nvSpPr>
        <p:spPr>
          <a:xfrm>
            <a:off x="8900060" y="4476205"/>
            <a:ext cx="2407805" cy="1012755"/>
          </a:xfrm>
          <a:prstGeom prst="rect">
            <a:avLst/>
          </a:prstGeom>
          <a:noFill/>
        </p:spPr>
        <p:txBody>
          <a:bodyPr wrap="square" tIns="180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rescEU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Safety 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(est. 2019)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83AAF01-28CF-1B40-D73A-371A19C5232D}"/>
              </a:ext>
            </a:extLst>
          </p:cNvPr>
          <p:cNvSpPr/>
          <p:nvPr/>
        </p:nvSpPr>
        <p:spPr>
          <a:xfrm>
            <a:off x="8943730" y="1273996"/>
            <a:ext cx="2364136" cy="4407540"/>
          </a:xfrm>
          <a:prstGeom prst="roundRect">
            <a:avLst/>
          </a:prstGeom>
          <a:noFill/>
          <a:ln w="69850">
            <a:solidFill>
              <a:srgbClr val="F45A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050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/>
      <p:bldP spid="16" grpId="0"/>
      <p:bldP spid="17" grpId="0"/>
      <p:bldP spid="18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7262" y="0"/>
            <a:ext cx="7627712" cy="6858806"/>
          </a:xfrm>
          <a:prstGeom prst="rect">
            <a:avLst/>
          </a:prstGeom>
        </p:spPr>
      </p:pic>
      <p:sp>
        <p:nvSpPr>
          <p:cNvPr id="46" name="Parallelogram 45">
            <a:extLst>
              <a:ext uri="{FF2B5EF4-FFF2-40B4-BE49-F238E27FC236}">
                <a16:creationId xmlns:a16="http://schemas.microsoft.com/office/drawing/2014/main" id="{12DF9429-0A3D-1BD9-7A55-93A9F4222FC3}"/>
              </a:ext>
            </a:extLst>
          </p:cNvPr>
          <p:cNvSpPr/>
          <p:nvPr/>
        </p:nvSpPr>
        <p:spPr>
          <a:xfrm>
            <a:off x="9503573" y="2896704"/>
            <a:ext cx="2336400" cy="928800"/>
          </a:xfrm>
          <a:prstGeom prst="parallelogram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06AAF23-AF6F-7B99-0CFD-08E0A5606C61}"/>
              </a:ext>
            </a:extLst>
          </p:cNvPr>
          <p:cNvSpPr/>
          <p:nvPr/>
        </p:nvSpPr>
        <p:spPr>
          <a:xfrm>
            <a:off x="6318868" y="4948929"/>
            <a:ext cx="2085372" cy="69905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4536C6C-AAAA-7531-A48C-CDAA0118FC95}"/>
              </a:ext>
            </a:extLst>
          </p:cNvPr>
          <p:cNvSpPr/>
          <p:nvPr/>
        </p:nvSpPr>
        <p:spPr>
          <a:xfrm>
            <a:off x="4838187" y="5941196"/>
            <a:ext cx="2253198" cy="7108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/>
          <p:cNvSpPr/>
          <p:nvPr/>
        </p:nvSpPr>
        <p:spPr>
          <a:xfrm>
            <a:off x="2341419" y="173414"/>
            <a:ext cx="7827818" cy="778661"/>
          </a:xfrm>
          <a:prstGeom prst="parallelogram">
            <a:avLst/>
          </a:prstGeom>
          <a:gradFill flip="none" rotWithShape="1">
            <a:gsLst>
              <a:gs pos="0">
                <a:srgbClr val="024EA2">
                  <a:shade val="30000"/>
                  <a:satMod val="115000"/>
                </a:srgbClr>
              </a:gs>
              <a:gs pos="50000">
                <a:srgbClr val="024EA2">
                  <a:shade val="67500"/>
                  <a:satMod val="115000"/>
                </a:srgbClr>
              </a:gs>
              <a:gs pos="100000">
                <a:srgbClr val="024EA2">
                  <a:shade val="100000"/>
                  <a:satMod val="115000"/>
                </a:srgbClr>
              </a:gs>
            </a:gsLst>
            <a:lin ang="135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42742" y="170547"/>
            <a:ext cx="747845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000" dirty="0">
                <a:solidFill>
                  <a:srgbClr val="FFC000"/>
                </a:solidFill>
                <a:latin typeface="Menrope"/>
                <a:ea typeface="Tahoma"/>
                <a:cs typeface="Tahoma"/>
              </a:rPr>
              <a:t>rescEU capacities</a:t>
            </a:r>
            <a:endParaRPr lang="en-US" dirty="0">
              <a:latin typeface="Menrope"/>
            </a:endParaRPr>
          </a:p>
        </p:txBody>
      </p:sp>
      <p:sp>
        <p:nvSpPr>
          <p:cNvPr id="10" name="Parallelogram 9"/>
          <p:cNvSpPr/>
          <p:nvPr/>
        </p:nvSpPr>
        <p:spPr>
          <a:xfrm>
            <a:off x="400967" y="1212202"/>
            <a:ext cx="2276245" cy="894395"/>
          </a:xfrm>
          <a:prstGeom prst="parallelogram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Parallelogram 41"/>
          <p:cNvSpPr/>
          <p:nvPr/>
        </p:nvSpPr>
        <p:spPr>
          <a:xfrm>
            <a:off x="3428552" y="1217993"/>
            <a:ext cx="2276011" cy="909548"/>
          </a:xfrm>
          <a:prstGeom prst="parallelogram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4" name="Parallelogram 43"/>
          <p:cNvSpPr/>
          <p:nvPr/>
        </p:nvSpPr>
        <p:spPr>
          <a:xfrm>
            <a:off x="6321913" y="1207789"/>
            <a:ext cx="2271018" cy="910354"/>
          </a:xfrm>
          <a:prstGeom prst="parallelogram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5" name="Parallelogram 44"/>
          <p:cNvSpPr/>
          <p:nvPr/>
        </p:nvSpPr>
        <p:spPr>
          <a:xfrm>
            <a:off x="9580056" y="1199634"/>
            <a:ext cx="2336086" cy="927908"/>
          </a:xfrm>
          <a:prstGeom prst="parallelogram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143268" y="1383655"/>
            <a:ext cx="160278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50000"/>
                  </a:schemeClr>
                </a:solidFill>
                <a:latin typeface="EC Square Sans Cond Pro" panose="020B0506040000020004" pitchFamily="34" charset="0"/>
                <a:ea typeface="Tahoma"/>
                <a:cs typeface="Tahoma"/>
              </a:rPr>
              <a:t>Aerial forest firefighting</a:t>
            </a:r>
            <a:endParaRPr lang="en-US" sz="1600" b="1" dirty="0">
              <a:solidFill>
                <a:schemeClr val="tx1">
                  <a:lumMod val="50000"/>
                </a:schemeClr>
              </a:solidFill>
              <a:latin typeface="EC Square Sans Cond Pro" panose="020B0506040000020004" pitchFamily="34" charset="0"/>
              <a:ea typeface="Tahoma"/>
              <a:cs typeface="Tahom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53035" y="1515986"/>
            <a:ext cx="165358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50000"/>
                  </a:schemeClr>
                </a:solidFill>
                <a:latin typeface="EC Square Sans Cond Pro"/>
                <a:ea typeface="Tahoma"/>
                <a:cs typeface="Tahoma"/>
              </a:rPr>
              <a:t>Medical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1" y="1204154"/>
            <a:ext cx="726033" cy="72603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090221" y="1511762"/>
            <a:ext cx="137552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50000"/>
                  </a:schemeClr>
                </a:solidFill>
                <a:latin typeface="EC Square Sans Cond Pro"/>
                <a:ea typeface="Tahoma"/>
                <a:cs typeface="Tahoma"/>
              </a:rPr>
              <a:t>CBRN</a:t>
            </a:r>
          </a:p>
        </p:txBody>
      </p:sp>
      <p:pic>
        <p:nvPicPr>
          <p:cNvPr id="1026" name="Picture 2" descr="https://www.logolynx.com/images/logolynx/4c/4c658e027a161d0b3abf98b04168de4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08" b="94355" l="9916" r="89662">
                        <a14:foregroundMark x1="48734" y1="28226" x2="48734" y2="28226"/>
                        <a14:foregroundMark x1="48734" y1="27419" x2="49578" y2="17473"/>
                        <a14:foregroundMark x1="51055" y1="81720" x2="52110" y2="70968"/>
                        <a14:foregroundMark x1="32911" y1="54032" x2="34599" y2="44892"/>
                        <a14:foregroundMark x1="50422" y1="94355" x2="50422" y2="94355"/>
                        <a14:foregroundMark x1="50000" y1="5108" x2="50000" y2="5108"/>
                        <a14:foregroundMark x1="77637" y1="48656" x2="77637" y2="48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581" y="1234691"/>
            <a:ext cx="1131170" cy="88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367" y="1219068"/>
            <a:ext cx="856751" cy="85675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0661689" y="1493227"/>
            <a:ext cx="160278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>
                <a:solidFill>
                  <a:schemeClr val="tx1">
                    <a:lumMod val="50000"/>
                  </a:schemeClr>
                </a:solidFill>
                <a:latin typeface="EC Square Sans Cond Pro"/>
                <a:ea typeface="Tahoma"/>
                <a:cs typeface="Tahoma"/>
              </a:rPr>
              <a:t>Shelter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EC Square Sans Cond Pro"/>
              <a:ea typeface="Tahoma"/>
              <a:cs typeface="Tahom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1787" y="2430797"/>
            <a:ext cx="2010313" cy="8042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0" name="Rectangle 49"/>
          <p:cNvSpPr/>
          <p:nvPr/>
        </p:nvSpPr>
        <p:spPr>
          <a:xfrm>
            <a:off x="3428333" y="3693762"/>
            <a:ext cx="2074579" cy="8042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1" name="Rectangle 50"/>
          <p:cNvSpPr/>
          <p:nvPr/>
        </p:nvSpPr>
        <p:spPr>
          <a:xfrm>
            <a:off x="3425597" y="4921634"/>
            <a:ext cx="2111301" cy="72160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2" name="Rectangle 51"/>
          <p:cNvSpPr/>
          <p:nvPr/>
        </p:nvSpPr>
        <p:spPr>
          <a:xfrm>
            <a:off x="6298401" y="2447251"/>
            <a:ext cx="2083760" cy="74834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3" name="Rectangle 52"/>
          <p:cNvSpPr/>
          <p:nvPr/>
        </p:nvSpPr>
        <p:spPr>
          <a:xfrm>
            <a:off x="6305971" y="3683438"/>
            <a:ext cx="2074580" cy="80181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32" y="4891905"/>
            <a:ext cx="759964" cy="7599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425757" y="5112548"/>
            <a:ext cx="1602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50000"/>
                  </a:schemeClr>
                </a:solidFill>
                <a:latin typeface="EC Square Sans Cond Pro" panose="020B05060400000200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MEDEVAC</a:t>
            </a:r>
            <a:endParaRPr lang="en-US" sz="1600" b="1" dirty="0">
              <a:solidFill>
                <a:schemeClr val="tx1">
                  <a:lumMod val="50000"/>
                </a:schemeClr>
              </a:solidFill>
              <a:latin typeface="EC Square Sans Cond Pro" panose="020B05060400000200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37" y="2498733"/>
            <a:ext cx="694688" cy="69468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910613" y="2577628"/>
            <a:ext cx="1602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50000"/>
                  </a:schemeClr>
                </a:solidFill>
                <a:latin typeface="EC Square Sans Cond Pro" panose="020B05060400000200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Medical </a:t>
            </a:r>
          </a:p>
          <a:p>
            <a:pPr algn="ctr"/>
            <a:r>
              <a:rPr lang="en-GB" sz="1600" b="1" dirty="0">
                <a:solidFill>
                  <a:schemeClr val="tx1">
                    <a:lumMod val="50000"/>
                  </a:schemeClr>
                </a:solidFill>
                <a:latin typeface="EC Square Sans Cond Pro" panose="020B05060400000200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stockpiling</a:t>
            </a:r>
            <a:endParaRPr lang="en-US" sz="1600" b="1" dirty="0">
              <a:solidFill>
                <a:schemeClr val="tx1">
                  <a:lumMod val="50000"/>
                </a:schemeClr>
              </a:solidFill>
              <a:latin typeface="EC Square Sans Cond Pro" panose="020B05060400000200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75362" y="3964834"/>
            <a:ext cx="1602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50000"/>
                  </a:schemeClr>
                </a:solidFill>
                <a:latin typeface="EC Square Sans Cond Pro" panose="020B05060400000200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EMT-2s</a:t>
            </a:r>
            <a:endParaRPr lang="en-US" sz="1600" b="1" dirty="0">
              <a:solidFill>
                <a:schemeClr val="tx1">
                  <a:lumMod val="50000"/>
                </a:schemeClr>
              </a:solidFill>
              <a:latin typeface="EC Square Sans Cond Pro" panose="020B05060400000200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13" y="3746001"/>
            <a:ext cx="756417" cy="743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06" y="1265673"/>
            <a:ext cx="810596" cy="8105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03" y="2528253"/>
            <a:ext cx="619475" cy="61947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873610" y="2534408"/>
            <a:ext cx="1602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50000"/>
                  </a:schemeClr>
                </a:solidFill>
                <a:latin typeface="EC Square Sans Cond Pro" panose="020B05060400000200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CBRN </a:t>
            </a:r>
          </a:p>
          <a:p>
            <a:pPr algn="ctr"/>
            <a:r>
              <a:rPr lang="en-GB" sz="1600" b="1" dirty="0">
                <a:solidFill>
                  <a:schemeClr val="tx1">
                    <a:lumMod val="50000"/>
                  </a:schemeClr>
                </a:solidFill>
                <a:latin typeface="EC Square Sans Cond Pro" panose="020B05060400000200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stockpiling</a:t>
            </a:r>
            <a:endParaRPr lang="en-US" sz="1600" b="1" dirty="0">
              <a:solidFill>
                <a:schemeClr val="tx1">
                  <a:lumMod val="50000"/>
                </a:schemeClr>
              </a:solidFill>
              <a:latin typeface="EC Square Sans Cond Pro" panose="020B05060400000200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52573" y="3826070"/>
            <a:ext cx="172321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 b="1" dirty="0">
                <a:solidFill>
                  <a:schemeClr val="tx1">
                    <a:lumMod val="50000"/>
                  </a:schemeClr>
                </a:solidFill>
                <a:latin typeface="EC Square Sans Cond Pro"/>
                <a:ea typeface="Tahoma"/>
                <a:cs typeface="Tahoma"/>
              </a:rPr>
              <a:t>CBRN 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EC Square Sans Cond Pro"/>
            </a:endParaRPr>
          </a:p>
          <a:p>
            <a:pPr algn="ctr"/>
            <a:r>
              <a:rPr lang="en-GB" sz="1400" b="1" dirty="0">
                <a:solidFill>
                  <a:schemeClr val="tx1">
                    <a:lumMod val="50000"/>
                  </a:schemeClr>
                </a:solidFill>
                <a:latin typeface="EC Square Sans Cond Pro"/>
                <a:ea typeface="Tahoma"/>
                <a:cs typeface="Tahoma"/>
              </a:rPr>
              <a:t>decontamination</a:t>
            </a:r>
            <a:endParaRPr lang="en-US" sz="1400" b="1" dirty="0">
              <a:solidFill>
                <a:schemeClr val="tx1">
                  <a:lumMod val="50000"/>
                </a:schemeClr>
              </a:solidFill>
              <a:latin typeface="EC Square Sans Cond Pro"/>
              <a:ea typeface="Tahoma"/>
              <a:cs typeface="Tahom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04" y="3721653"/>
            <a:ext cx="752495" cy="752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172" y="5016859"/>
            <a:ext cx="538024" cy="538024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808841" y="5013624"/>
            <a:ext cx="1604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50000"/>
                  </a:schemeClr>
                </a:solidFill>
                <a:latin typeface="EC Square Sans Cond Pro" panose="020B05060400000200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CBRN detection</a:t>
            </a:r>
            <a:endParaRPr lang="en-US" sz="1600" b="1" dirty="0">
              <a:solidFill>
                <a:schemeClr val="tx1">
                  <a:lumMod val="50000"/>
                </a:schemeClr>
              </a:solidFill>
              <a:latin typeface="EC Square Sans Cond Pro" panose="020B05060400000200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62" y="5990455"/>
            <a:ext cx="626075" cy="626075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5826245" y="6155549"/>
            <a:ext cx="1602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50000"/>
                  </a:schemeClr>
                </a:solidFill>
                <a:latin typeface="EC Square Sans Cond Pro" panose="020B05060400000200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Mobile labs</a:t>
            </a:r>
            <a:endParaRPr lang="en-US" sz="1600" b="1" dirty="0">
              <a:solidFill>
                <a:schemeClr val="tx1">
                  <a:lumMod val="50000"/>
                </a:schemeClr>
              </a:solidFill>
              <a:latin typeface="EC Square Sans Cond Pro" panose="020B05060400000200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564" y="2993745"/>
            <a:ext cx="731282" cy="731282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0404662" y="3097706"/>
            <a:ext cx="160278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latin typeface="EC Square Sans Cond Pro"/>
                <a:ea typeface="Tahoma"/>
                <a:cs typeface="Tahoma"/>
              </a:rPr>
              <a:t>Transport </a:t>
            </a:r>
            <a:endParaRPr lang="en-US" sz="1600" b="1" dirty="0">
              <a:solidFill>
                <a:schemeClr val="bg1">
                  <a:lumMod val="95000"/>
                </a:schemeClr>
              </a:solidFill>
              <a:latin typeface="EC Square Sans Cond Pro"/>
              <a:ea typeface="Tahoma"/>
              <a:cs typeface="Tahoma"/>
            </a:endParaRPr>
          </a:p>
          <a:p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latin typeface="EC Square Sans Cond Pro"/>
                <a:ea typeface="Tahoma"/>
                <a:cs typeface="Tahoma"/>
              </a:rPr>
              <a:t>&amp; Logistics</a:t>
            </a:r>
            <a:endParaRPr lang="en-US" sz="1600" b="1" dirty="0">
              <a:solidFill>
                <a:schemeClr val="bg1">
                  <a:lumMod val="95000"/>
                </a:schemeClr>
              </a:solidFill>
              <a:latin typeface="EC Square Sans Cond Pro"/>
              <a:ea typeface="Tahoma"/>
              <a:cs typeface="Tahoma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13966" y="2430797"/>
            <a:ext cx="2061211" cy="78168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372991" y="3696818"/>
            <a:ext cx="2074578" cy="795051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4" y="2425718"/>
            <a:ext cx="863251" cy="863251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144581" y="2628614"/>
            <a:ext cx="132205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 b="1" dirty="0">
                <a:solidFill>
                  <a:schemeClr val="tx1">
                    <a:lumMod val="50000"/>
                  </a:schemeClr>
                </a:solidFill>
                <a:latin typeface="EC Square Sans Cond Pro"/>
                <a:ea typeface="Tahoma"/>
                <a:cs typeface="Tahoma"/>
              </a:rPr>
              <a:t>rescEU ‘proper’</a:t>
            </a:r>
            <a:endParaRPr lang="en-US" sz="1400" b="1" dirty="0">
              <a:solidFill>
                <a:schemeClr val="tx1">
                  <a:lumMod val="50000"/>
                </a:schemeClr>
              </a:solidFill>
              <a:latin typeface="EC Square Sans Cond Pro"/>
              <a:ea typeface="Tahoma"/>
              <a:cs typeface="Tahom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69944" y="3859177"/>
            <a:ext cx="122513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 b="1" dirty="0">
                <a:solidFill>
                  <a:schemeClr val="tx1">
                    <a:lumMod val="50000"/>
                  </a:schemeClr>
                </a:solidFill>
                <a:latin typeface="EC Square Sans Cond Pro"/>
                <a:ea typeface="Tahoma"/>
                <a:cs typeface="Tahoma"/>
              </a:rPr>
              <a:t>rescEU ‘transition’</a:t>
            </a:r>
            <a:endParaRPr lang="en-US" sz="1400" b="1" dirty="0">
              <a:solidFill>
                <a:schemeClr val="tx1">
                  <a:lumMod val="50000"/>
                </a:schemeClr>
              </a:solidFill>
              <a:latin typeface="EC Square Sans Cond Pro"/>
              <a:ea typeface="Tahoma"/>
              <a:cs typeface="Tahoma"/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6A23B39F-F194-BAE8-543B-4BAA6DFBA675}"/>
              </a:ext>
            </a:extLst>
          </p:cNvPr>
          <p:cNvSpPr/>
          <p:nvPr/>
        </p:nvSpPr>
        <p:spPr>
          <a:xfrm>
            <a:off x="9392298" y="4491869"/>
            <a:ext cx="2336086" cy="927909"/>
          </a:xfrm>
          <a:prstGeom prst="parallelogram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400" b="1" dirty="0">
              <a:solidFill>
                <a:schemeClr val="tx1">
                  <a:lumMod val="75000"/>
                </a:schemeClr>
              </a:solidFill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63A211-1E7A-8D10-A2E5-4EB70BBE39C7}"/>
              </a:ext>
            </a:extLst>
          </p:cNvPr>
          <p:cNvSpPr txBox="1"/>
          <p:nvPr/>
        </p:nvSpPr>
        <p:spPr>
          <a:xfrm>
            <a:off x="10260036" y="4759517"/>
            <a:ext cx="11790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EC Square Sans Cond Pro" panose="020B0506040000020004" pitchFamily="34" charset="0"/>
                <a:ea typeface="+mn-lt"/>
                <a:cs typeface="+mn-lt"/>
              </a:rPr>
              <a:t>Energy</a:t>
            </a:r>
            <a:endParaRPr lang="en-US" dirty="0">
              <a:solidFill>
                <a:schemeClr val="tx1">
                  <a:lumMod val="75000"/>
                </a:schemeClr>
              </a:solidFill>
              <a:latin typeface="EC Square Sans Cond Pro" panose="020B0506040000020004" pitchFamily="34" charset="0"/>
              <a:ea typeface="+mn-lt"/>
              <a:cs typeface="+mn-lt"/>
            </a:endParaRPr>
          </a:p>
          <a:p>
            <a:pPr algn="l"/>
            <a:endParaRPr lang="en-US" dirty="0">
              <a:cs typeface="Arial"/>
            </a:endParaRPr>
          </a:p>
        </p:txBody>
      </p:sp>
      <p:pic>
        <p:nvPicPr>
          <p:cNvPr id="12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84C3ADCA-3BBA-7432-80F4-F1180E51061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25202" y="4619506"/>
            <a:ext cx="577518" cy="604254"/>
          </a:xfrm>
          <a:prstGeom prst="rect">
            <a:avLst/>
          </a:prstGeom>
        </p:spPr>
      </p:pic>
      <p:pic>
        <p:nvPicPr>
          <p:cNvPr id="20" name="Picture 20" descr="Icon&#10;&#10;Description automatically generated">
            <a:extLst>
              <a:ext uri="{FF2B5EF4-FFF2-40B4-BE49-F238E27FC236}">
                <a16:creationId xmlns:a16="http://schemas.microsoft.com/office/drawing/2014/main" id="{711BCEF2-3AB2-266F-BA80-B25D7D3452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9979" y="3674978"/>
            <a:ext cx="684464" cy="75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42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map of europe with different colored hexagons&#10;&#10;Description automatically generated">
            <a:extLst>
              <a:ext uri="{FF2B5EF4-FFF2-40B4-BE49-F238E27FC236}">
                <a16:creationId xmlns:a16="http://schemas.microsoft.com/office/drawing/2014/main" id="{54DF4CF3-F7BC-EEB8-5E53-CEED9642B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324" y="-3176"/>
            <a:ext cx="7538651" cy="6862169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AC05038C-575C-9A61-6FC3-B8A30C69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564" y="292435"/>
            <a:ext cx="4258760" cy="782357"/>
          </a:xfrm>
        </p:spPr>
        <p:txBody>
          <a:bodyPr/>
          <a:lstStyle/>
          <a:p>
            <a:r>
              <a:rPr lang="en-US" b="1" dirty="0">
                <a:solidFill>
                  <a:srgbClr val="021785"/>
                </a:solidFill>
                <a:cs typeface="Arial"/>
              </a:rPr>
              <a:t>rescEU geographical distribution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8B612D4-B685-780B-4A7F-863092F0E5A8}"/>
              </a:ext>
            </a:extLst>
          </p:cNvPr>
          <p:cNvSpPr txBox="1">
            <a:spLocks/>
          </p:cNvSpPr>
          <p:nvPr/>
        </p:nvSpPr>
        <p:spPr>
          <a:xfrm>
            <a:off x="563526" y="1265217"/>
            <a:ext cx="4731488" cy="4517991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enrope"/>
                <a:cs typeface="Arial"/>
              </a:rPr>
              <a:t>31 Aerial wildfire fleet + 8 under dev.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enrope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8D2F"/>
                </a:solidFill>
                <a:effectLst/>
                <a:uLnTx/>
                <a:uFillTx/>
                <a:latin typeface="Menrope"/>
                <a:cs typeface="Arial"/>
              </a:rPr>
              <a:t>12 Strategic stockpiles of medical and CBRN items + 10 under dev.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nrope"/>
                <a:cs typeface="Arial"/>
              </a:rPr>
              <a:t>3 Emergency shelter + 7 under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enrope"/>
                <a:cs typeface="Arial"/>
              </a:rPr>
              <a:t>1 Medical capabilities + 8 under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6C53"/>
                </a:solidFill>
                <a:effectLst/>
                <a:uLnTx/>
                <a:uFillTx/>
                <a:latin typeface="Menrope"/>
                <a:cs typeface="Arial"/>
              </a:rPr>
              <a:t>2 rescEU donations hubs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858B">
                    <a:lumMod val="60000"/>
                    <a:lumOff val="40000"/>
                  </a:srgbClr>
                </a:solidFill>
                <a:effectLst/>
                <a:uLnTx/>
                <a:uFillTx/>
                <a:latin typeface="Menrope"/>
                <a:cs typeface="Arial"/>
              </a:rPr>
              <a:t>1 Energy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763C7"/>
                </a:solidFill>
                <a:effectLst/>
                <a:uLnTx/>
                <a:uFillTx/>
                <a:latin typeface="Menrope"/>
                <a:cs typeface="Arial"/>
              </a:rPr>
              <a:t>6 Chemical, Biological, Radiological and nuclear (CBRN) capabilities - under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0A6DE"/>
                </a:solidFill>
                <a:effectLst/>
                <a:uLnTx/>
                <a:uFillTx/>
                <a:latin typeface="Menrope"/>
                <a:cs typeface="Arial"/>
              </a:rPr>
              <a:t>1 Transport and logistics - 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2602241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9DEDCA-E7BA-44BD-D4B6-62B9DEE95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45" y="365126"/>
            <a:ext cx="10792350" cy="436152"/>
          </a:xfrm>
        </p:spPr>
        <p:txBody>
          <a:bodyPr/>
          <a:lstStyle/>
          <a:p>
            <a:pPr algn="ctr"/>
            <a:r>
              <a:rPr lang="en-IE" sz="3200" dirty="0"/>
              <a:t>rescEU overall budget</a:t>
            </a:r>
          </a:p>
        </p:txBody>
      </p:sp>
      <p:pic>
        <p:nvPicPr>
          <p:cNvPr id="5" name="Picture 4" descr="A pie chart with numbers and text&#10;&#10;Description automatically generated">
            <a:extLst>
              <a:ext uri="{FF2B5EF4-FFF2-40B4-BE49-F238E27FC236}">
                <a16:creationId xmlns:a16="http://schemas.microsoft.com/office/drawing/2014/main" id="{46C21564-758B-9AFE-0DC7-1A8841C12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24" t="-205" r="2544" b="1109"/>
          <a:stretch/>
        </p:blipFill>
        <p:spPr>
          <a:xfrm>
            <a:off x="4231175" y="1073888"/>
            <a:ext cx="6794205" cy="4988238"/>
          </a:xfrm>
          <a:prstGeom prst="rect">
            <a:avLst/>
          </a:prstGeom>
        </p:spPr>
      </p:pic>
      <p:sp>
        <p:nvSpPr>
          <p:cNvPr id="6" name="Google Shape;296;p8">
            <a:extLst>
              <a:ext uri="{FF2B5EF4-FFF2-40B4-BE49-F238E27FC236}">
                <a16:creationId xmlns:a16="http://schemas.microsoft.com/office/drawing/2014/main" id="{EB4F417A-97A0-4B74-F4E2-468D0537F0BA}"/>
              </a:ext>
            </a:extLst>
          </p:cNvPr>
          <p:cNvSpPr txBox="1">
            <a:spLocks/>
          </p:cNvSpPr>
          <p:nvPr/>
        </p:nvSpPr>
        <p:spPr>
          <a:xfrm>
            <a:off x="391613" y="2470365"/>
            <a:ext cx="3215766" cy="2184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2188A"/>
                </a:solidFill>
                <a:latin typeface="Manrope" pitchFamily="2" charset="0"/>
                <a:ea typeface="+mj-ea"/>
                <a:cs typeface="+mj-cs"/>
              </a:defRPr>
            </a:lvl1pPr>
          </a:lstStyle>
          <a:p>
            <a:pPr algn="ctr">
              <a:buSzPts val="4000"/>
            </a:pPr>
            <a:r>
              <a:rPr lang="en-US" dirty="0">
                <a:solidFill>
                  <a:srgbClr val="F45A24"/>
                </a:solidFill>
                <a:latin typeface="Menrope"/>
                <a:ea typeface="Verdana"/>
                <a:cs typeface="Arial"/>
              </a:rPr>
              <a:t>EUR 3.159.471.021 awarded</a:t>
            </a:r>
          </a:p>
          <a:p>
            <a:pPr algn="ctr">
              <a:buSzPts val="4000"/>
            </a:pPr>
            <a:endParaRPr lang="en-US" dirty="0">
              <a:latin typeface="Menrope"/>
            </a:endParaRPr>
          </a:p>
          <a:p>
            <a:pPr algn="ctr">
              <a:buSzPts val="4000"/>
            </a:pPr>
            <a:br>
              <a:rPr lang="en-US" dirty="0">
                <a:latin typeface="Menrope"/>
              </a:rPr>
            </a:br>
            <a:r>
              <a:rPr lang="en-US" dirty="0">
                <a:solidFill>
                  <a:srgbClr val="034EA2"/>
                </a:solidFill>
                <a:latin typeface="Menrope"/>
                <a:ea typeface="Verdana"/>
                <a:cs typeface="Arial"/>
              </a:rPr>
              <a:t>98 grant agreements signed</a:t>
            </a:r>
          </a:p>
        </p:txBody>
      </p:sp>
    </p:spTree>
    <p:extLst>
      <p:ext uri="{BB962C8B-B14F-4D97-AF65-F5344CB8AC3E}">
        <p14:creationId xmlns:p14="http://schemas.microsoft.com/office/powerpoint/2010/main" val="458388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24022E66C1540A3B1E037465E0CE3" ma:contentTypeVersion="8" ma:contentTypeDescription="Create a new document." ma:contentTypeScope="" ma:versionID="494f083625af49616b069b55eb1cb0e3">
  <xsd:schema xmlns:xsd="http://www.w3.org/2001/XMLSchema" xmlns:xs="http://www.w3.org/2001/XMLSchema" xmlns:p="http://schemas.microsoft.com/office/2006/metadata/properties" xmlns:ns2="d07530ff-ae8d-4383-9420-67306a016191" xmlns:ns3="d0b4669b-3562-445a-a428-e501203eb641" targetNamespace="http://schemas.microsoft.com/office/2006/metadata/properties" ma:root="true" ma:fieldsID="f4e2bc08ecbea5eddff54b8949dea411" ns2:_="" ns3:_="">
    <xsd:import namespace="d07530ff-ae8d-4383-9420-67306a016191"/>
    <xsd:import namespace="d0b4669b-3562-445a-a428-e501203eb6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7530ff-ae8d-4383-9420-67306a0161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b4669b-3562-445a-a428-e501203eb64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76C3F6-1B2F-462B-88E0-B0284F2FDAFF}">
  <ds:schemaRefs>
    <ds:schemaRef ds:uri="e0757b53-df10-4b98-9811-094c4c3e23a8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541a8a8b-b856-4d35-a5c7-7f2c0ec3d499"/>
  </ds:schemaRefs>
</ds:datastoreItem>
</file>

<file path=customXml/itemProps2.xml><?xml version="1.0" encoding="utf-8"?>
<ds:datastoreItem xmlns:ds="http://schemas.openxmlformats.org/officeDocument/2006/customXml" ds:itemID="{AED08295-0C34-454F-9390-5AE139D9FC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0373A6-6D47-441A-ACAD-D9795A586A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7530ff-ae8d-4383-9420-67306a016191"/>
    <ds:schemaRef ds:uri="d0b4669b-3562-445a-a428-e501203eb6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615</Words>
  <Application>Microsoft Office PowerPoint</Application>
  <PresentationFormat>Widescreen</PresentationFormat>
  <Paragraphs>145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Menrope</vt:lpstr>
      <vt:lpstr>Tahoma</vt:lpstr>
      <vt:lpstr>EC Square Sans Cond Pro</vt:lpstr>
      <vt:lpstr>Manrope</vt:lpstr>
      <vt:lpstr>Calibri</vt:lpstr>
      <vt:lpstr>Office Theme</vt:lpstr>
      <vt:lpstr>PowerPoint Presentation</vt:lpstr>
      <vt:lpstr>PowerPoint Presentation</vt:lpstr>
      <vt:lpstr>When it all started… </vt:lpstr>
      <vt:lpstr>What is rescEU?</vt:lpstr>
      <vt:lpstr>What is rescEU?</vt:lpstr>
      <vt:lpstr>PowerPoint Presentation</vt:lpstr>
      <vt:lpstr>PowerPoint Presentation</vt:lpstr>
      <vt:lpstr>rescEU geographical distribution</vt:lpstr>
      <vt:lpstr>rescEU overall budget</vt:lpstr>
      <vt:lpstr>PowerPoint Presentation</vt:lpstr>
      <vt:lpstr>PowerPoint Presentation</vt:lpstr>
      <vt:lpstr>PowerPoint Presentation</vt:lpstr>
      <vt:lpstr>PowerPoint Presentation</vt:lpstr>
      <vt:lpstr>rescEU AFF permanent fleet</vt:lpstr>
      <vt:lpstr>2024 rescEU response to Ukraine war</vt:lpstr>
      <vt:lpstr>5 years of rescEU</vt:lpstr>
      <vt:lpstr>rescEU deployments over time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Deepak Uppal</dc:creator>
  <cp:lastModifiedBy>MOROSI Gaia (ECHO)</cp:lastModifiedBy>
  <cp:revision>105</cp:revision>
  <dcterms:created xsi:type="dcterms:W3CDTF">2022-04-26T10:57:43Z</dcterms:created>
  <dcterms:modified xsi:type="dcterms:W3CDTF">2024-11-12T10:16:08Z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2022-05-16T12:59:18Z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cc70ad82-4ee4-40fd-be3b-7fee48eb52e9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0x01010043D24022E66C1540A3B1E037465E0CE3</vt:lpwstr>
  </property>
  <property fmtid="{D5CDD505-2E9C-101B-9397-08002B2CF9AE}" pid="10" name="MediaServiceImageTags">
    <vt:lpwstr/>
  </property>
</Properties>
</file>