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1"/>
  </p:notesMasterIdLst>
  <p:sldIdLst>
    <p:sldId id="262" r:id="rId5"/>
    <p:sldId id="427" r:id="rId6"/>
    <p:sldId id="444" r:id="rId7"/>
    <p:sldId id="420" r:id="rId8"/>
    <p:sldId id="446" r:id="rId9"/>
    <p:sldId id="445" r:id="rId10"/>
  </p:sldIdLst>
  <p:sldSz cx="12192000" cy="6858000"/>
  <p:notesSz cx="6858000" cy="9144000"/>
  <p:embeddedFontLst>
    <p:embeddedFont>
      <p:font typeface="Manrope" panose="020B0604020202020204" charset="0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5C25"/>
    <a:srgbClr val="F45A24"/>
    <a:srgbClr val="FDAD92"/>
    <a:srgbClr val="021785"/>
    <a:srgbClr val="4294F6"/>
    <a:srgbClr val="021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F8D97-12CC-42CA-B6F9-C89A20A52F9C}" v="359" dt="2022-06-26T14:45:11.457"/>
    <p1510:client id="{349B4C7C-A66B-4206-834A-B0F66DD10253}" v="1" dt="2022-06-27T06:58:32.603"/>
    <p1510:client id="{BBD1DD8F-7C91-428F-9A19-39CE8917B63A}" v="31" dt="2022-06-26T10:59:44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199" autoAdjust="0"/>
  </p:normalViewPr>
  <p:slideViewPr>
    <p:cSldViewPr snapToGrid="0" showGuides="1">
      <p:cViewPr varScale="1">
        <p:scale>
          <a:sx n="66" d="100"/>
          <a:sy n="66" d="100"/>
        </p:scale>
        <p:origin x="1253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3741-3052-47B9-800E-AC16EA621B81}" type="datetimeFigureOut">
              <a:rPr lang="en-IE" smtClean="0"/>
              <a:t>29/11/2024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6013-8BCD-4AE3-AFDB-A871B2660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91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4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504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932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510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26" Type="http://schemas.openxmlformats.org/officeDocument/2006/relationships/image" Target="../media/image33.sv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svg"/><Relationship Id="rId42" Type="http://schemas.openxmlformats.org/officeDocument/2006/relationships/image" Target="../media/image49.svg"/><Relationship Id="rId47" Type="http://schemas.openxmlformats.org/officeDocument/2006/relationships/image" Target="../media/image54.png"/><Relationship Id="rId50" Type="http://schemas.openxmlformats.org/officeDocument/2006/relationships/image" Target="../media/image57.svg"/><Relationship Id="rId55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23.sv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32" Type="http://schemas.openxmlformats.org/officeDocument/2006/relationships/image" Target="../media/image39.svg"/><Relationship Id="rId37" Type="http://schemas.openxmlformats.org/officeDocument/2006/relationships/image" Target="../media/image44.png"/><Relationship Id="rId40" Type="http://schemas.openxmlformats.org/officeDocument/2006/relationships/image" Target="../media/image47.sv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svg"/><Relationship Id="rId52" Type="http://schemas.openxmlformats.org/officeDocument/2006/relationships/image" Target="../media/image59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svg"/><Relationship Id="rId8" Type="http://schemas.openxmlformats.org/officeDocument/2006/relationships/image" Target="../media/image15.svg"/><Relationship Id="rId51" Type="http://schemas.openxmlformats.org/officeDocument/2006/relationships/image" Target="../media/image58.png"/><Relationship Id="rId3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svg"/><Relationship Id="rId46" Type="http://schemas.openxmlformats.org/officeDocument/2006/relationships/image" Target="../media/image53.svg"/><Relationship Id="rId20" Type="http://schemas.openxmlformats.org/officeDocument/2006/relationships/image" Target="../media/image27.svg"/><Relationship Id="rId41" Type="http://schemas.openxmlformats.org/officeDocument/2006/relationships/image" Target="../media/image48.png"/><Relationship Id="rId54" Type="http://schemas.openxmlformats.org/officeDocument/2006/relationships/image" Target="../media/image6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svg"/><Relationship Id="rId36" Type="http://schemas.openxmlformats.org/officeDocument/2006/relationships/image" Target="../media/image43.svg"/><Relationship Id="rId49" Type="http://schemas.openxmlformats.org/officeDocument/2006/relationships/image" Target="../media/image5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CC2EE-EAE0-47D2-8581-2E88ADCB6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02"/>
          <a:stretch/>
        </p:blipFill>
        <p:spPr>
          <a:xfrm>
            <a:off x="0" y="2751"/>
            <a:ext cx="6096000" cy="68524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9B2C02-B6FA-407F-AF7B-ECD9CD23B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7975" y="0"/>
            <a:ext cx="9344025" cy="6886575"/>
          </a:xfrm>
          <a:custGeom>
            <a:avLst/>
            <a:gdLst>
              <a:gd name="connsiteX0" fmla="*/ 0 w 7848600"/>
              <a:gd name="connsiteY0" fmla="*/ 0 h 7038975"/>
              <a:gd name="connsiteX1" fmla="*/ 7848600 w 7848600"/>
              <a:gd name="connsiteY1" fmla="*/ 0 h 7038975"/>
              <a:gd name="connsiteX2" fmla="*/ 7848600 w 7848600"/>
              <a:gd name="connsiteY2" fmla="*/ 7038975 h 7038975"/>
              <a:gd name="connsiteX3" fmla="*/ 0 w 7848600"/>
              <a:gd name="connsiteY3" fmla="*/ 7038975 h 7038975"/>
              <a:gd name="connsiteX4" fmla="*/ 0 w 7848600"/>
              <a:gd name="connsiteY4" fmla="*/ 0 h 7038975"/>
              <a:gd name="connsiteX0" fmla="*/ 0 w 9344025"/>
              <a:gd name="connsiteY0" fmla="*/ 180975 h 7038975"/>
              <a:gd name="connsiteX1" fmla="*/ 9344025 w 9344025"/>
              <a:gd name="connsiteY1" fmla="*/ 0 h 7038975"/>
              <a:gd name="connsiteX2" fmla="*/ 9344025 w 9344025"/>
              <a:gd name="connsiteY2" fmla="*/ 7038975 h 7038975"/>
              <a:gd name="connsiteX3" fmla="*/ 1495425 w 9344025"/>
              <a:gd name="connsiteY3" fmla="*/ 7038975 h 7038975"/>
              <a:gd name="connsiteX4" fmla="*/ 0 w 9344025"/>
              <a:gd name="connsiteY4" fmla="*/ 180975 h 7038975"/>
              <a:gd name="connsiteX0" fmla="*/ 0 w 9344025"/>
              <a:gd name="connsiteY0" fmla="*/ 0 h 6858000"/>
              <a:gd name="connsiteX1" fmla="*/ 9324975 w 9344025"/>
              <a:gd name="connsiteY1" fmla="*/ 9525 h 6858000"/>
              <a:gd name="connsiteX2" fmla="*/ 9344025 w 9344025"/>
              <a:gd name="connsiteY2" fmla="*/ 6858000 h 6858000"/>
              <a:gd name="connsiteX3" fmla="*/ 1495425 w 9344025"/>
              <a:gd name="connsiteY3" fmla="*/ 6858000 h 6858000"/>
              <a:gd name="connsiteX4" fmla="*/ 0 w 9344025"/>
              <a:gd name="connsiteY4" fmla="*/ 0 h 6858000"/>
              <a:gd name="connsiteX0" fmla="*/ 0 w 9344025"/>
              <a:gd name="connsiteY0" fmla="*/ 0 h 6886575"/>
              <a:gd name="connsiteX1" fmla="*/ 9324975 w 9344025"/>
              <a:gd name="connsiteY1" fmla="*/ 9525 h 6886575"/>
              <a:gd name="connsiteX2" fmla="*/ 9344025 w 9344025"/>
              <a:gd name="connsiteY2" fmla="*/ 6858000 h 6886575"/>
              <a:gd name="connsiteX3" fmla="*/ 3981450 w 9344025"/>
              <a:gd name="connsiteY3" fmla="*/ 6886575 h 6886575"/>
              <a:gd name="connsiteX4" fmla="*/ 0 w 9344025"/>
              <a:gd name="connsiteY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4025" h="6886575">
                <a:moveTo>
                  <a:pt x="0" y="0"/>
                </a:moveTo>
                <a:lnTo>
                  <a:pt x="9324975" y="9525"/>
                </a:lnTo>
                <a:lnTo>
                  <a:pt x="9344025" y="6858000"/>
                </a:lnTo>
                <a:lnTo>
                  <a:pt x="3981450" y="68865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2000" b="1">
                <a:latin typeface="Manrope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insert background image. </a:t>
            </a: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DF859-1164-435D-B8C4-E570F88BE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6" y="4621161"/>
            <a:ext cx="3486150" cy="1291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Manrope" pitchFamily="2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blue background with red white and blue text&#10;&#10;Description automatically generated">
            <a:extLst>
              <a:ext uri="{FF2B5EF4-FFF2-40B4-BE49-F238E27FC236}">
                <a16:creationId xmlns:a16="http://schemas.microsoft.com/office/drawing/2014/main" id="{A28484AD-8ABE-778D-2712-52F3D99C4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" y="1287356"/>
            <a:ext cx="1267330" cy="4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1CA08D-CE95-4A0D-A6AE-1546EBA0E2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1950"/>
            <a:ext cx="9068389" cy="6876853"/>
          </a:xfrm>
          <a:custGeom>
            <a:avLst/>
            <a:gdLst>
              <a:gd name="connsiteX0" fmla="*/ 0 w 10435472"/>
              <a:gd name="connsiteY0" fmla="*/ 0 h 6857999"/>
              <a:gd name="connsiteX1" fmla="*/ 10435472 w 10435472"/>
              <a:gd name="connsiteY1" fmla="*/ 0 h 6857999"/>
              <a:gd name="connsiteX2" fmla="*/ 10435472 w 10435472"/>
              <a:gd name="connsiteY2" fmla="*/ 6857999 h 6857999"/>
              <a:gd name="connsiteX3" fmla="*/ 0 w 10435472"/>
              <a:gd name="connsiteY3" fmla="*/ 6857999 h 6857999"/>
              <a:gd name="connsiteX4" fmla="*/ 0 w 10435472"/>
              <a:gd name="connsiteY4" fmla="*/ 0 h 6857999"/>
              <a:gd name="connsiteX0" fmla="*/ 0 w 10435472"/>
              <a:gd name="connsiteY0" fmla="*/ 0 h 6867426"/>
              <a:gd name="connsiteX1" fmla="*/ 10435472 w 10435472"/>
              <a:gd name="connsiteY1" fmla="*/ 0 h 6867426"/>
              <a:gd name="connsiteX2" fmla="*/ 6089715 w 10435472"/>
              <a:gd name="connsiteY2" fmla="*/ 6867426 h 6867426"/>
              <a:gd name="connsiteX3" fmla="*/ 0 w 10435472"/>
              <a:gd name="connsiteY3" fmla="*/ 6857999 h 6867426"/>
              <a:gd name="connsiteX4" fmla="*/ 0 w 10435472"/>
              <a:gd name="connsiteY4" fmla="*/ 0 h 6867426"/>
              <a:gd name="connsiteX0" fmla="*/ 0 w 10001839"/>
              <a:gd name="connsiteY0" fmla="*/ 0 h 6867426"/>
              <a:gd name="connsiteX1" fmla="*/ 10001839 w 10001839"/>
              <a:gd name="connsiteY1" fmla="*/ 18853 h 6867426"/>
              <a:gd name="connsiteX2" fmla="*/ 6089715 w 10001839"/>
              <a:gd name="connsiteY2" fmla="*/ 6867426 h 6867426"/>
              <a:gd name="connsiteX3" fmla="*/ 0 w 10001839"/>
              <a:gd name="connsiteY3" fmla="*/ 6857999 h 6867426"/>
              <a:gd name="connsiteX4" fmla="*/ 0 w 10001839"/>
              <a:gd name="connsiteY4" fmla="*/ 0 h 6867426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60520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50995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9068389"/>
              <a:gd name="connsiteY0" fmla="*/ 0 h 6876853"/>
              <a:gd name="connsiteX1" fmla="*/ 9068389 w 9068389"/>
              <a:gd name="connsiteY1" fmla="*/ 9328 h 6876853"/>
              <a:gd name="connsiteX2" fmla="*/ 5099508 w 9068389"/>
              <a:gd name="connsiteY2" fmla="*/ 6876853 h 6876853"/>
              <a:gd name="connsiteX3" fmla="*/ 0 w 9068389"/>
              <a:gd name="connsiteY3" fmla="*/ 6857999 h 6876853"/>
              <a:gd name="connsiteX4" fmla="*/ 0 w 9068389"/>
              <a:gd name="connsiteY4" fmla="*/ 0 h 687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8389" h="6876853">
                <a:moveTo>
                  <a:pt x="0" y="0"/>
                </a:moveTo>
                <a:lnTo>
                  <a:pt x="9068389" y="9328"/>
                </a:lnTo>
                <a:lnTo>
                  <a:pt x="5099508" y="6876853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EBB47-93EC-4F54-89D0-74AFAB82C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2" t="174" b="-174"/>
          <a:stretch/>
        </p:blipFill>
        <p:spPr>
          <a:xfrm>
            <a:off x="4972050" y="0"/>
            <a:ext cx="7219950" cy="6870626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0673645-EEC0-4EE1-A6C6-7315037DB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10173559" y="461870"/>
            <a:ext cx="1732961" cy="62600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8E6C82-D85A-484B-BBA7-B8655A1E9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58175" y="2714625"/>
            <a:ext cx="3648075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2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369F-3A79-492D-9D6A-871F0ACDC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42"/>
          <a:stretch/>
        </p:blipFill>
        <p:spPr>
          <a:xfrm>
            <a:off x="0" y="0"/>
            <a:ext cx="7258050" cy="68524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69A66-EA36-41AE-8B3F-2CC6C5B36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325" y="0"/>
            <a:ext cx="9083675" cy="6858000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r"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D27A300-63C7-4B06-9AA0-8B633F87C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382882" y="480920"/>
            <a:ext cx="1732961" cy="62600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8F561-583F-4B96-AC22-938ED3038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752725"/>
            <a:ext cx="3551237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6281CA8-6991-465D-B98B-6FE0D5228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F294C5-5F94-CB4E-A4B2-6E473160C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8E897-9823-4020-8E88-21B6178E7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5735655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AD1C-1E9C-4739-8E6C-17AF011FC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5654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93856F4-AC6F-4CA4-9222-1B6C67B6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C53B32-3530-4844-912A-6F142982E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B35E0-8B43-F366-3204-9FA7329F5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57C0-D683-45CD-9A7D-17543EF43C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2486" y="-8235"/>
            <a:ext cx="7989514" cy="6940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BF5696-5240-448D-8608-7681284B04BB}"/>
              </a:ext>
            </a:extLst>
          </p:cNvPr>
          <p:cNvSpPr/>
          <p:nvPr userDrawn="1"/>
        </p:nvSpPr>
        <p:spPr>
          <a:xfrm>
            <a:off x="-127591" y="0"/>
            <a:ext cx="4433777" cy="6932428"/>
          </a:xfrm>
          <a:prstGeom prst="rect">
            <a:avLst/>
          </a:prstGeom>
          <a:solidFill>
            <a:srgbClr val="F4F9F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4D4D4D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2F777B4-BCDB-1B63-A481-18B7D14AC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128AB20-F8FB-4A79-A6D7-B8A1E413A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783C-368D-152D-DD3B-D87192F87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0CAA68A9-6BC0-45CE-A20D-E2E51689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16E5BEA-E07F-8A0A-A4A5-5F24A7B34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CF8232-FA0A-4A39-A632-6D7E12AC4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025" y="1114425"/>
            <a:ext cx="981075" cy="981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C2A67-9607-4C06-A2AD-016EE5EBF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1675" y="1114424"/>
            <a:ext cx="981075" cy="9810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1C56430-FBAC-4926-9AD3-6022FF07526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62325" y="1114423"/>
            <a:ext cx="981075" cy="981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93D4A28-4BF8-43C3-82D0-1579FF7C5D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2975" y="1114422"/>
            <a:ext cx="981075" cy="9810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5C307-5A11-48C5-B458-5D0AED286C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967414" y="1114425"/>
            <a:ext cx="98107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6BDC47-2EDE-4D6D-841A-3CD7A4FB25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58064" y="1114424"/>
            <a:ext cx="981075" cy="9810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E69C706-C4B3-4B58-A56D-A49122616A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48714" y="1114423"/>
            <a:ext cx="981075" cy="9810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DCA9E1-5DCD-4D8D-978D-A0B53F190CA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139364" y="1114422"/>
            <a:ext cx="981075" cy="9810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EDA80CF-EFB0-4D7D-963B-C194A09C02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1025" y="2543174"/>
            <a:ext cx="981075" cy="98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AA0BA3-3DE3-4E40-9258-C10E733399E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971675" y="2543173"/>
            <a:ext cx="981075" cy="9810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DD6882-4023-4B22-A09A-6DE692BDBB75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362325" y="2543172"/>
            <a:ext cx="981075" cy="981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841216-D9A4-4F2F-BC47-6A69AE61CCA8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52975" y="2543171"/>
            <a:ext cx="981075" cy="9810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E1674EA-C276-48A5-B099-DB028621733E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967414" y="2543174"/>
            <a:ext cx="981075" cy="9810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0BF6056-5EC8-4388-B345-65218D3845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358064" y="2543173"/>
            <a:ext cx="981075" cy="981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CAAD48C-9801-44EE-8D58-06C6E9B8EF8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8748714" y="2543172"/>
            <a:ext cx="981075" cy="9810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BAB44-6D00-45CF-9C79-6D20A1ACB30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0139363" y="2543172"/>
            <a:ext cx="981075" cy="981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AD971D-03CF-4729-80E7-A5C0673E957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81025" y="3873039"/>
            <a:ext cx="981075" cy="9810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0613A-4A1D-40DF-B53F-03D7A9454BB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971675" y="3873038"/>
            <a:ext cx="981075" cy="9810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06237D4-DB83-4EC2-88F4-2A32339A140B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362325" y="3873037"/>
            <a:ext cx="981075" cy="9810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8A831F8-AB6C-40C5-AFDD-A94C7A4BAB53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52975" y="3873036"/>
            <a:ext cx="981075" cy="9810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8724DD9-8E60-4BA7-AF87-87EA40D33AC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967414" y="3873039"/>
            <a:ext cx="981075" cy="9810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7961EFD-AF3B-48AF-932F-907F553EE614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358064" y="3873038"/>
            <a:ext cx="981075" cy="9810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D21CDAE-1203-4791-A3A5-E171BCFC31EA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8748714" y="3873037"/>
            <a:ext cx="981075" cy="9810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94F6BB5-2C85-4994-8302-16371665183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10139363" y="3873037"/>
            <a:ext cx="981075" cy="9810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E11797-086E-4398-9B97-2CF34F8D2FC6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81025" y="5025564"/>
            <a:ext cx="981075" cy="9810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80CB316-C28E-4436-9393-1549F09A2C35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1971675" y="5025563"/>
            <a:ext cx="981075" cy="98107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D5F0DC72-BB5E-4B15-85B3-B2646A47E4CF}"/>
              </a:ext>
            </a:extLst>
          </p:cNvPr>
          <p:cNvSpPr txBox="1">
            <a:spLocks/>
          </p:cNvSpPr>
          <p:nvPr userDrawn="1"/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2188A"/>
                </a:solidFill>
                <a:latin typeface="Manrop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Icons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96012E6-4686-8199-C325-6BCD057448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9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61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pointing at another person in front of a whiteboard">
            <a:extLst>
              <a:ext uri="{FF2B5EF4-FFF2-40B4-BE49-F238E27FC236}">
                <a16:creationId xmlns:a16="http://schemas.microsoft.com/office/drawing/2014/main" id="{14D6F9E9-01B8-CCD7-9DA5-5C77F1CC28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A8F98CF-19FB-C4F7-8281-00374197B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851" y="4489482"/>
            <a:ext cx="5012816" cy="1164488"/>
          </a:xfrm>
        </p:spPr>
        <p:txBody>
          <a:bodyPr/>
          <a:lstStyle/>
          <a:p>
            <a:r>
              <a:rPr lang="en-GB" sz="2200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National Training Coordinators Meeting</a:t>
            </a:r>
          </a:p>
          <a:p>
            <a:r>
              <a:rPr lang="en-US" sz="2200" dirty="0">
                <a:latin typeface="Manrope" panose="020B0604020202020204" charset="0"/>
                <a:cs typeface="Arial" panose="020B0604020202020204" pitchFamily="34" charset="0"/>
              </a:rPr>
              <a:t>Participant Performance  &amp; Recommendations’ Follow-up</a:t>
            </a:r>
            <a:endParaRPr lang="en-GB" sz="2200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8C8FBC-13D4-3083-E086-9FFF846437F0}"/>
              </a:ext>
            </a:extLst>
          </p:cNvPr>
          <p:cNvSpPr txBox="1">
            <a:spLocks/>
          </p:cNvSpPr>
          <p:nvPr/>
        </p:nvSpPr>
        <p:spPr>
          <a:xfrm>
            <a:off x="400851" y="5855848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Budapest, 25-28 </a:t>
            </a:r>
            <a:r>
              <a:rPr lang="en-GB" sz="190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November 2024</a:t>
            </a:r>
            <a:endParaRPr lang="en-GB" sz="1900" dirty="0">
              <a:solidFill>
                <a:srgbClr val="F45A24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36" y="2417907"/>
            <a:ext cx="10792332" cy="1156566"/>
          </a:xfrm>
        </p:spPr>
        <p:txBody>
          <a:bodyPr/>
          <a:lstStyle/>
          <a:p>
            <a:pPr marL="0" indent="0" algn="ctr">
              <a:buNone/>
            </a:pPr>
            <a:r>
              <a:rPr lang="en-GB" sz="6000" b="1" dirty="0"/>
              <a:t>Group Discussion</a:t>
            </a:r>
            <a:endParaRPr lang="en-IE" sz="6000" b="1" dirty="0"/>
          </a:p>
        </p:txBody>
      </p:sp>
    </p:spTree>
    <p:extLst>
      <p:ext uri="{BB962C8B-B14F-4D97-AF65-F5344CB8AC3E}">
        <p14:creationId xmlns:p14="http://schemas.microsoft.com/office/powerpoint/2010/main" val="235236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4" y="1190985"/>
            <a:ext cx="10615919" cy="4351338"/>
          </a:xfrm>
        </p:spPr>
        <p:txBody>
          <a:bodyPr/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3 </a:t>
            </a:r>
            <a:r>
              <a:rPr lang="en-US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rounds of conversation in a group of </a:t>
            </a:r>
            <a:r>
              <a:rPr lang="en-US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7-8 persons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B5C25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3</a:t>
            </a: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 questions</a:t>
            </a:r>
            <a:r>
              <a:rPr lang="en-US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, last question decide on 3</a:t>
            </a:r>
            <a:r>
              <a:rPr lang="en-US" sz="3600" dirty="0">
                <a:solidFill>
                  <a:srgbClr val="F45A24"/>
                </a:solidFill>
                <a:effectLst/>
                <a:latin typeface="Manrope" panose="020B0604020202020204" charset="0"/>
                <a:ea typeface="Arial" panose="020B0604020202020204" pitchFamily="34" charset="0"/>
              </a:rPr>
              <a:t> action points (1 per post-it)</a:t>
            </a:r>
            <a:r>
              <a:rPr lang="en-US" sz="3600" dirty="0">
                <a:effectLst/>
                <a:latin typeface="Manrope" panose="020B0604020202020204" charset="0"/>
                <a:ea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45A24"/>
                </a:solidFill>
                <a:latin typeface="Manrope" panose="020B0604020202020204" charset="0"/>
                <a:ea typeface="Arial" panose="020B0604020202020204" pitchFamily="34" charset="0"/>
              </a:rPr>
              <a:t>‘Group spokesperson’</a:t>
            </a:r>
            <a:r>
              <a:rPr lang="en-GB" sz="3600" dirty="0">
                <a:latin typeface="Manrope" panose="020B0604020202020204" charset="0"/>
                <a:ea typeface="Arial" panose="020B0604020202020204" pitchFamily="34" charset="0"/>
              </a:rPr>
              <a:t>, flipcharts, post-its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800" dirty="0">
                <a:latin typeface="Manrope" panose="020B0604020202020204" charset="0"/>
                <a:cs typeface="Arial" panose="020B0604020202020204" pitchFamily="34" charset="0"/>
              </a:rPr>
              <a:t>Group Discussion</a:t>
            </a:r>
            <a:endParaRPr lang="en-IE" sz="3800" b="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77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1: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533643" y="1951448"/>
            <a:ext cx="1079233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What are the current challenges that I, as NTC, face to address the feedback on participant’s performance? </a:t>
            </a:r>
          </a:p>
          <a:p>
            <a:pPr>
              <a:spcAft>
                <a:spcPts val="600"/>
              </a:spcAft>
            </a:pPr>
            <a:endParaRPr lang="en-US" sz="3600" b="1" dirty="0">
              <a:latin typeface="Manrope" panose="020B0604020202020204" charset="0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(20min)</a:t>
            </a:r>
            <a:endParaRPr lang="en-US" sz="30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10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2: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533643" y="1951448"/>
            <a:ext cx="1079233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How do I, as NTC, ensure that the recommendations are followed-up on? </a:t>
            </a:r>
          </a:p>
          <a:p>
            <a:pPr>
              <a:spcAft>
                <a:spcPts val="600"/>
              </a:spcAft>
            </a:pPr>
            <a:endParaRPr lang="en-US" sz="3600" b="1" dirty="0">
              <a:latin typeface="Manrope" panose="020B0604020202020204" charset="0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latin typeface="Manrope" panose="020B0604020202020204" charset="0"/>
              </a:rPr>
              <a:t>(20min)</a:t>
            </a:r>
            <a:endParaRPr lang="en-US" sz="30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18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97735" y="1376363"/>
            <a:ext cx="10677738" cy="4351338"/>
          </a:xfrm>
        </p:spPr>
        <p:txBody>
          <a:bodyPr/>
          <a:lstStyle/>
          <a:p>
            <a:pPr marL="0" indent="0">
              <a:buNone/>
            </a:pPr>
            <a:endParaRPr lang="en-IE" u="sng" dirty="0">
              <a:hlinkClick r:id="" action="ppaction://noaction"/>
            </a:endParaRPr>
          </a:p>
          <a:p>
            <a:pPr marL="0" indent="0">
              <a:buNone/>
            </a:pPr>
            <a:endParaRPr lang="en-IE" u="sng" dirty="0"/>
          </a:p>
          <a:p>
            <a:pPr marL="0" indent="0">
              <a:buNone/>
            </a:pPr>
            <a:endParaRPr lang="en-IE" u="sng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QUESTION 3: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07DE3E4-3D9B-6085-5C56-1E38CBC42471}"/>
              </a:ext>
            </a:extLst>
          </p:cNvPr>
          <p:cNvSpPr txBox="1">
            <a:spLocks/>
          </p:cNvSpPr>
          <p:nvPr/>
        </p:nvSpPr>
        <p:spPr>
          <a:xfrm>
            <a:off x="284145" y="1825625"/>
            <a:ext cx="107923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7CBD7-C15B-8166-C3E2-10FCCEC50F03}"/>
              </a:ext>
            </a:extLst>
          </p:cNvPr>
          <p:cNvSpPr txBox="1"/>
          <p:nvPr/>
        </p:nvSpPr>
        <p:spPr>
          <a:xfrm>
            <a:off x="616527" y="1766928"/>
            <a:ext cx="1079233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00" b="1" dirty="0">
              <a:latin typeface="Manrope" panose="020B0604020202020204" charset="0"/>
            </a:endParaRPr>
          </a:p>
          <a:p>
            <a:r>
              <a:rPr lang="en-US" sz="3600" b="1" dirty="0">
                <a:latin typeface="Manrope" panose="020B0604020202020204" charset="0"/>
              </a:rPr>
              <a:t>From the common experiences that we have identified, what are the 3 most important challenges and 3 key actions to address feedback and follow-up on recommendations? </a:t>
            </a:r>
          </a:p>
          <a:p>
            <a:endParaRPr lang="en-US" sz="3600" b="1" dirty="0">
              <a:latin typeface="Manrope" panose="020B0604020202020204" charset="0"/>
            </a:endParaRPr>
          </a:p>
          <a:p>
            <a:r>
              <a:rPr lang="en-US" sz="3600" b="1" dirty="0">
                <a:latin typeface="Manrope" panose="020B0604020202020204" charset="0"/>
              </a:rPr>
              <a:t>Capture </a:t>
            </a:r>
            <a:r>
              <a:rPr lang="en-US" sz="3600" b="1" u="sng" dirty="0">
                <a:latin typeface="Manrope" panose="020B0604020202020204" charset="0"/>
              </a:rPr>
              <a:t>one per post-it </a:t>
            </a:r>
            <a:r>
              <a:rPr lang="en-US" sz="3600" b="1" dirty="0">
                <a:latin typeface="Manrope" panose="020B0604020202020204" charset="0"/>
              </a:rPr>
              <a:t>provided.</a:t>
            </a:r>
          </a:p>
          <a:p>
            <a:r>
              <a:rPr lang="en-US" sz="3600" b="1">
                <a:latin typeface="Manrope" panose="020B0604020202020204" charset="0"/>
              </a:rPr>
              <a:t>(15min)</a:t>
            </a:r>
            <a:endParaRPr lang="en-US" sz="3000">
              <a:latin typeface="Manrope" panose="020B0604020202020204" charset="0"/>
            </a:endParaRPr>
          </a:p>
          <a:p>
            <a:endParaRPr lang="en-US" sz="3600" b="1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8" ma:contentTypeDescription="Create a new document." ma:contentTypeScope="" ma:versionID="494f083625af49616b069b55eb1cb0e3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f4e2bc08ecbea5eddff54b8949dea41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76C3F6-1B2F-462B-88E0-B0284F2FDAFF}">
  <ds:schemaRefs>
    <ds:schemaRef ds:uri="e0757b53-df10-4b98-9811-094c4c3e23a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41a8a8b-b856-4d35-a5c7-7f2c0ec3d499"/>
  </ds:schemaRefs>
</ds:datastoreItem>
</file>

<file path=customXml/itemProps2.xml><?xml version="1.0" encoding="utf-8"?>
<ds:datastoreItem xmlns:ds="http://schemas.openxmlformats.org/officeDocument/2006/customXml" ds:itemID="{EC0373A6-6D47-441A-ACAD-D9795A586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530ff-ae8d-4383-9420-67306a016191"/>
    <ds:schemaRef ds:uri="d0b4669b-3562-445a-a428-e501203eb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D08295-0C34-454F-9390-5AE139D9FC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145</Words>
  <Application>Microsoft Office PowerPoint</Application>
  <PresentationFormat>Widescreen</PresentationFormat>
  <Paragraphs>32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Manrope</vt:lpstr>
      <vt:lpstr>Calibri</vt:lpstr>
      <vt:lpstr>Arial</vt:lpstr>
      <vt:lpstr>Office Theme</vt:lpstr>
      <vt:lpstr>PowerPoint Presentation</vt:lpstr>
      <vt:lpstr>PowerPoint Presentation</vt:lpstr>
      <vt:lpstr>Group Discussion</vt:lpstr>
      <vt:lpstr>QUESTION 1: </vt:lpstr>
      <vt:lpstr>QUESTION 2: </vt:lpstr>
      <vt:lpstr>QUESTION 3: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Uppal</dc:creator>
  <cp:lastModifiedBy>RIBON Sandra (ECHO)</cp:lastModifiedBy>
  <cp:revision>98</cp:revision>
  <dcterms:created xsi:type="dcterms:W3CDTF">2022-04-26T10:57:43Z</dcterms:created>
  <dcterms:modified xsi:type="dcterms:W3CDTF">2024-11-29T10:57:55Z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2022-05-16T12:59:18Z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cc70ad82-4ee4-40fd-be3b-7fee48eb52e9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0x01010043D24022E66C1540A3B1E037465E0CE3</vt:lpwstr>
  </property>
  <property fmtid="{D5CDD505-2E9C-101B-9397-08002B2CF9AE}" pid="10" name="MediaServiceImageTags">
    <vt:lpwstr/>
  </property>
</Properties>
</file>