
<file path=[Content_Types].xml><?xml version="1.0" encoding="utf-8"?>
<Types xmlns="http://schemas.openxmlformats.org/package/2006/content-types">
  <Default Extension="png" ContentType="image/png"/>
  <Default Extension="svg" ContentType="image/svg+xml"/>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Lst>
  <p:notesMasterIdLst>
    <p:notesMasterId r:id="rId31"/>
  </p:notesMasterIdLst>
  <p:sldIdLst>
    <p:sldId id="256" r:id="rId6"/>
    <p:sldId id="312" r:id="rId7"/>
    <p:sldId id="268" r:id="rId8"/>
    <p:sldId id="4433" r:id="rId9"/>
    <p:sldId id="288" r:id="rId10"/>
    <p:sldId id="4435" r:id="rId11"/>
    <p:sldId id="4421" r:id="rId12"/>
    <p:sldId id="4438" r:id="rId13"/>
    <p:sldId id="4439" r:id="rId14"/>
    <p:sldId id="258" r:id="rId15"/>
    <p:sldId id="4432" r:id="rId16"/>
    <p:sldId id="292" r:id="rId17"/>
    <p:sldId id="4441" r:id="rId18"/>
    <p:sldId id="4442" r:id="rId19"/>
    <p:sldId id="300" r:id="rId20"/>
    <p:sldId id="1184" r:id="rId21"/>
    <p:sldId id="4424" r:id="rId22"/>
    <p:sldId id="4443" r:id="rId23"/>
    <p:sldId id="4446" r:id="rId24"/>
    <p:sldId id="4447" r:id="rId25"/>
    <p:sldId id="4448" r:id="rId26"/>
    <p:sldId id="4449" r:id="rId27"/>
    <p:sldId id="4450" r:id="rId28"/>
    <p:sldId id="4444" r:id="rId29"/>
    <p:sldId id="262" r:id="rId30"/>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Math" panose="02040503050406030204" pitchFamily="18" charset="0"/>
      <p:regular r:id="rId38"/>
    </p:embeddedFont>
    <p:embeddedFont>
      <p:font typeface="Capriola" panose="020B0604020202020204" charset="0"/>
      <p:regular r:id="rId39"/>
      <p:bold r:id="rId40"/>
      <p:italic r:id="rId41"/>
      <p:boldItalic r:id="rId42"/>
    </p:embeddedFont>
    <p:embeddedFont>
      <p:font typeface="Century" panose="02040604050505020304" pitchFamily="18" charset="0"/>
      <p:regular r:id="rId43"/>
    </p:embeddedFont>
    <p:embeddedFont>
      <p:font typeface="Helvetica" panose="020B0604020202020204" pitchFamily="34" charset="0"/>
      <p:regular r:id="rId44"/>
      <p:bold r:id="rId45"/>
      <p:italic r:id="rId46"/>
      <p:boldItalic r:id="rId47"/>
    </p:embeddedFont>
    <p:embeddedFont>
      <p:font typeface="Magra" panose="020B0604020202020204" charset="0"/>
      <p:regular r:id="rId48"/>
      <p:bold r:id="rId49"/>
      <p:italic r:id="rId50"/>
      <p:boldItalic r:id="rId51"/>
    </p:embeddedFont>
    <p:embeddedFont>
      <p:font typeface="Open Sauce" panose="020B0604020202020204" charset="0"/>
      <p:regular r:id="rId52"/>
    </p:embeddedFont>
    <p:embeddedFont>
      <p:font typeface="Open Sauce Bold Italics" panose="020B060402020202020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61"/>
    <p:restoredTop sz="93642"/>
  </p:normalViewPr>
  <p:slideViewPr>
    <p:cSldViewPr snapToGrid="0">
      <p:cViewPr>
        <p:scale>
          <a:sx n="66" d="100"/>
          <a:sy n="66" d="100"/>
        </p:scale>
        <p:origin x="1380"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s Antoniou" userId="0155f2c8-3e07-4610-9a3f-f002ae30fc10" providerId="ADAL" clId="{6B7C00A1-0086-40F2-9001-99C7A4C37FCB}"/>
    <pc:docChg chg="undo custSel modSld">
      <pc:chgData name="Sergios Antoniou" userId="0155f2c8-3e07-4610-9a3f-f002ae30fc10" providerId="ADAL" clId="{6B7C00A1-0086-40F2-9001-99C7A4C37FCB}" dt="2026-06-16T09:18:39.068" v="32" actId="1076"/>
      <pc:docMkLst>
        <pc:docMk/>
      </pc:docMkLst>
      <pc:sldChg chg="addSp delSp modSp">
        <pc:chgData name="Sergios Antoniou" userId="0155f2c8-3e07-4610-9a3f-f002ae30fc10" providerId="ADAL" clId="{6B7C00A1-0086-40F2-9001-99C7A4C37FCB}" dt="2026-06-16T08:58:21.818" v="12" actId="1076"/>
        <pc:sldMkLst>
          <pc:docMk/>
          <pc:sldMk cId="0" sldId="256"/>
        </pc:sldMkLst>
        <pc:picChg chg="add del mod">
          <ac:chgData name="Sergios Antoniou" userId="0155f2c8-3e07-4610-9a3f-f002ae30fc10" providerId="ADAL" clId="{6B7C00A1-0086-40F2-9001-99C7A4C37FCB}" dt="2026-06-16T08:57:28.973" v="5" actId="478"/>
          <ac:picMkLst>
            <pc:docMk/>
            <pc:sldMk cId="0" sldId="256"/>
            <ac:picMk id="13" creationId="{1453E5D4-BB1C-45E9-9B3D-3184C79A5779}"/>
          </ac:picMkLst>
        </pc:picChg>
        <pc:picChg chg="add mod">
          <ac:chgData name="Sergios Antoniou" userId="0155f2c8-3e07-4610-9a3f-f002ae30fc10" providerId="ADAL" clId="{6B7C00A1-0086-40F2-9001-99C7A4C37FCB}" dt="2026-06-16T08:58:21.818" v="12" actId="1076"/>
          <ac:picMkLst>
            <pc:docMk/>
            <pc:sldMk cId="0" sldId="256"/>
            <ac:picMk id="15" creationId="{46A84D92-AB3B-4F06-AB89-068A388BE743}"/>
          </ac:picMkLst>
        </pc:picChg>
      </pc:sldChg>
      <pc:sldChg chg="addSp modSp">
        <pc:chgData name="Sergios Antoniou" userId="0155f2c8-3e07-4610-9a3f-f002ae30fc10" providerId="ADAL" clId="{6B7C00A1-0086-40F2-9001-99C7A4C37FCB}" dt="2026-06-16T09:18:39.068" v="32" actId="1076"/>
        <pc:sldMkLst>
          <pc:docMk/>
          <pc:sldMk cId="0" sldId="262"/>
        </pc:sldMkLst>
        <pc:spChg chg="mod">
          <ac:chgData name="Sergios Antoniou" userId="0155f2c8-3e07-4610-9a3f-f002ae30fc10" providerId="ADAL" clId="{6B7C00A1-0086-40F2-9001-99C7A4C37FCB}" dt="2026-06-16T09:18:02.039" v="22" actId="1076"/>
          <ac:spMkLst>
            <pc:docMk/>
            <pc:sldMk cId="0" sldId="262"/>
            <ac:spMk id="2" creationId="{00000000-0000-0000-0000-000000000000}"/>
          </ac:spMkLst>
        </pc:spChg>
        <pc:spChg chg="add mod">
          <ac:chgData name="Sergios Antoniou" userId="0155f2c8-3e07-4610-9a3f-f002ae30fc10" providerId="ADAL" clId="{6B7C00A1-0086-40F2-9001-99C7A4C37FCB}" dt="2026-06-16T09:18:39.068" v="32" actId="1076"/>
          <ac:spMkLst>
            <pc:docMk/>
            <pc:sldMk cId="0" sldId="262"/>
            <ac:spMk id="9" creationId="{EA880853-5E5B-41B9-B45A-3757B54ABAC8}"/>
          </ac:spMkLst>
        </pc:spChg>
        <pc:picChg chg="add mod">
          <ac:chgData name="Sergios Antoniou" userId="0155f2c8-3e07-4610-9a3f-f002ae30fc10" providerId="ADAL" clId="{6B7C00A1-0086-40F2-9001-99C7A4C37FCB}" dt="2026-06-16T09:18:35.406" v="31" actId="1076"/>
          <ac:picMkLst>
            <pc:docMk/>
            <pc:sldMk cId="0" sldId="262"/>
            <ac:picMk id="11" creationId="{A5EDA584-A622-4A21-B497-298B89156E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67D80-823D-43D4-8FFB-04B7C7A9A070}" type="datetimeFigureOut">
              <a:rPr lang="en-CY" smtClean="0"/>
              <a:t>16/06/2026</a:t>
            </a:fld>
            <a:endParaRPr lang="en-C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B148E1-6593-40E9-B9C6-46F3F0FD0EED}" type="slidenum">
              <a:rPr lang="en-CY" smtClean="0"/>
              <a:t>‹#›</a:t>
            </a:fld>
            <a:endParaRPr lang="en-CY"/>
          </a:p>
        </p:txBody>
      </p:sp>
    </p:spTree>
    <p:extLst>
      <p:ext uri="{BB962C8B-B14F-4D97-AF65-F5344CB8AC3E}">
        <p14:creationId xmlns:p14="http://schemas.microsoft.com/office/powerpoint/2010/main" val="1117447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endParaRPr lang="en-GB"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4C59AE-016E-C644-BBBB-A2E4577F3BB1}" type="slidenum">
              <a:rPr lang="en-CY" smtClean="0"/>
              <a:t>3</a:t>
            </a:fld>
            <a:endParaRPr lang="en-CY"/>
          </a:p>
        </p:txBody>
      </p:sp>
    </p:spTree>
    <p:extLst>
      <p:ext uri="{BB962C8B-B14F-4D97-AF65-F5344CB8AC3E}">
        <p14:creationId xmlns:p14="http://schemas.microsoft.com/office/powerpoint/2010/main" val="433227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Captures data by using motion and image analysis – color variations on the images</a:t>
            </a:r>
          </a:p>
        </p:txBody>
      </p:sp>
    </p:spTree>
    <p:extLst>
      <p:ext uri="{BB962C8B-B14F-4D97-AF65-F5344CB8AC3E}">
        <p14:creationId xmlns:p14="http://schemas.microsoft.com/office/powerpoint/2010/main" val="1984937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the more stable and accurate pollution detection between the two techniques. Specifically it shows that deep learning sometimes confuses the two </a:t>
            </a:r>
            <a:r>
              <a:rPr lang="en-US" dirty="0" err="1"/>
              <a:t>oli</a:t>
            </a:r>
            <a:r>
              <a:rPr lang="en-US" dirty="0"/>
              <a:t> spills and considers them one (overlapping rectangles)</a:t>
            </a:r>
          </a:p>
        </p:txBody>
      </p:sp>
      <p:sp>
        <p:nvSpPr>
          <p:cNvPr id="4" name="Slide Number Placeholder 3"/>
          <p:cNvSpPr>
            <a:spLocks noGrp="1"/>
          </p:cNvSpPr>
          <p:nvPr>
            <p:ph type="sldNum" sz="quarter" idx="5"/>
          </p:nvPr>
        </p:nvSpPr>
        <p:spPr/>
        <p:txBody>
          <a:bodyPr/>
          <a:lstStyle/>
          <a:p>
            <a:fld id="{BBB148E1-6593-40E9-B9C6-46F3F0FD0EED}" type="slidenum">
              <a:rPr lang="en-CY" smtClean="0"/>
              <a:t>16</a:t>
            </a:fld>
            <a:endParaRPr lang="en-CY"/>
          </a:p>
        </p:txBody>
      </p:sp>
    </p:spTree>
    <p:extLst>
      <p:ext uri="{BB962C8B-B14F-4D97-AF65-F5344CB8AC3E}">
        <p14:creationId xmlns:p14="http://schemas.microsoft.com/office/powerpoint/2010/main" val="363143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of the figure: reporting of pollution detection from manual incident </a:t>
            </a:r>
          </a:p>
          <a:p>
            <a:r>
              <a:rPr lang="en-US" dirty="0"/>
              <a:t>CENTER – DRONE SCHEDULE: drone schedule for visiting specific activity locations – shows the frequency that he drone will visit a location per month, each year</a:t>
            </a:r>
          </a:p>
          <a:p>
            <a:r>
              <a:rPr lang="en-US" dirty="0"/>
              <a:t>BOTTOM: reported incidents from scheduled surveillance</a:t>
            </a:r>
          </a:p>
        </p:txBody>
      </p:sp>
      <p:sp>
        <p:nvSpPr>
          <p:cNvPr id="4" name="Slide Number Placeholder 3"/>
          <p:cNvSpPr>
            <a:spLocks noGrp="1"/>
          </p:cNvSpPr>
          <p:nvPr>
            <p:ph type="sldNum" sz="quarter" idx="5"/>
          </p:nvPr>
        </p:nvSpPr>
        <p:spPr/>
        <p:txBody>
          <a:bodyPr/>
          <a:lstStyle/>
          <a:p>
            <a:fld id="{BBB148E1-6593-40E9-B9C6-46F3F0FD0EED}" type="slidenum">
              <a:rPr lang="en-CY" smtClean="0"/>
              <a:t>17</a:t>
            </a:fld>
            <a:endParaRPr lang="en-CY"/>
          </a:p>
        </p:txBody>
      </p:sp>
    </p:spTree>
    <p:extLst>
      <p:ext uri="{BB962C8B-B14F-4D97-AF65-F5344CB8AC3E}">
        <p14:creationId xmlns:p14="http://schemas.microsoft.com/office/powerpoint/2010/main" val="24723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shows the dashboard, credit risk of the whole port, real-time data of vessels around the coastal area (it is for whole </a:t>
            </a:r>
            <a:r>
              <a:rPr lang="en-US" dirty="0" err="1"/>
              <a:t>cyprus</a:t>
            </a:r>
            <a:r>
              <a:rPr lang="en-US" dirty="0"/>
              <a:t> to be more accurate), map with color coded risk assessment of activity locations, static data of MPA, </a:t>
            </a:r>
            <a:r>
              <a:rPr lang="en-US" dirty="0" err="1"/>
              <a:t>riners</a:t>
            </a:r>
            <a:r>
              <a:rPr lang="en-US" dirty="0"/>
              <a:t>, </a:t>
            </a:r>
            <a:r>
              <a:rPr lang="en-US" dirty="0" err="1"/>
              <a:t>etc</a:t>
            </a:r>
            <a:r>
              <a:rPr lang="en-US" dirty="0"/>
              <a:t>, historical data from authorities – past incident, then the data of authorities in table format, risk assessment calculation per period/ activity, the form to be completed by the authorities for manual incident reporting and to </a:t>
            </a:r>
            <a:r>
              <a:rPr lang="en-US" dirty="0" err="1"/>
              <a:t>triger</a:t>
            </a:r>
            <a:r>
              <a:rPr lang="en-US" dirty="0"/>
              <a:t> a warning for the operator to fly the drone there, finally is the page explained in the next slide.</a:t>
            </a:r>
          </a:p>
        </p:txBody>
      </p:sp>
      <p:sp>
        <p:nvSpPr>
          <p:cNvPr id="4" name="Slide Number Placeholder 3"/>
          <p:cNvSpPr>
            <a:spLocks noGrp="1"/>
          </p:cNvSpPr>
          <p:nvPr>
            <p:ph type="sldNum" sz="quarter" idx="5"/>
          </p:nvPr>
        </p:nvSpPr>
        <p:spPr/>
        <p:txBody>
          <a:bodyPr/>
          <a:lstStyle/>
          <a:p>
            <a:fld id="{BBB148E1-6593-40E9-B9C6-46F3F0FD0EED}" type="slidenum">
              <a:rPr lang="en-CY" smtClean="0"/>
              <a:t>18</a:t>
            </a:fld>
            <a:endParaRPr lang="en-CY"/>
          </a:p>
        </p:txBody>
      </p:sp>
    </p:spTree>
    <p:extLst>
      <p:ext uri="{BB962C8B-B14F-4D97-AF65-F5344CB8AC3E}">
        <p14:creationId xmlns:p14="http://schemas.microsoft.com/office/powerpoint/2010/main" val="2364604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01CC5-19E1-BA24-A934-E8C61B42F8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0E33B-DDFC-3E10-22F5-CA0E3F422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F732F-1258-25DF-6778-5C39E93D7567}"/>
              </a:ext>
            </a:extLst>
          </p:cNvPr>
          <p:cNvSpPr>
            <a:spLocks noGrp="1"/>
          </p:cNvSpPr>
          <p:nvPr>
            <p:ph type="body" idx="1"/>
          </p:nvPr>
        </p:nvSpPr>
        <p:spPr/>
        <p:txBody>
          <a:bodyPr/>
          <a:lstStyle/>
          <a:p>
            <a:r>
              <a:rPr lang="en-GB" dirty="0"/>
              <a:t>Methodology is in line with the IMO Formal Safety Assessment framework, risk is quantified as the product of probability and consequence.”</a:t>
            </a:r>
          </a:p>
          <a:p>
            <a:r>
              <a:rPr lang="en-GB" dirty="0"/>
              <a:t>Probability is essentially the ratio of incidents to vessel traffic, grouped by specific port operations.”</a:t>
            </a:r>
            <a:endParaRPr lang="en-US" dirty="0"/>
          </a:p>
        </p:txBody>
      </p:sp>
      <p:sp>
        <p:nvSpPr>
          <p:cNvPr id="4" name="Slide Number Placeholder 3">
            <a:extLst>
              <a:ext uri="{FF2B5EF4-FFF2-40B4-BE49-F238E27FC236}">
                <a16:creationId xmlns:a16="http://schemas.microsoft.com/office/drawing/2014/main" id="{309A1001-97A0-C151-1E8D-1638B0CF99AD}"/>
              </a:ext>
            </a:extLst>
          </p:cNvPr>
          <p:cNvSpPr>
            <a:spLocks noGrp="1"/>
          </p:cNvSpPr>
          <p:nvPr>
            <p:ph type="sldNum" sz="quarter" idx="5"/>
          </p:nvPr>
        </p:nvSpPr>
        <p:spPr/>
        <p:txBody>
          <a:bodyPr/>
          <a:lstStyle/>
          <a:p>
            <a:fld id="{BBB148E1-6593-40E9-B9C6-46F3F0FD0EED}" type="slidenum">
              <a:rPr lang="en-CY" smtClean="0"/>
              <a:t>19</a:t>
            </a:fld>
            <a:endParaRPr lang="en-CY"/>
          </a:p>
        </p:txBody>
      </p:sp>
    </p:spTree>
    <p:extLst>
      <p:ext uri="{BB962C8B-B14F-4D97-AF65-F5344CB8AC3E}">
        <p14:creationId xmlns:p14="http://schemas.microsoft.com/office/powerpoint/2010/main" val="68508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5133D-7741-3F78-E945-D1A0DF189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976B8-1220-9158-8ADE-BE0A492B2B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28E4B-E1D7-08A5-42EF-11CB3B9D606B}"/>
              </a:ext>
            </a:extLst>
          </p:cNvPr>
          <p:cNvSpPr>
            <a:spLocks noGrp="1"/>
          </p:cNvSpPr>
          <p:nvPr>
            <p:ph type="body" idx="1"/>
          </p:nvPr>
        </p:nvSpPr>
        <p:spPr/>
        <p:txBody>
          <a:bodyPr/>
          <a:lstStyle/>
          <a:p>
            <a:r>
              <a:rPr lang="en-GB" dirty="0"/>
              <a:t>“For the period 2019–2023, the normalized total risk is 52.47, indicating a moderate risk level, slightly above the midpoint.”</a:t>
            </a:r>
            <a:endParaRPr lang="en-US" dirty="0"/>
          </a:p>
        </p:txBody>
      </p:sp>
      <p:sp>
        <p:nvSpPr>
          <p:cNvPr id="4" name="Slide Number Placeholder 3">
            <a:extLst>
              <a:ext uri="{FF2B5EF4-FFF2-40B4-BE49-F238E27FC236}">
                <a16:creationId xmlns:a16="http://schemas.microsoft.com/office/drawing/2014/main" id="{7281DC80-CE52-C153-BF8F-DEC83A3E2C1A}"/>
              </a:ext>
            </a:extLst>
          </p:cNvPr>
          <p:cNvSpPr>
            <a:spLocks noGrp="1"/>
          </p:cNvSpPr>
          <p:nvPr>
            <p:ph type="sldNum" sz="quarter" idx="5"/>
          </p:nvPr>
        </p:nvSpPr>
        <p:spPr/>
        <p:txBody>
          <a:bodyPr/>
          <a:lstStyle/>
          <a:p>
            <a:fld id="{BBB148E1-6593-40E9-B9C6-46F3F0FD0EED}" type="slidenum">
              <a:rPr lang="en-CY" smtClean="0"/>
              <a:t>20</a:t>
            </a:fld>
            <a:endParaRPr lang="en-CY"/>
          </a:p>
        </p:txBody>
      </p:sp>
    </p:spTree>
    <p:extLst>
      <p:ext uri="{BB962C8B-B14F-4D97-AF65-F5344CB8AC3E}">
        <p14:creationId xmlns:p14="http://schemas.microsoft.com/office/powerpoint/2010/main" val="2230190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91F7-2474-D4E3-0D5A-3E2F216789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5EA2C-FBBC-8BCD-D1C1-05741B34A7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0295B-C262-EB4E-C6C3-542B421C7A9E}"/>
              </a:ext>
            </a:extLst>
          </p:cNvPr>
          <p:cNvSpPr>
            <a:spLocks noGrp="1"/>
          </p:cNvSpPr>
          <p:nvPr>
            <p:ph type="body" idx="1"/>
          </p:nvPr>
        </p:nvSpPr>
        <p:spPr/>
        <p:txBody>
          <a:bodyPr/>
          <a:lstStyle/>
          <a:p>
            <a:r>
              <a:rPr lang="en-US" dirty="0"/>
              <a:t>Shows the more stable and accurate pollution detection between the two techniques. Specifically it shows that deep learning sometimes confuses the two </a:t>
            </a:r>
            <a:r>
              <a:rPr lang="en-US" dirty="0" err="1"/>
              <a:t>oli</a:t>
            </a:r>
            <a:r>
              <a:rPr lang="en-US" dirty="0"/>
              <a:t> spills and considers them one (overlapping rectangles)</a:t>
            </a:r>
          </a:p>
        </p:txBody>
      </p:sp>
      <p:sp>
        <p:nvSpPr>
          <p:cNvPr id="4" name="Slide Number Placeholder 3">
            <a:extLst>
              <a:ext uri="{FF2B5EF4-FFF2-40B4-BE49-F238E27FC236}">
                <a16:creationId xmlns:a16="http://schemas.microsoft.com/office/drawing/2014/main" id="{4FFD66C8-1FB4-55D4-337E-D9F59408B94C}"/>
              </a:ext>
            </a:extLst>
          </p:cNvPr>
          <p:cNvSpPr>
            <a:spLocks noGrp="1"/>
          </p:cNvSpPr>
          <p:nvPr>
            <p:ph type="sldNum" sz="quarter" idx="5"/>
          </p:nvPr>
        </p:nvSpPr>
        <p:spPr/>
        <p:txBody>
          <a:bodyPr/>
          <a:lstStyle/>
          <a:p>
            <a:fld id="{BBB148E1-6593-40E9-B9C6-46F3F0FD0EED}" type="slidenum">
              <a:rPr lang="en-CY" smtClean="0"/>
              <a:t>21</a:t>
            </a:fld>
            <a:endParaRPr lang="en-CY"/>
          </a:p>
        </p:txBody>
      </p:sp>
    </p:spTree>
    <p:extLst>
      <p:ext uri="{BB962C8B-B14F-4D97-AF65-F5344CB8AC3E}">
        <p14:creationId xmlns:p14="http://schemas.microsoft.com/office/powerpoint/2010/main" val="1888658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44527-E949-7CE1-60D3-612BDA99FE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EEBACD-6735-6C6F-6FDF-51492900CF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C4AA7B-66AD-35C6-473C-EFAF1A4BE8ED}"/>
              </a:ext>
            </a:extLst>
          </p:cNvPr>
          <p:cNvSpPr>
            <a:spLocks noGrp="1"/>
          </p:cNvSpPr>
          <p:nvPr>
            <p:ph type="body" idx="1"/>
          </p:nvPr>
        </p:nvSpPr>
        <p:spPr/>
        <p:txBody>
          <a:bodyPr/>
          <a:lstStyle/>
          <a:p>
            <a:r>
              <a:rPr lang="en-US" dirty="0"/>
              <a:t>Shows the more stable and accurate pollution detection between the two techniques. Specifically it shows that deep learning sometimes confuses the two </a:t>
            </a:r>
            <a:r>
              <a:rPr lang="en-US" dirty="0" err="1"/>
              <a:t>oli</a:t>
            </a:r>
            <a:r>
              <a:rPr lang="en-US" dirty="0"/>
              <a:t> spills and considers them one (overlapping rectangles)</a:t>
            </a:r>
          </a:p>
        </p:txBody>
      </p:sp>
      <p:sp>
        <p:nvSpPr>
          <p:cNvPr id="4" name="Slide Number Placeholder 3">
            <a:extLst>
              <a:ext uri="{FF2B5EF4-FFF2-40B4-BE49-F238E27FC236}">
                <a16:creationId xmlns:a16="http://schemas.microsoft.com/office/drawing/2014/main" id="{2A99A7A7-5C68-7836-459B-9D61A3860C60}"/>
              </a:ext>
            </a:extLst>
          </p:cNvPr>
          <p:cNvSpPr>
            <a:spLocks noGrp="1"/>
          </p:cNvSpPr>
          <p:nvPr>
            <p:ph type="sldNum" sz="quarter" idx="5"/>
          </p:nvPr>
        </p:nvSpPr>
        <p:spPr/>
        <p:txBody>
          <a:bodyPr/>
          <a:lstStyle/>
          <a:p>
            <a:fld id="{BBB148E1-6593-40E9-B9C6-46F3F0FD0EED}" type="slidenum">
              <a:rPr lang="en-CY" smtClean="0"/>
              <a:t>22</a:t>
            </a:fld>
            <a:endParaRPr lang="en-CY"/>
          </a:p>
        </p:txBody>
      </p:sp>
    </p:spTree>
    <p:extLst>
      <p:ext uri="{BB962C8B-B14F-4D97-AF65-F5344CB8AC3E}">
        <p14:creationId xmlns:p14="http://schemas.microsoft.com/office/powerpoint/2010/main" val="322237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95E77-DA6E-D966-4E30-1AE7D02CF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00C2A0-7869-767B-DF1F-E93FF412B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926841-F9EE-ACAD-60C3-D64EED00E9E2}"/>
              </a:ext>
            </a:extLst>
          </p:cNvPr>
          <p:cNvSpPr>
            <a:spLocks noGrp="1"/>
          </p:cNvSpPr>
          <p:nvPr>
            <p:ph type="body" idx="1"/>
          </p:nvPr>
        </p:nvSpPr>
        <p:spPr/>
        <p:txBody>
          <a:bodyPr/>
          <a:lstStyle/>
          <a:p>
            <a:r>
              <a:rPr lang="en-US" dirty="0"/>
              <a:t>Shows the more stable and accurate pollution detection between the two techniques. Specifically it shows that deep learning sometimes confuses the two </a:t>
            </a:r>
            <a:r>
              <a:rPr lang="en-US" dirty="0" err="1"/>
              <a:t>oli</a:t>
            </a:r>
            <a:r>
              <a:rPr lang="en-US" dirty="0"/>
              <a:t> spills and considers them one (overlapping rectangles)</a:t>
            </a:r>
          </a:p>
        </p:txBody>
      </p:sp>
      <p:sp>
        <p:nvSpPr>
          <p:cNvPr id="4" name="Slide Number Placeholder 3">
            <a:extLst>
              <a:ext uri="{FF2B5EF4-FFF2-40B4-BE49-F238E27FC236}">
                <a16:creationId xmlns:a16="http://schemas.microsoft.com/office/drawing/2014/main" id="{2A977EEB-4A56-0AA6-9860-E52AA57232EE}"/>
              </a:ext>
            </a:extLst>
          </p:cNvPr>
          <p:cNvSpPr>
            <a:spLocks noGrp="1"/>
          </p:cNvSpPr>
          <p:nvPr>
            <p:ph type="sldNum" sz="quarter" idx="5"/>
          </p:nvPr>
        </p:nvSpPr>
        <p:spPr/>
        <p:txBody>
          <a:bodyPr/>
          <a:lstStyle/>
          <a:p>
            <a:fld id="{BBB148E1-6593-40E9-B9C6-46F3F0FD0EED}" type="slidenum">
              <a:rPr lang="en-CY" smtClean="0"/>
              <a:t>23</a:t>
            </a:fld>
            <a:endParaRPr lang="en-CY"/>
          </a:p>
        </p:txBody>
      </p:sp>
    </p:spTree>
    <p:extLst>
      <p:ext uri="{BB962C8B-B14F-4D97-AF65-F5344CB8AC3E}">
        <p14:creationId xmlns:p14="http://schemas.microsoft.com/office/powerpoint/2010/main" val="1909271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rgbClr val="152046"/>
                </a:solidFill>
                <a:effectLst/>
                <a:latin typeface="EBGaramond Regular"/>
                <a:ea typeface="+mn-ea"/>
                <a:cs typeface="+mn-cs"/>
              </a:rPr>
              <a:t>Cyprus is producing 673 kilogrammes of waste per inhabitant a year, making the island the 5th highest producer of municipal solid waste in the EU.</a:t>
            </a:r>
          </a:p>
          <a:p>
            <a:endParaRPr lang="en-GB" b="1" i="0" dirty="0">
              <a:solidFill>
                <a:srgbClr val="152046"/>
              </a:solidFill>
              <a:effectLst/>
              <a:latin typeface="EBGaramond Regular"/>
            </a:endParaRPr>
          </a:p>
          <a:p>
            <a:r>
              <a:rPr lang="en-GB" b="1" i="0" dirty="0">
                <a:solidFill>
                  <a:srgbClr val="152046"/>
                </a:solidFill>
                <a:effectLst/>
                <a:latin typeface="EBGaramond Regular"/>
              </a:rPr>
              <a:t>Cyprus is the EU’s highest food-waste generator, with the average Cypriot discarding nearly 294 kilograms of food annually, exceeding the European average of 132 kilograms, according to data from 2022.</a:t>
            </a:r>
          </a:p>
          <a:p>
            <a:endParaRPr lang="en-GB" sz="1200" b="1" i="0" kern="1200" dirty="0">
              <a:solidFill>
                <a:srgbClr val="152046"/>
              </a:solidFill>
              <a:effectLst/>
              <a:latin typeface="EBGaramond Regular"/>
              <a:ea typeface="+mn-ea"/>
              <a:cs typeface="+mn-cs"/>
            </a:endParaRPr>
          </a:p>
          <a:p>
            <a:r>
              <a:rPr lang="en-GB" sz="1200" b="1" i="0" kern="1200" dirty="0">
                <a:solidFill>
                  <a:srgbClr val="152046"/>
                </a:solidFill>
                <a:effectLst/>
                <a:latin typeface="EBGaramond Regular"/>
                <a:ea typeface="+mn-ea"/>
                <a:cs typeface="+mn-cs"/>
              </a:rPr>
              <a:t>On an annual basis, Cyprus produces 93,000 tonnes of plastic waste, which adds up to 94 kg per capita per year. 2 This is well above the European average of 64 kg per capita per year</a:t>
            </a:r>
            <a:endParaRPr lang="en-US" sz="1200" b="1" i="0" kern="1200" dirty="0">
              <a:solidFill>
                <a:srgbClr val="152046"/>
              </a:solidFill>
              <a:effectLst/>
              <a:latin typeface="EBGaramond Regular"/>
              <a:ea typeface="+mn-ea"/>
              <a:cs typeface="+mn-cs"/>
            </a:endParaRPr>
          </a:p>
          <a:p>
            <a:pPr marL="0" indent="0">
              <a:buFontTx/>
              <a:buNone/>
            </a:pPr>
            <a:endParaRPr lang="en-GB"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4C59AE-016E-C644-BBBB-A2E4577F3BB1}" type="slidenum">
              <a:rPr lang="en-CY" smtClean="0"/>
              <a:t>4</a:t>
            </a:fld>
            <a:endParaRPr lang="en-CY"/>
          </a:p>
        </p:txBody>
      </p:sp>
    </p:spTree>
    <p:extLst>
      <p:ext uri="{BB962C8B-B14F-4D97-AF65-F5344CB8AC3E}">
        <p14:creationId xmlns:p14="http://schemas.microsoft.com/office/powerpoint/2010/main" val="1758503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Y" dirty="0"/>
          </a:p>
        </p:txBody>
      </p:sp>
      <p:sp>
        <p:nvSpPr>
          <p:cNvPr id="4" name="Slide Number Placeholder 3"/>
          <p:cNvSpPr>
            <a:spLocks noGrp="1"/>
          </p:cNvSpPr>
          <p:nvPr>
            <p:ph type="sldNum" sz="quarter" idx="5"/>
          </p:nvPr>
        </p:nvSpPr>
        <p:spPr/>
        <p:txBody>
          <a:bodyPr/>
          <a:lstStyle/>
          <a:p>
            <a:fld id="{F44C59AE-016E-C644-BBBB-A2E4577F3BB1}" type="slidenum">
              <a:rPr lang="en-CY" smtClean="0"/>
              <a:t>5</a:t>
            </a:fld>
            <a:endParaRPr lang="en-CY"/>
          </a:p>
        </p:txBody>
      </p:sp>
    </p:spTree>
    <p:extLst>
      <p:ext uri="{BB962C8B-B14F-4D97-AF65-F5344CB8AC3E}">
        <p14:creationId xmlns:p14="http://schemas.microsoft.com/office/powerpoint/2010/main" val="3006057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8bd36fad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8bd36fad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1509301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B148E1-6593-40E9-B9C6-46F3F0FD0EED}" type="slidenum">
              <a:rPr lang="en-CY" smtClean="0"/>
              <a:t>10</a:t>
            </a:fld>
            <a:endParaRPr lang="en-CY"/>
          </a:p>
        </p:txBody>
      </p:sp>
    </p:spTree>
    <p:extLst>
      <p:ext uri="{BB962C8B-B14F-4D97-AF65-F5344CB8AC3E}">
        <p14:creationId xmlns:p14="http://schemas.microsoft.com/office/powerpoint/2010/main" val="2551482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571059388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571059388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573c192a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573c192a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Data Acquisition Layer: the environment we collect data (sea, ships, citizens, authorities, </a:t>
            </a:r>
            <a:r>
              <a:rPr lang="en-US" dirty="0" err="1"/>
              <a:t>etc</a:t>
            </a:r>
            <a:r>
              <a:rPr lang="en-US" dirty="0"/>
              <a:t>) as well as the infrastructure that hosts the data (databases)</a:t>
            </a:r>
          </a:p>
          <a:p>
            <a:pPr marL="0" lvl="0" indent="0" algn="l" rtl="0">
              <a:spcBef>
                <a:spcPts val="0"/>
              </a:spcBef>
              <a:spcAft>
                <a:spcPts val="0"/>
              </a:spcAft>
              <a:buNone/>
            </a:pPr>
            <a:r>
              <a:rPr lang="en-US" dirty="0"/>
              <a:t>Network Layer: the infrastructure that will forward the data to the application layer (e.g., cellular network, satellite network, LORAWAN, etc.)</a:t>
            </a:r>
          </a:p>
          <a:p>
            <a:pPr marL="0" lvl="0" indent="0" algn="l" rtl="0">
              <a:spcBef>
                <a:spcPts val="0"/>
              </a:spcBef>
              <a:spcAft>
                <a:spcPts val="0"/>
              </a:spcAft>
              <a:buNone/>
            </a:pPr>
            <a:r>
              <a:rPr lang="en-US" dirty="0"/>
              <a:t>Application Layer: all intelligence and visualizations (algorithms, statistics, </a:t>
            </a:r>
            <a:r>
              <a:rPr lang="en-US" dirty="0" err="1"/>
              <a:t>dashbords</a:t>
            </a:r>
            <a:r>
              <a:rPr lang="en-US" dirty="0"/>
              <a:t>, web portal for data management, etc.) </a:t>
            </a:r>
            <a:endParaRPr dirty="0"/>
          </a:p>
        </p:txBody>
      </p:sp>
    </p:spTree>
    <p:extLst>
      <p:ext uri="{BB962C8B-B14F-4D97-AF65-F5344CB8AC3E}">
        <p14:creationId xmlns:p14="http://schemas.microsoft.com/office/powerpoint/2010/main" val="373765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coded risk assessment per activity location (e.g., anchorage)</a:t>
            </a:r>
          </a:p>
        </p:txBody>
      </p:sp>
      <p:sp>
        <p:nvSpPr>
          <p:cNvPr id="4" name="Slide Number Placeholder 3"/>
          <p:cNvSpPr>
            <a:spLocks noGrp="1"/>
          </p:cNvSpPr>
          <p:nvPr>
            <p:ph type="sldNum" sz="quarter" idx="5"/>
          </p:nvPr>
        </p:nvSpPr>
        <p:spPr/>
        <p:txBody>
          <a:bodyPr/>
          <a:lstStyle/>
          <a:p>
            <a:fld id="{BBB148E1-6593-40E9-B9C6-46F3F0FD0EED}" type="slidenum">
              <a:rPr lang="en-CY" smtClean="0"/>
              <a:t>13</a:t>
            </a:fld>
            <a:endParaRPr lang="en-CY"/>
          </a:p>
        </p:txBody>
      </p:sp>
    </p:spTree>
    <p:extLst>
      <p:ext uri="{BB962C8B-B14F-4D97-AF65-F5344CB8AC3E}">
        <p14:creationId xmlns:p14="http://schemas.microsoft.com/office/powerpoint/2010/main" val="348268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Color coded risk assessment for berthing at port as well as various static data (e.g., rivers, data from REMPEC source, sewer outlets)</a:t>
            </a:r>
          </a:p>
          <a:p>
            <a:endParaRPr lang="en-US" dirty="0"/>
          </a:p>
        </p:txBody>
      </p:sp>
      <p:sp>
        <p:nvSpPr>
          <p:cNvPr id="4" name="Slide Number Placeholder 3"/>
          <p:cNvSpPr>
            <a:spLocks noGrp="1"/>
          </p:cNvSpPr>
          <p:nvPr>
            <p:ph type="sldNum" sz="quarter" idx="5"/>
          </p:nvPr>
        </p:nvSpPr>
        <p:spPr/>
        <p:txBody>
          <a:bodyPr/>
          <a:lstStyle/>
          <a:p>
            <a:fld id="{BBB148E1-6593-40E9-B9C6-46F3F0FD0EED}" type="slidenum">
              <a:rPr lang="en-CY" smtClean="0"/>
              <a:t>14</a:t>
            </a:fld>
            <a:endParaRPr lang="en-CY"/>
          </a:p>
        </p:txBody>
      </p:sp>
    </p:spTree>
    <p:extLst>
      <p:ext uri="{BB962C8B-B14F-4D97-AF65-F5344CB8AC3E}">
        <p14:creationId xmlns:p14="http://schemas.microsoft.com/office/powerpoint/2010/main" val="256849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8166" y="290632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25966" y="290632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7"/>
        <p:cNvGrpSpPr/>
        <p:nvPr/>
      </p:nvGrpSpPr>
      <p:grpSpPr>
        <a:xfrm>
          <a:off x="0" y="0"/>
          <a:ext cx="0" cy="0"/>
          <a:chOff x="0" y="0"/>
          <a:chExt cx="0" cy="0"/>
        </a:xfrm>
      </p:grpSpPr>
      <p:sp>
        <p:nvSpPr>
          <p:cNvPr id="108" name="Google Shape;108;p10"/>
          <p:cNvSpPr txBox="1">
            <a:spLocks noGrp="1"/>
          </p:cNvSpPr>
          <p:nvPr>
            <p:ph type="title"/>
          </p:nvPr>
        </p:nvSpPr>
        <p:spPr>
          <a:xfrm>
            <a:off x="6014400" y="6134450"/>
            <a:ext cx="6259200" cy="116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4800"/>
            </a:lvl1pPr>
            <a:lvl2pPr lvl="1" rtl="0">
              <a:spcBef>
                <a:spcPts val="0"/>
              </a:spcBef>
              <a:spcAft>
                <a:spcPts val="0"/>
              </a:spcAft>
              <a:buSzPts val="2000"/>
              <a:buFont typeface="Caveat"/>
              <a:buNone/>
              <a:defRPr sz="4000">
                <a:latin typeface="Caveat"/>
                <a:ea typeface="Caveat"/>
                <a:cs typeface="Caveat"/>
                <a:sym typeface="Caveat"/>
              </a:defRPr>
            </a:lvl2pPr>
            <a:lvl3pPr lvl="2" rtl="0">
              <a:spcBef>
                <a:spcPts val="0"/>
              </a:spcBef>
              <a:spcAft>
                <a:spcPts val="0"/>
              </a:spcAft>
              <a:buSzPts val="2000"/>
              <a:buFont typeface="Caveat"/>
              <a:buNone/>
              <a:defRPr sz="4000">
                <a:latin typeface="Caveat"/>
                <a:ea typeface="Caveat"/>
                <a:cs typeface="Caveat"/>
                <a:sym typeface="Caveat"/>
              </a:defRPr>
            </a:lvl3pPr>
            <a:lvl4pPr lvl="3" rtl="0">
              <a:spcBef>
                <a:spcPts val="0"/>
              </a:spcBef>
              <a:spcAft>
                <a:spcPts val="0"/>
              </a:spcAft>
              <a:buSzPts val="2000"/>
              <a:buFont typeface="Caveat"/>
              <a:buNone/>
              <a:defRPr sz="4000">
                <a:latin typeface="Caveat"/>
                <a:ea typeface="Caveat"/>
                <a:cs typeface="Caveat"/>
                <a:sym typeface="Caveat"/>
              </a:defRPr>
            </a:lvl4pPr>
            <a:lvl5pPr lvl="4" rtl="0">
              <a:spcBef>
                <a:spcPts val="0"/>
              </a:spcBef>
              <a:spcAft>
                <a:spcPts val="0"/>
              </a:spcAft>
              <a:buSzPts val="2000"/>
              <a:buFont typeface="Caveat"/>
              <a:buNone/>
              <a:defRPr sz="4000">
                <a:latin typeface="Caveat"/>
                <a:ea typeface="Caveat"/>
                <a:cs typeface="Caveat"/>
                <a:sym typeface="Caveat"/>
              </a:defRPr>
            </a:lvl5pPr>
            <a:lvl6pPr lvl="5" rtl="0">
              <a:spcBef>
                <a:spcPts val="0"/>
              </a:spcBef>
              <a:spcAft>
                <a:spcPts val="0"/>
              </a:spcAft>
              <a:buSzPts val="2000"/>
              <a:buFont typeface="Caveat"/>
              <a:buNone/>
              <a:defRPr sz="4000">
                <a:latin typeface="Caveat"/>
                <a:ea typeface="Caveat"/>
                <a:cs typeface="Caveat"/>
                <a:sym typeface="Caveat"/>
              </a:defRPr>
            </a:lvl6pPr>
            <a:lvl7pPr lvl="6" rtl="0">
              <a:spcBef>
                <a:spcPts val="0"/>
              </a:spcBef>
              <a:spcAft>
                <a:spcPts val="0"/>
              </a:spcAft>
              <a:buSzPts val="2000"/>
              <a:buFont typeface="Caveat"/>
              <a:buNone/>
              <a:defRPr sz="4000">
                <a:latin typeface="Caveat"/>
                <a:ea typeface="Caveat"/>
                <a:cs typeface="Caveat"/>
                <a:sym typeface="Caveat"/>
              </a:defRPr>
            </a:lvl7pPr>
            <a:lvl8pPr lvl="7" rtl="0">
              <a:spcBef>
                <a:spcPts val="0"/>
              </a:spcBef>
              <a:spcAft>
                <a:spcPts val="0"/>
              </a:spcAft>
              <a:buSzPts val="2000"/>
              <a:buFont typeface="Caveat"/>
              <a:buNone/>
              <a:defRPr sz="4000">
                <a:latin typeface="Caveat"/>
                <a:ea typeface="Caveat"/>
                <a:cs typeface="Caveat"/>
                <a:sym typeface="Caveat"/>
              </a:defRPr>
            </a:lvl8pPr>
            <a:lvl9pPr lvl="8" rtl="0">
              <a:spcBef>
                <a:spcPts val="0"/>
              </a:spcBef>
              <a:spcAft>
                <a:spcPts val="0"/>
              </a:spcAft>
              <a:buSzPts val="2000"/>
              <a:buFont typeface="Caveat"/>
              <a:buNone/>
              <a:defRPr sz="4000">
                <a:latin typeface="Caveat"/>
                <a:ea typeface="Caveat"/>
                <a:cs typeface="Caveat"/>
                <a:sym typeface="Caveat"/>
              </a:defRPr>
            </a:lvl9pPr>
          </a:lstStyle>
          <a:p>
            <a:endParaRPr/>
          </a:p>
        </p:txBody>
      </p:sp>
      <p:sp>
        <p:nvSpPr>
          <p:cNvPr id="109" name="Google Shape;109;p10"/>
          <p:cNvSpPr txBox="1">
            <a:spLocks noGrp="1"/>
          </p:cNvSpPr>
          <p:nvPr>
            <p:ph type="subTitle" idx="1"/>
          </p:nvPr>
        </p:nvSpPr>
        <p:spPr>
          <a:xfrm>
            <a:off x="2452200" y="3346346"/>
            <a:ext cx="13383600" cy="278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48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252031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94"/>
        <p:cNvGrpSpPr/>
        <p:nvPr/>
      </p:nvGrpSpPr>
      <p:grpSpPr>
        <a:xfrm>
          <a:off x="0" y="0"/>
          <a:ext cx="0" cy="0"/>
          <a:chOff x="0" y="0"/>
          <a:chExt cx="0" cy="0"/>
        </a:xfrm>
      </p:grpSpPr>
      <p:sp>
        <p:nvSpPr>
          <p:cNvPr id="395" name="Google Shape;395;p14"/>
          <p:cNvSpPr txBox="1">
            <a:spLocks noGrp="1"/>
          </p:cNvSpPr>
          <p:nvPr>
            <p:ph type="title"/>
          </p:nvPr>
        </p:nvSpPr>
        <p:spPr>
          <a:xfrm>
            <a:off x="1426500" y="1480444"/>
            <a:ext cx="15435000" cy="95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Magra"/>
              <a:buNone/>
              <a:defRPr sz="6400" b="1">
                <a:latin typeface="Magra"/>
                <a:ea typeface="Magra"/>
                <a:cs typeface="Magra"/>
                <a:sym typeface="Magra"/>
              </a:defRPr>
            </a:lvl1pPr>
            <a:lvl2pPr lvl="1" rtl="0">
              <a:spcBef>
                <a:spcPts val="0"/>
              </a:spcBef>
              <a:spcAft>
                <a:spcPts val="0"/>
              </a:spcAft>
              <a:buClr>
                <a:schemeClr val="dk1"/>
              </a:buClr>
              <a:buSzPts val="2800"/>
              <a:buNone/>
              <a:defRPr sz="5600">
                <a:solidFill>
                  <a:schemeClr val="dk1"/>
                </a:solidFill>
              </a:defRPr>
            </a:lvl2pPr>
            <a:lvl3pPr lvl="2" rtl="0">
              <a:spcBef>
                <a:spcPts val="0"/>
              </a:spcBef>
              <a:spcAft>
                <a:spcPts val="0"/>
              </a:spcAft>
              <a:buClr>
                <a:schemeClr val="dk1"/>
              </a:buClr>
              <a:buSzPts val="2800"/>
              <a:buNone/>
              <a:defRPr sz="5600">
                <a:solidFill>
                  <a:schemeClr val="dk1"/>
                </a:solidFill>
              </a:defRPr>
            </a:lvl3pPr>
            <a:lvl4pPr lvl="3" rtl="0">
              <a:spcBef>
                <a:spcPts val="0"/>
              </a:spcBef>
              <a:spcAft>
                <a:spcPts val="0"/>
              </a:spcAft>
              <a:buClr>
                <a:schemeClr val="dk1"/>
              </a:buClr>
              <a:buSzPts val="2800"/>
              <a:buNone/>
              <a:defRPr sz="5600">
                <a:solidFill>
                  <a:schemeClr val="dk1"/>
                </a:solidFill>
              </a:defRPr>
            </a:lvl4pPr>
            <a:lvl5pPr lvl="4" rtl="0">
              <a:spcBef>
                <a:spcPts val="0"/>
              </a:spcBef>
              <a:spcAft>
                <a:spcPts val="0"/>
              </a:spcAft>
              <a:buClr>
                <a:schemeClr val="dk1"/>
              </a:buClr>
              <a:buSzPts val="2800"/>
              <a:buNone/>
              <a:defRPr sz="5600">
                <a:solidFill>
                  <a:schemeClr val="dk1"/>
                </a:solidFill>
              </a:defRPr>
            </a:lvl5pPr>
            <a:lvl6pPr lvl="5" rtl="0">
              <a:spcBef>
                <a:spcPts val="0"/>
              </a:spcBef>
              <a:spcAft>
                <a:spcPts val="0"/>
              </a:spcAft>
              <a:buClr>
                <a:schemeClr val="dk1"/>
              </a:buClr>
              <a:buSzPts val="2800"/>
              <a:buNone/>
              <a:defRPr sz="5600">
                <a:solidFill>
                  <a:schemeClr val="dk1"/>
                </a:solidFill>
              </a:defRPr>
            </a:lvl6pPr>
            <a:lvl7pPr lvl="6" rtl="0">
              <a:spcBef>
                <a:spcPts val="0"/>
              </a:spcBef>
              <a:spcAft>
                <a:spcPts val="0"/>
              </a:spcAft>
              <a:buClr>
                <a:schemeClr val="dk1"/>
              </a:buClr>
              <a:buSzPts val="2800"/>
              <a:buNone/>
              <a:defRPr sz="5600">
                <a:solidFill>
                  <a:schemeClr val="dk1"/>
                </a:solidFill>
              </a:defRPr>
            </a:lvl7pPr>
            <a:lvl8pPr lvl="7" rtl="0">
              <a:spcBef>
                <a:spcPts val="0"/>
              </a:spcBef>
              <a:spcAft>
                <a:spcPts val="0"/>
              </a:spcAft>
              <a:buClr>
                <a:schemeClr val="dk1"/>
              </a:buClr>
              <a:buSzPts val="2800"/>
              <a:buNone/>
              <a:defRPr sz="5600">
                <a:solidFill>
                  <a:schemeClr val="dk1"/>
                </a:solidFill>
              </a:defRPr>
            </a:lvl8pPr>
            <a:lvl9pPr lvl="8"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3457982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230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913953" y="410776"/>
            <a:ext cx="16454122" cy="1713660"/>
          </a:xfrm>
          <a:prstGeom prst="rect">
            <a:avLst/>
          </a:prstGeom>
        </p:spPr>
        <p:txBody>
          <a:bodyPr/>
          <a:lstStyle/>
          <a:p>
            <a:r>
              <a:rPr lang="es-ES"/>
              <a:t>Clic para editar título</a:t>
            </a:r>
            <a:endParaRPr lang="en-US"/>
          </a:p>
        </p:txBody>
      </p:sp>
      <p:sp>
        <p:nvSpPr>
          <p:cNvPr id="9" name="Date Placeholder 3">
            <a:extLst>
              <a:ext uri="{FF2B5EF4-FFF2-40B4-BE49-F238E27FC236}">
                <a16:creationId xmlns:a16="http://schemas.microsoft.com/office/drawing/2014/main" id="{3256AABD-EE7F-AE13-2D5E-8652DFEC7600}"/>
              </a:ext>
            </a:extLst>
          </p:cNvPr>
          <p:cNvSpPr>
            <a:spLocks noGrp="1"/>
          </p:cNvSpPr>
          <p:nvPr>
            <p:ph type="dt" sz="half" idx="10"/>
          </p:nvPr>
        </p:nvSpPr>
        <p:spPr>
          <a:xfrm>
            <a:off x="16625031" y="3"/>
            <a:ext cx="2374918" cy="821530"/>
          </a:xfrm>
          <a:prstGeom prst="rect">
            <a:avLst/>
          </a:prstGeom>
        </p:spPr>
        <p:txBody>
          <a:bodyPr/>
          <a:lstStyle/>
          <a:p>
            <a:r>
              <a:rPr lang="en-US"/>
              <a:t>10-2023</a:t>
            </a:r>
          </a:p>
        </p:txBody>
      </p:sp>
      <p:sp>
        <p:nvSpPr>
          <p:cNvPr id="10" name="Slide Number Placeholder 5">
            <a:extLst>
              <a:ext uri="{FF2B5EF4-FFF2-40B4-BE49-F238E27FC236}">
                <a16:creationId xmlns:a16="http://schemas.microsoft.com/office/drawing/2014/main" id="{9A6DAEA3-4332-54E6-3259-7D4E07B11BB8}"/>
              </a:ext>
            </a:extLst>
          </p:cNvPr>
          <p:cNvSpPr>
            <a:spLocks noGrp="1"/>
          </p:cNvSpPr>
          <p:nvPr>
            <p:ph type="sldNum" sz="quarter" idx="12"/>
          </p:nvPr>
        </p:nvSpPr>
        <p:spPr>
          <a:xfrm>
            <a:off x="16002000" y="0"/>
            <a:ext cx="1246056" cy="547688"/>
          </a:xfrm>
          <a:prstGeom prst="rect">
            <a:avLst/>
          </a:prstGeom>
        </p:spPr>
        <p:txBody>
          <a:bodyPr/>
          <a:lstStyle/>
          <a:p>
            <a:fld id="{4A0B6A2A-D606-4826-808D-FA1F746FCA38}" type="slidenum">
              <a:rPr lang="en-US" smtClean="0"/>
              <a:t>‹#›</a:t>
            </a:fld>
            <a:endParaRPr lang="en-US"/>
          </a:p>
        </p:txBody>
      </p:sp>
    </p:spTree>
    <p:extLst>
      <p:ext uri="{BB962C8B-B14F-4D97-AF65-F5344CB8AC3E}">
        <p14:creationId xmlns:p14="http://schemas.microsoft.com/office/powerpoint/2010/main" val="4071109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E06A6-B9F6-8C4E-8BB7-A85749090351}"/>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D753475-0D7A-834D-A672-537F69FD472D}"/>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FA1CDC5-5809-7B49-B0B3-F5903F80DE3B}"/>
              </a:ext>
            </a:extLst>
          </p:cNvPr>
          <p:cNvSpPr>
            <a:spLocks noGrp="1"/>
          </p:cNvSpPr>
          <p:nvPr>
            <p:ph type="dt" sz="half" idx="10"/>
          </p:nvPr>
        </p:nvSpPr>
        <p:spPr/>
        <p:txBody>
          <a:bodyPr/>
          <a:lstStyle/>
          <a:p>
            <a:fld id="{36661154-18B8-C746-9B91-B72B300330BF}" type="datetimeFigureOut">
              <a:rPr lang="en-US" smtClean="0"/>
              <a:t>6/16/2026</a:t>
            </a:fld>
            <a:endParaRPr lang="en-US"/>
          </a:p>
        </p:txBody>
      </p:sp>
      <p:sp>
        <p:nvSpPr>
          <p:cNvPr id="5" name="Footer Placeholder 4">
            <a:extLst>
              <a:ext uri="{FF2B5EF4-FFF2-40B4-BE49-F238E27FC236}">
                <a16:creationId xmlns:a16="http://schemas.microsoft.com/office/drawing/2014/main" id="{88D59F78-E740-1645-8766-F9BA1076B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EF7D2F-C41A-454B-B863-6EB7820E22B8}"/>
              </a:ext>
            </a:extLst>
          </p:cNvPr>
          <p:cNvSpPr>
            <a:spLocks noGrp="1"/>
          </p:cNvSpPr>
          <p:nvPr>
            <p:ph type="sldNum" sz="quarter" idx="12"/>
          </p:nvPr>
        </p:nvSpPr>
        <p:spPr/>
        <p:txBody>
          <a:bodyPr/>
          <a:lstStyle/>
          <a:p>
            <a:fld id="{F15359B9-E541-C84D-9E7A-3D4F6A564EC3}" type="slidenum">
              <a:rPr lang="en-US" smtClean="0"/>
              <a:t>‹#›</a:t>
            </a:fld>
            <a:endParaRPr lang="en-US"/>
          </a:p>
        </p:txBody>
      </p:sp>
    </p:spTree>
    <p:extLst>
      <p:ext uri="{BB962C8B-B14F-4D97-AF65-F5344CB8AC3E}">
        <p14:creationId xmlns:p14="http://schemas.microsoft.com/office/powerpoint/2010/main" val="1992612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665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94"/>
        <p:cNvGrpSpPr/>
        <p:nvPr/>
      </p:nvGrpSpPr>
      <p:grpSpPr>
        <a:xfrm>
          <a:off x="0" y="0"/>
          <a:ext cx="0" cy="0"/>
          <a:chOff x="0" y="0"/>
          <a:chExt cx="0" cy="0"/>
        </a:xfrm>
      </p:grpSpPr>
      <p:sp>
        <p:nvSpPr>
          <p:cNvPr id="395" name="Google Shape;395;p14"/>
          <p:cNvSpPr txBox="1">
            <a:spLocks noGrp="1"/>
          </p:cNvSpPr>
          <p:nvPr>
            <p:ph type="title"/>
          </p:nvPr>
        </p:nvSpPr>
        <p:spPr>
          <a:xfrm>
            <a:off x="1426450" y="1079000"/>
            <a:ext cx="15435000" cy="95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200"/>
              <a:buFont typeface="Magra"/>
              <a:buNone/>
              <a:defRPr sz="6400" b="1">
                <a:latin typeface="Magra"/>
                <a:ea typeface="Magra"/>
                <a:cs typeface="Magra"/>
                <a:sym typeface="Magra"/>
              </a:defRPr>
            </a:lvl1pPr>
            <a:lvl2pPr lvl="1" rtl="0">
              <a:spcBef>
                <a:spcPts val="0"/>
              </a:spcBef>
              <a:spcAft>
                <a:spcPts val="0"/>
              </a:spcAft>
              <a:buClr>
                <a:schemeClr val="dk1"/>
              </a:buClr>
              <a:buSzPts val="2800"/>
              <a:buNone/>
              <a:defRPr sz="5600">
                <a:solidFill>
                  <a:schemeClr val="dk1"/>
                </a:solidFill>
              </a:defRPr>
            </a:lvl2pPr>
            <a:lvl3pPr lvl="2" rtl="0">
              <a:spcBef>
                <a:spcPts val="0"/>
              </a:spcBef>
              <a:spcAft>
                <a:spcPts val="0"/>
              </a:spcAft>
              <a:buClr>
                <a:schemeClr val="dk1"/>
              </a:buClr>
              <a:buSzPts val="2800"/>
              <a:buNone/>
              <a:defRPr sz="5600">
                <a:solidFill>
                  <a:schemeClr val="dk1"/>
                </a:solidFill>
              </a:defRPr>
            </a:lvl3pPr>
            <a:lvl4pPr lvl="3" rtl="0">
              <a:spcBef>
                <a:spcPts val="0"/>
              </a:spcBef>
              <a:spcAft>
                <a:spcPts val="0"/>
              </a:spcAft>
              <a:buClr>
                <a:schemeClr val="dk1"/>
              </a:buClr>
              <a:buSzPts val="2800"/>
              <a:buNone/>
              <a:defRPr sz="5600">
                <a:solidFill>
                  <a:schemeClr val="dk1"/>
                </a:solidFill>
              </a:defRPr>
            </a:lvl4pPr>
            <a:lvl5pPr lvl="4" rtl="0">
              <a:spcBef>
                <a:spcPts val="0"/>
              </a:spcBef>
              <a:spcAft>
                <a:spcPts val="0"/>
              </a:spcAft>
              <a:buClr>
                <a:schemeClr val="dk1"/>
              </a:buClr>
              <a:buSzPts val="2800"/>
              <a:buNone/>
              <a:defRPr sz="5600">
                <a:solidFill>
                  <a:schemeClr val="dk1"/>
                </a:solidFill>
              </a:defRPr>
            </a:lvl5pPr>
            <a:lvl6pPr lvl="5" rtl="0">
              <a:spcBef>
                <a:spcPts val="0"/>
              </a:spcBef>
              <a:spcAft>
                <a:spcPts val="0"/>
              </a:spcAft>
              <a:buClr>
                <a:schemeClr val="dk1"/>
              </a:buClr>
              <a:buSzPts val="2800"/>
              <a:buNone/>
              <a:defRPr sz="5600">
                <a:solidFill>
                  <a:schemeClr val="dk1"/>
                </a:solidFill>
              </a:defRPr>
            </a:lvl6pPr>
            <a:lvl7pPr lvl="6" rtl="0">
              <a:spcBef>
                <a:spcPts val="0"/>
              </a:spcBef>
              <a:spcAft>
                <a:spcPts val="0"/>
              </a:spcAft>
              <a:buClr>
                <a:schemeClr val="dk1"/>
              </a:buClr>
              <a:buSzPts val="2800"/>
              <a:buNone/>
              <a:defRPr sz="5600">
                <a:solidFill>
                  <a:schemeClr val="dk1"/>
                </a:solidFill>
              </a:defRPr>
            </a:lvl7pPr>
            <a:lvl8pPr lvl="7" rtl="0">
              <a:spcBef>
                <a:spcPts val="0"/>
              </a:spcBef>
              <a:spcAft>
                <a:spcPts val="0"/>
              </a:spcAft>
              <a:buClr>
                <a:schemeClr val="dk1"/>
              </a:buClr>
              <a:buSzPts val="2800"/>
              <a:buNone/>
              <a:defRPr sz="5600">
                <a:solidFill>
                  <a:schemeClr val="dk1"/>
                </a:solidFill>
              </a:defRPr>
            </a:lvl8pPr>
            <a:lvl9pPr lvl="8" rtl="0">
              <a:spcBef>
                <a:spcPts val="0"/>
              </a:spcBef>
              <a:spcAft>
                <a:spcPts val="0"/>
              </a:spcAft>
              <a:buClr>
                <a:schemeClr val="dk1"/>
              </a:buClr>
              <a:buSzPts val="2800"/>
              <a:buNone/>
              <a:defRPr sz="5600">
                <a:solidFill>
                  <a:schemeClr val="dk1"/>
                </a:solidFill>
              </a:defRPr>
            </a:lvl9pPr>
          </a:lstStyle>
          <a:p>
            <a:endParaRPr/>
          </a:p>
        </p:txBody>
      </p:sp>
    </p:spTree>
    <p:extLst>
      <p:ext uri="{BB962C8B-B14F-4D97-AF65-F5344CB8AC3E}">
        <p14:creationId xmlns:p14="http://schemas.microsoft.com/office/powerpoint/2010/main" val="3780539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6384072"/>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2196247"/>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6950810"/>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45142" y="197934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983552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8164551" y="983552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5645161" y="983552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75F816C0-87AC-E609-6F32-00CCFE85DF89}"/>
              </a:ext>
            </a:extLst>
          </p:cNvPr>
          <p:cNvPicPr>
            <a:picLocks noChangeAspect="1"/>
          </p:cNvPicPr>
          <p:nvPr userDrawn="1"/>
        </p:nvPicPr>
        <p:blipFill rotWithShape="1">
          <a:blip r:embed="rId15" cstate="print">
            <a:alphaModFix amt="85000"/>
            <a:extLst>
              <a:ext uri="{28A0092B-C50C-407E-A947-70E740481C1C}">
                <a14:useLocalDpi xmlns:a14="http://schemas.microsoft.com/office/drawing/2010/main"/>
              </a:ext>
            </a:extLst>
          </a:blip>
          <a:srcRect/>
          <a:stretch/>
        </p:blipFill>
        <p:spPr>
          <a:xfrm>
            <a:off x="0" y="0"/>
            <a:ext cx="18266229" cy="151128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CFAEE108-72F9-AA43-A4A4-2C4DBCF5C081}"/>
              </a:ext>
            </a:extLst>
          </p:cNvPr>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467635" y="8857754"/>
            <a:ext cx="5621094" cy="121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081562"/>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8" r:id="rId5"/>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1.jpeg"/><Relationship Id="rId10" Type="http://schemas.openxmlformats.org/officeDocument/2006/relationships/image" Target="../media/image10.png"/><Relationship Id="rId4" Type="http://schemas.openxmlformats.org/officeDocument/2006/relationships/image" Target="../media/image5.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26" Type="http://schemas.openxmlformats.org/officeDocument/2006/relationships/image" Target="../media/image1.jpeg"/><Relationship Id="rId3" Type="http://schemas.openxmlformats.org/officeDocument/2006/relationships/image" Target="../media/image30.png"/><Relationship Id="rId21" Type="http://schemas.openxmlformats.org/officeDocument/2006/relationships/image" Target="../media/image48.svg"/><Relationship Id="rId7" Type="http://schemas.openxmlformats.org/officeDocument/2006/relationships/image" Target="../media/image34.svg"/><Relationship Id="rId12" Type="http://schemas.openxmlformats.org/officeDocument/2006/relationships/image" Target="../media/image39.svg"/><Relationship Id="rId17" Type="http://schemas.openxmlformats.org/officeDocument/2006/relationships/image" Target="../media/image44.png"/><Relationship Id="rId25" Type="http://schemas.openxmlformats.org/officeDocument/2006/relationships/image" Target="../media/image52.jpeg"/><Relationship Id="rId2" Type="http://schemas.openxmlformats.org/officeDocument/2006/relationships/notesSlide" Target="../notesSlides/notesSlide7.xml"/><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6.xml"/><Relationship Id="rId6" Type="http://schemas.openxmlformats.org/officeDocument/2006/relationships/image" Target="../media/image33.png"/><Relationship Id="rId11" Type="http://schemas.openxmlformats.org/officeDocument/2006/relationships/image" Target="../media/image38.png"/><Relationship Id="rId24" Type="http://schemas.openxmlformats.org/officeDocument/2006/relationships/image" Target="../media/image51.png"/><Relationship Id="rId5" Type="http://schemas.openxmlformats.org/officeDocument/2006/relationships/image" Target="../media/image32.svg"/><Relationship Id="rId15" Type="http://schemas.openxmlformats.org/officeDocument/2006/relationships/image" Target="../media/image42.png"/><Relationship Id="rId23" Type="http://schemas.openxmlformats.org/officeDocument/2006/relationships/image" Target="../media/image50.png"/><Relationship Id="rId10" Type="http://schemas.openxmlformats.org/officeDocument/2006/relationships/image" Target="../media/image37.png"/><Relationship Id="rId19" Type="http://schemas.openxmlformats.org/officeDocument/2006/relationships/image" Target="../media/image46.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svg"/><Relationship Id="rId22"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ov"/><Relationship Id="rId1" Type="http://schemas.openxmlformats.org/officeDocument/2006/relationships/video" Target="NULL" TargetMode="External"/><Relationship Id="rId5" Type="http://schemas.openxmlformats.org/officeDocument/2006/relationships/image" Target="../media/image55.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1.jpe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0.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66.png"/><Relationship Id="rId7" Type="http://schemas.openxmlformats.org/officeDocument/2006/relationships/image" Target="../media/image6.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5.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file:////var/folders/44/7994xnzx2ms0d4z3p43pwhmw0000gn/T/com.microsoft.Word/WebArchiveCopyPasteTempFiles/Petrolina-193-b.png" TargetMode="External"/><Relationship Id="rId11" Type="http://schemas.openxmlformats.org/officeDocument/2006/relationships/image" Target="../media/image21.jpeg"/><Relationship Id="rId5" Type="http://schemas.openxmlformats.org/officeDocument/2006/relationships/image" Target="../media/image16.png"/><Relationship Id="rId10" Type="http://schemas.openxmlformats.org/officeDocument/2006/relationships/image" Target="../media/image20.jpeg"/><Relationship Id="rId4" Type="http://schemas.openxmlformats.org/officeDocument/2006/relationships/image" Target="../media/image14.jpg"/><Relationship Id="rId9" Type="http://schemas.openxmlformats.org/officeDocument/2006/relationships/image" Target="../media/image19.jpe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571" y="1485564"/>
            <a:ext cx="18266229" cy="1045568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GB" dirty="0"/>
          </a:p>
          <a:p>
            <a:r>
              <a:rPr lang="en-GB" dirty="0"/>
              <a:t> </a:t>
            </a:r>
            <a:r>
              <a:rPr lang="en-GB" b="1" dirty="0"/>
              <a:t> </a:t>
            </a:r>
            <a:endParaRPr lang="en-US" dirty="0"/>
          </a:p>
        </p:txBody>
      </p:sp>
      <p:sp>
        <p:nvSpPr>
          <p:cNvPr id="3" name="Freeform 3"/>
          <p:cNvSpPr/>
          <p:nvPr/>
        </p:nvSpPr>
        <p:spPr>
          <a:xfrm>
            <a:off x="8507350" y="941816"/>
            <a:ext cx="154386" cy="183001"/>
          </a:xfrm>
          <a:custGeom>
            <a:avLst/>
            <a:gdLst/>
            <a:ahLst/>
            <a:cxnLst/>
            <a:rect l="l" t="t" r="r" b="b"/>
            <a:pathLst>
              <a:path w="154386" h="183001">
                <a:moveTo>
                  <a:pt x="0" y="0"/>
                </a:moveTo>
                <a:lnTo>
                  <a:pt x="154386" y="0"/>
                </a:lnTo>
                <a:lnTo>
                  <a:pt x="154386" y="183001"/>
                </a:lnTo>
                <a:lnTo>
                  <a:pt x="0" y="1830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Y"/>
          </a:p>
        </p:txBody>
      </p:sp>
      <p:pic>
        <p:nvPicPr>
          <p:cNvPr id="10" name="Picture 9">
            <a:extLst>
              <a:ext uri="{FF2B5EF4-FFF2-40B4-BE49-F238E27FC236}">
                <a16:creationId xmlns:a16="http://schemas.microsoft.com/office/drawing/2014/main" id="{41D0B0B8-B233-08B1-5B67-AB3E3B64C6CC}"/>
              </a:ext>
            </a:extLst>
          </p:cNvPr>
          <p:cNvPicPr>
            <a:picLocks noChangeAspect="1"/>
          </p:cNvPicPr>
          <p:nvPr/>
        </p:nvPicPr>
        <p:blipFill rotWithShape="1">
          <a:blip r:embed="rId5" cstate="print">
            <a:alphaModFix amt="85000"/>
            <a:extLst>
              <a:ext uri="{28A0092B-C50C-407E-A947-70E740481C1C}">
                <a14:useLocalDpi xmlns:a14="http://schemas.microsoft.com/office/drawing/2010/main"/>
              </a:ext>
            </a:extLst>
          </a:blip>
          <a:srcRect/>
          <a:stretch/>
        </p:blipFill>
        <p:spPr>
          <a:xfrm>
            <a:off x="0" y="0"/>
            <a:ext cx="18266229" cy="1511289"/>
          </a:xfrm>
          <a:prstGeom prst="rect">
            <a:avLst/>
          </a:prstGeom>
        </p:spPr>
      </p:pic>
      <p:sp>
        <p:nvSpPr>
          <p:cNvPr id="8" name="TextBox 7">
            <a:extLst>
              <a:ext uri="{FF2B5EF4-FFF2-40B4-BE49-F238E27FC236}">
                <a16:creationId xmlns:a16="http://schemas.microsoft.com/office/drawing/2014/main" id="{4DFADC5F-8565-8416-8699-D0894084049E}"/>
              </a:ext>
            </a:extLst>
          </p:cNvPr>
          <p:cNvSpPr txBox="1"/>
          <p:nvPr/>
        </p:nvSpPr>
        <p:spPr>
          <a:xfrm>
            <a:off x="324759" y="7678051"/>
            <a:ext cx="8295284" cy="2246769"/>
          </a:xfrm>
          <a:prstGeom prst="rect">
            <a:avLst/>
          </a:prstGeom>
          <a:noFill/>
        </p:spPr>
        <p:txBody>
          <a:bodyPr wrap="none" lIns="91440" tIns="45720" rIns="91440" bIns="45720" rtlCol="0" anchor="t">
            <a:spAutoFit/>
          </a:bodyPr>
          <a:lstStyle/>
          <a:p>
            <a:r>
              <a:rPr lang="en-US" sz="2800" dirty="0">
                <a:solidFill>
                  <a:schemeClr val="bg1"/>
                </a:solidFill>
                <a:ea typeface="Calibri"/>
                <a:cs typeface="Calibri"/>
              </a:rPr>
              <a:t>Angelos Menelaou, </a:t>
            </a:r>
          </a:p>
          <a:p>
            <a:r>
              <a:rPr lang="en-US" sz="2800" dirty="0">
                <a:solidFill>
                  <a:schemeClr val="bg1"/>
                </a:solidFill>
                <a:ea typeface="Calibri"/>
                <a:cs typeface="Calibri"/>
              </a:rPr>
              <a:t>Head, Dept of Maritime Transport &amp; Commerce (DMTC)</a:t>
            </a:r>
          </a:p>
          <a:p>
            <a:r>
              <a:rPr lang="en-US" sz="2800" dirty="0">
                <a:solidFill>
                  <a:schemeClr val="bg1"/>
                </a:solidFill>
                <a:ea typeface="Calibri"/>
                <a:cs typeface="Calibri"/>
              </a:rPr>
              <a:t>Frederick University</a:t>
            </a:r>
          </a:p>
          <a:p>
            <a:endParaRPr lang="en-US" sz="2800" dirty="0">
              <a:solidFill>
                <a:schemeClr val="bg1"/>
              </a:solidFill>
              <a:ea typeface="Calibri"/>
              <a:cs typeface="Calibri"/>
            </a:endParaRPr>
          </a:p>
          <a:p>
            <a:r>
              <a:rPr lang="en-US" sz="2800" dirty="0">
                <a:solidFill>
                  <a:schemeClr val="bg1"/>
                </a:solidFill>
                <a:ea typeface="Calibri"/>
                <a:cs typeface="Calibri"/>
              </a:rPr>
              <a:t>Piraeus -  25 May, 2026</a:t>
            </a:r>
          </a:p>
        </p:txBody>
      </p:sp>
      <p:sp>
        <p:nvSpPr>
          <p:cNvPr id="4" name="TextBox 3">
            <a:extLst>
              <a:ext uri="{FF2B5EF4-FFF2-40B4-BE49-F238E27FC236}">
                <a16:creationId xmlns:a16="http://schemas.microsoft.com/office/drawing/2014/main" id="{6CE7F3A5-A669-DEA9-C7D4-507E08B934BB}"/>
              </a:ext>
            </a:extLst>
          </p:cNvPr>
          <p:cNvSpPr txBox="1"/>
          <p:nvPr/>
        </p:nvSpPr>
        <p:spPr>
          <a:xfrm>
            <a:off x="836023" y="168681"/>
            <a:ext cx="17060091" cy="1877437"/>
          </a:xfrm>
          <a:prstGeom prst="rect">
            <a:avLst/>
          </a:prstGeom>
          <a:noFill/>
        </p:spPr>
        <p:txBody>
          <a:bodyPr wrap="square" lIns="91440" tIns="45720" rIns="91440" bIns="45720" rtlCol="0" anchor="t">
            <a:spAutoFit/>
          </a:bodyPr>
          <a:lstStyle/>
          <a:p>
            <a:pPr algn="ctr"/>
            <a:r>
              <a:rPr lang="en-GB" sz="3600" b="1" dirty="0">
                <a:solidFill>
                  <a:schemeClr val="bg1"/>
                </a:solidFill>
              </a:rPr>
              <a:t>EMMERA: Easter Mediterranean Marine Environmental Risk Assessment</a:t>
            </a:r>
          </a:p>
          <a:p>
            <a:pPr algn="ctr"/>
            <a:r>
              <a:rPr lang="en-GB" sz="3600" b="1" dirty="0">
                <a:solidFill>
                  <a:schemeClr val="bg1"/>
                </a:solidFill>
              </a:rPr>
              <a:t>Final Dissemination Event</a:t>
            </a:r>
            <a:endParaRPr lang="en-GB" sz="3600" dirty="0">
              <a:solidFill>
                <a:schemeClr val="bg1"/>
              </a:solidFill>
            </a:endParaRPr>
          </a:p>
          <a:p>
            <a:pPr algn="ctr"/>
            <a:endParaRPr lang="en-US" sz="4400" dirty="0">
              <a:solidFill>
                <a:schemeClr val="bg1"/>
              </a:solidFill>
              <a:ea typeface="Calibri"/>
              <a:cs typeface="Calibri"/>
            </a:endParaRPr>
          </a:p>
        </p:txBody>
      </p:sp>
      <p:pic>
        <p:nvPicPr>
          <p:cNvPr id="5" name="Picture 4">
            <a:extLst>
              <a:ext uri="{FF2B5EF4-FFF2-40B4-BE49-F238E27FC236}">
                <a16:creationId xmlns:a16="http://schemas.microsoft.com/office/drawing/2014/main" id="{F4B1584E-13B1-BC65-D46D-4D54F332AF31}"/>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1771" y="128086"/>
            <a:ext cx="1500164" cy="1357478"/>
          </a:xfrm>
          <a:prstGeom prst="rect">
            <a:avLst/>
          </a:prstGeom>
        </p:spPr>
      </p:pic>
      <p:pic>
        <p:nvPicPr>
          <p:cNvPr id="6" name="Picture 5">
            <a:extLst>
              <a:ext uri="{FF2B5EF4-FFF2-40B4-BE49-F238E27FC236}">
                <a16:creationId xmlns:a16="http://schemas.microsoft.com/office/drawing/2014/main" id="{3ED4EDAA-B16E-D4CB-A029-977DF6DD2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7054" y="2113248"/>
            <a:ext cx="2469940" cy="2338324"/>
          </a:xfrm>
          <a:prstGeom prst="rect">
            <a:avLst/>
          </a:prstGeom>
        </p:spPr>
      </p:pic>
      <p:pic>
        <p:nvPicPr>
          <p:cNvPr id="7" name="Εικόνα 8" descr="Εικόνα που περιέχει γραμματοσειρά, κείμενο, γραφικά, γραφιστική&#10;&#10;Το περιεχόμενο που δημιουργείται από AI ενδέχεται να είναι εσφαλμένο.">
            <a:extLst>
              <a:ext uri="{FF2B5EF4-FFF2-40B4-BE49-F238E27FC236}">
                <a16:creationId xmlns:a16="http://schemas.microsoft.com/office/drawing/2014/main" id="{94F3AA43-EB7D-B555-F1D0-A023C30597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3537" y="3076554"/>
            <a:ext cx="4206015" cy="890134"/>
          </a:xfrm>
          <a:prstGeom prst="rect">
            <a:avLst/>
          </a:prstGeom>
        </p:spPr>
      </p:pic>
      <p:pic>
        <p:nvPicPr>
          <p:cNvPr id="9" name="Εικόνα 5">
            <a:extLst>
              <a:ext uri="{FF2B5EF4-FFF2-40B4-BE49-F238E27FC236}">
                <a16:creationId xmlns:a16="http://schemas.microsoft.com/office/drawing/2014/main" id="{4FB20716-D09B-216D-221A-86114A8629F7}"/>
              </a:ext>
            </a:extLst>
          </p:cNvPr>
          <p:cNvPicPr>
            <a:picLocks noChangeAspect="1"/>
          </p:cNvPicPr>
          <p:nvPr/>
        </p:nvPicPr>
        <p:blipFill rotWithShape="1">
          <a:blip r:embed="rId9">
            <a:extLst>
              <a:ext uri="{28A0092B-C50C-407E-A947-70E740481C1C}">
                <a14:useLocalDpi xmlns:a14="http://schemas.microsoft.com/office/drawing/2010/main" val="0"/>
              </a:ext>
            </a:extLst>
          </a:blip>
          <a:srcRect l="14865" t="27509" r="17230" b="47577"/>
          <a:stretch>
            <a:fillRect/>
          </a:stretch>
        </p:blipFill>
        <p:spPr bwMode="auto">
          <a:xfrm>
            <a:off x="11566095" y="2889943"/>
            <a:ext cx="3452928" cy="946116"/>
          </a:xfrm>
          <a:prstGeom prst="rect">
            <a:avLst/>
          </a:prstGeom>
          <a:ln>
            <a:noFill/>
          </a:ln>
          <a:extLst>
            <a:ext uri="{53640926-AAD7-44D8-BBD7-CCE9431645EC}">
              <a14:shadowObscured xmlns:a14="http://schemas.microsoft.com/office/drawing/2010/main"/>
            </a:ext>
          </a:extLst>
        </p:spPr>
      </p:pic>
      <p:pic>
        <p:nvPicPr>
          <p:cNvPr id="11" name="Εικόνα 4" descr="Εικόνα που περιέχει γραφικά, γραμματοσειρά, σύμβολο, κείμενο&#10;&#10;Το περιεχόμενο που δημιουργείται από AI ενδέχεται να είναι εσφαλμένο.">
            <a:extLst>
              <a:ext uri="{FF2B5EF4-FFF2-40B4-BE49-F238E27FC236}">
                <a16:creationId xmlns:a16="http://schemas.microsoft.com/office/drawing/2014/main" id="{0A7D1A78-793F-D230-3D0A-C606A0F9F7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19023" y="2222226"/>
            <a:ext cx="3321229" cy="2337531"/>
          </a:xfrm>
          <a:prstGeom prst="rect">
            <a:avLst/>
          </a:prstGeom>
        </p:spPr>
      </p:pic>
      <p:pic>
        <p:nvPicPr>
          <p:cNvPr id="12" name="Εικόνα 3">
            <a:extLst>
              <a:ext uri="{FF2B5EF4-FFF2-40B4-BE49-F238E27FC236}">
                <a16:creationId xmlns:a16="http://schemas.microsoft.com/office/drawing/2014/main" id="{28D09944-7BB6-22FF-2A87-B73485FC530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1656" y="2889943"/>
            <a:ext cx="3339085" cy="946116"/>
          </a:xfrm>
          <a:prstGeom prst="rect">
            <a:avLst/>
          </a:prstGeom>
          <a:noFill/>
          <a:ln>
            <a:noFill/>
          </a:ln>
        </p:spPr>
      </p:pic>
      <p:pic>
        <p:nvPicPr>
          <p:cNvPr id="15" name="Picture 14">
            <a:extLst>
              <a:ext uri="{FF2B5EF4-FFF2-40B4-BE49-F238E27FC236}">
                <a16:creationId xmlns:a16="http://schemas.microsoft.com/office/drawing/2014/main" id="{46A84D92-AB3B-4F06-AB89-068A388BE7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715" y="1876724"/>
            <a:ext cx="2941208" cy="6170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F0A0D6-0409-E560-5D99-BB4E202FF84D}"/>
            </a:ext>
          </a:extLst>
        </p:cNvPr>
        <p:cNvGrpSpPr/>
        <p:nvPr/>
      </p:nvGrpSpPr>
      <p:grpSpPr>
        <a:xfrm>
          <a:off x="0" y="0"/>
          <a:ext cx="0" cy="0"/>
          <a:chOff x="0" y="0"/>
          <a:chExt cx="0" cy="0"/>
        </a:xfrm>
      </p:grpSpPr>
      <p:sp>
        <p:nvSpPr>
          <p:cNvPr id="13" name="TextBox 13">
            <a:extLst>
              <a:ext uri="{FF2B5EF4-FFF2-40B4-BE49-F238E27FC236}">
                <a16:creationId xmlns:a16="http://schemas.microsoft.com/office/drawing/2014/main" id="{61FA2609-E38B-0A85-B44E-AA40A44623FD}"/>
              </a:ext>
            </a:extLst>
          </p:cNvPr>
          <p:cNvSpPr txBox="1"/>
          <p:nvPr/>
        </p:nvSpPr>
        <p:spPr>
          <a:xfrm>
            <a:off x="249680" y="1931941"/>
            <a:ext cx="17463554" cy="7848302"/>
          </a:xfrm>
          <a:prstGeom prst="rect">
            <a:avLst/>
          </a:prstGeom>
        </p:spPr>
        <p:txBody>
          <a:bodyPr wrap="square" lIns="0" tIns="0" rIns="0" bIns="0" rtlCol="0" anchor="t">
            <a:spAutoFit/>
          </a:bodyPr>
          <a:lstStyle/>
          <a:p>
            <a:r>
              <a:rPr lang="en-GB" sz="3200" dirty="0">
                <a:solidFill>
                  <a:schemeClr val="accent1"/>
                </a:solidFill>
                <a:highlight>
                  <a:srgbClr val="FFFFFF"/>
                </a:highlight>
              </a:rPr>
              <a:t>Following a Council of Ministers decision (February 2024), a national coordination mechanism for marine pollution prevention and response was established.</a:t>
            </a:r>
          </a:p>
          <a:p>
            <a:endParaRPr lang="en-GB" sz="3200" b="1" dirty="0">
              <a:solidFill>
                <a:schemeClr val="accent1"/>
              </a:solidFill>
              <a:highlight>
                <a:srgbClr val="FFFFFF"/>
              </a:highlight>
            </a:endParaRPr>
          </a:p>
          <a:p>
            <a:r>
              <a:rPr lang="en-GB" sz="3200" b="1" dirty="0">
                <a:solidFill>
                  <a:schemeClr val="accent1"/>
                </a:solidFill>
                <a:highlight>
                  <a:srgbClr val="FFFFFF"/>
                </a:highlight>
              </a:rPr>
              <a:t>Key Features</a:t>
            </a:r>
          </a:p>
          <a:p>
            <a:r>
              <a:rPr lang="en-GB" sz="3200" dirty="0">
                <a:solidFill>
                  <a:schemeClr val="accent1"/>
                </a:solidFill>
                <a:highlight>
                  <a:srgbClr val="FFFFFF"/>
                </a:highlight>
              </a:rPr>
              <a:t>Led by the Shipping Deputy Ministry </a:t>
            </a:r>
          </a:p>
          <a:p>
            <a:r>
              <a:rPr lang="en-GB" sz="3200" dirty="0">
                <a:solidFill>
                  <a:schemeClr val="accent1"/>
                </a:solidFill>
                <a:highlight>
                  <a:srgbClr val="FFFFFF"/>
                </a:highlight>
              </a:rPr>
              <a:t>Multi-agency coordination framework </a:t>
            </a:r>
          </a:p>
          <a:p>
            <a:r>
              <a:rPr lang="en-GB" sz="3200" dirty="0">
                <a:solidFill>
                  <a:schemeClr val="accent1"/>
                </a:solidFill>
                <a:highlight>
                  <a:srgbClr val="FFFFFF"/>
                </a:highlight>
              </a:rPr>
              <a:t>Participation of key national stakeholders</a:t>
            </a:r>
          </a:p>
          <a:p>
            <a:r>
              <a:rPr lang="en-GB" sz="3200" dirty="0">
                <a:solidFill>
                  <a:schemeClr val="accent1"/>
                </a:solidFill>
                <a:highlight>
                  <a:srgbClr val="FFFFFF"/>
                </a:highlight>
              </a:rPr>
              <a:t>Frederick University acting as Scientific Advisor </a:t>
            </a:r>
          </a:p>
          <a:p>
            <a:endParaRPr lang="en-GB" sz="3200" b="1" dirty="0">
              <a:solidFill>
                <a:schemeClr val="accent1"/>
              </a:solidFill>
              <a:highlight>
                <a:srgbClr val="FFFFFF"/>
              </a:highlight>
            </a:endParaRPr>
          </a:p>
          <a:p>
            <a:endParaRPr lang="en-GB" sz="3200" b="1" dirty="0">
              <a:solidFill>
                <a:schemeClr val="accent1"/>
              </a:solidFill>
              <a:highlight>
                <a:srgbClr val="FFFFFF"/>
              </a:highlight>
            </a:endParaRPr>
          </a:p>
          <a:p>
            <a:r>
              <a:rPr lang="en-GB" sz="3200" b="1" dirty="0">
                <a:solidFill>
                  <a:schemeClr val="accent1"/>
                </a:solidFill>
                <a:highlight>
                  <a:srgbClr val="FFFFFF"/>
                </a:highlight>
              </a:rPr>
              <a:t>Objective</a:t>
            </a:r>
          </a:p>
          <a:p>
            <a:r>
              <a:rPr lang="en-GB" sz="3200" dirty="0">
                <a:solidFill>
                  <a:schemeClr val="accent1"/>
                </a:solidFill>
                <a:highlight>
                  <a:srgbClr val="FFFFFF"/>
                </a:highlight>
              </a:rPr>
              <a:t>Strengthen coordinated monitoring, prevention, </a:t>
            </a:r>
          </a:p>
          <a:p>
            <a:r>
              <a:rPr lang="en-GB" sz="3200" dirty="0">
                <a:solidFill>
                  <a:schemeClr val="accent1"/>
                </a:solidFill>
                <a:highlight>
                  <a:srgbClr val="FFFFFF"/>
                </a:highlight>
              </a:rPr>
              <a:t>synergies, accountability  and response to marine pollution incidents.</a:t>
            </a:r>
          </a:p>
          <a:p>
            <a:pPr algn="l">
              <a:spcBef>
                <a:spcPts val="600"/>
              </a:spcBef>
              <a:spcAft>
                <a:spcPts val="600"/>
              </a:spcAft>
            </a:pPr>
            <a:endParaRPr lang="en-US" sz="3200" dirty="0">
              <a:solidFill>
                <a:schemeClr val="accent5">
                  <a:lumMod val="10000"/>
                </a:schemeClr>
              </a:solidFill>
              <a:highlight>
                <a:srgbClr val="FFFFFF"/>
              </a:highlight>
              <a:cs typeface="Calibri" panose="020F0502020204030204" pitchFamily="34" charset="0"/>
              <a:sym typeface="Open Sauce Bold"/>
            </a:endParaRPr>
          </a:p>
          <a:p>
            <a:pPr algn="l">
              <a:spcBef>
                <a:spcPts val="2400"/>
              </a:spcBef>
              <a:spcAft>
                <a:spcPts val="1800"/>
              </a:spcAft>
            </a:pPr>
            <a:endParaRPr lang="en-US" sz="3200" b="1" spc="-86" dirty="0">
              <a:solidFill>
                <a:srgbClr val="4B3C3D"/>
              </a:solidFill>
              <a:latin typeface="Century" panose="02040604050505020304" pitchFamily="18" charset="0"/>
              <a:ea typeface="Open Sauce Bold"/>
              <a:cs typeface="Open Sauce Bold"/>
              <a:sym typeface="Open Sauce Bold"/>
            </a:endParaRPr>
          </a:p>
        </p:txBody>
      </p:sp>
      <p:pic>
        <p:nvPicPr>
          <p:cNvPr id="6" name="Picture 5">
            <a:extLst>
              <a:ext uri="{FF2B5EF4-FFF2-40B4-BE49-F238E27FC236}">
                <a16:creationId xmlns:a16="http://schemas.microsoft.com/office/drawing/2014/main" id="{765C1298-4E6C-EFCD-480A-348F837EAEB9}"/>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13761" y="1007"/>
            <a:ext cx="18288000" cy="1495296"/>
          </a:xfrm>
          <a:prstGeom prst="rect">
            <a:avLst/>
          </a:prstGeom>
        </p:spPr>
      </p:pic>
      <p:sp>
        <p:nvSpPr>
          <p:cNvPr id="4" name="Title 2">
            <a:extLst>
              <a:ext uri="{FF2B5EF4-FFF2-40B4-BE49-F238E27FC236}">
                <a16:creationId xmlns:a16="http://schemas.microsoft.com/office/drawing/2014/main" id="{5354ED81-1342-2749-EFAB-AFB3841A8B38}"/>
              </a:ext>
            </a:extLst>
          </p:cNvPr>
          <p:cNvSpPr txBox="1">
            <a:spLocks/>
          </p:cNvSpPr>
          <p:nvPr/>
        </p:nvSpPr>
        <p:spPr>
          <a:xfrm>
            <a:off x="1820091" y="394673"/>
            <a:ext cx="14105562" cy="956400"/>
          </a:xfrm>
          <a:prstGeom prst="rect">
            <a:avLst/>
          </a:prstGeom>
        </p:spPr>
        <p:txBody>
          <a:bodyPr/>
          <a:lstStyle>
            <a:defPPr>
              <a:defRPr lang="en-US"/>
            </a:defPPr>
            <a:lvl1pPr algn="ctr" defTabSz="1828800">
              <a:lnSpc>
                <a:spcPct val="90000"/>
              </a:lnSpc>
              <a:spcBef>
                <a:spcPct val="0"/>
              </a:spcBef>
              <a:buNone/>
              <a:defRPr sz="4000" b="1">
                <a:solidFill>
                  <a:schemeClr val="bg2"/>
                </a:solidFill>
              </a:defRPr>
            </a:lvl1pPr>
          </a:lstStyle>
          <a:p>
            <a:r>
              <a:rPr lang="en-GB" dirty="0"/>
              <a:t>Marine Pollution Special Committee </a:t>
            </a:r>
            <a:endParaRPr lang="en-CY" dirty="0"/>
          </a:p>
        </p:txBody>
      </p:sp>
      <p:pic>
        <p:nvPicPr>
          <p:cNvPr id="5" name="Picture 6">
            <a:extLst>
              <a:ext uri="{FF2B5EF4-FFF2-40B4-BE49-F238E27FC236}">
                <a16:creationId xmlns:a16="http://schemas.microsoft.com/office/drawing/2014/main" id="{7863147A-3064-BDB1-D2D6-EEA806CE4C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179" b="13129"/>
          <a:stretch/>
        </p:blipFill>
        <p:spPr bwMode="auto">
          <a:xfrm>
            <a:off x="9213668" y="3530540"/>
            <a:ext cx="8400798" cy="3783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800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grpSp>
        <p:nvGrpSpPr>
          <p:cNvPr id="713" name="Google Shape;713;p22"/>
          <p:cNvGrpSpPr/>
          <p:nvPr/>
        </p:nvGrpSpPr>
        <p:grpSpPr>
          <a:xfrm>
            <a:off x="425902" y="4634220"/>
            <a:ext cx="6208736" cy="4245584"/>
            <a:chOff x="407198" y="2316006"/>
            <a:chExt cx="2910122" cy="2273510"/>
          </a:xfrm>
        </p:grpSpPr>
        <p:sp>
          <p:nvSpPr>
            <p:cNvPr id="714" name="Google Shape;714;p22"/>
            <p:cNvSpPr/>
            <p:nvPr/>
          </p:nvSpPr>
          <p:spPr>
            <a:xfrm>
              <a:off x="407198" y="2316006"/>
              <a:ext cx="2465100" cy="478200"/>
            </a:xfrm>
            <a:prstGeom prst="rect">
              <a:avLst/>
            </a:prstGeom>
            <a:noFill/>
            <a:ln>
              <a:noFill/>
            </a:ln>
          </p:spPr>
          <p:txBody>
            <a:bodyPr spcFirstLastPara="1" wrap="square" lIns="182850" tIns="182850" rIns="182850" bIns="182850" anchor="b" anchorCtr="0">
              <a:noAutofit/>
            </a:bodyPr>
            <a:lstStyle/>
            <a:p>
              <a:pPr algn="ctr"/>
              <a:r>
                <a:rPr lang="en" sz="4400" dirty="0">
                  <a:solidFill>
                    <a:srgbClr val="002060"/>
                  </a:solidFill>
                  <a:ea typeface="Magra"/>
                  <a:cs typeface="Magra"/>
                  <a:sym typeface="Magra"/>
                </a:rPr>
                <a:t>Action plan</a:t>
              </a:r>
              <a:endParaRPr sz="4400" dirty="0">
                <a:solidFill>
                  <a:srgbClr val="002060"/>
                </a:solidFill>
                <a:ea typeface="Magra"/>
                <a:cs typeface="Magra"/>
                <a:sym typeface="Magra"/>
              </a:endParaRPr>
            </a:p>
          </p:txBody>
        </p:sp>
        <p:sp>
          <p:nvSpPr>
            <p:cNvPr id="715" name="Google Shape;715;p22"/>
            <p:cNvSpPr/>
            <p:nvPr/>
          </p:nvSpPr>
          <p:spPr>
            <a:xfrm>
              <a:off x="462892" y="2804449"/>
              <a:ext cx="2854428" cy="1785067"/>
            </a:xfrm>
            <a:prstGeom prst="rect">
              <a:avLst/>
            </a:prstGeom>
            <a:noFill/>
            <a:ln>
              <a:noFill/>
            </a:ln>
          </p:spPr>
          <p:txBody>
            <a:bodyPr spcFirstLastPara="1" wrap="square" lIns="182850" tIns="182850" rIns="182850" bIns="182850" anchor="t" anchorCtr="0">
              <a:noAutofit/>
            </a:bodyPr>
            <a:lstStyle/>
            <a:p>
              <a:pPr lvl="0"/>
              <a:r>
                <a:rPr lang="en-GB" sz="2400" b="1" dirty="0">
                  <a:solidFill>
                    <a:schemeClr val="bg1">
                      <a:lumMod val="75000"/>
                    </a:schemeClr>
                  </a:solidFill>
                </a:rPr>
                <a:t>For the first time, EMMERA brings together dynamic and static data from all relevant sources, enabling continuous monitoring, detection, risk assessment, and performance appraisal</a:t>
              </a:r>
              <a:endParaRPr lang="en-GB" sz="2400" b="1" dirty="0">
                <a:solidFill>
                  <a:schemeClr val="bg1">
                    <a:lumMod val="75000"/>
                  </a:schemeClr>
                </a:solidFill>
                <a:ea typeface="Capriola"/>
                <a:cs typeface="Capriola"/>
                <a:sym typeface="Capriola"/>
              </a:endParaRPr>
            </a:p>
          </p:txBody>
        </p:sp>
      </p:grpSp>
      <p:cxnSp>
        <p:nvCxnSpPr>
          <p:cNvPr id="716" name="Google Shape;716;p22"/>
          <p:cNvCxnSpPr>
            <a:cxnSpLocks/>
          </p:cNvCxnSpPr>
          <p:nvPr/>
        </p:nvCxnSpPr>
        <p:spPr>
          <a:xfrm>
            <a:off x="2920317" y="4232618"/>
            <a:ext cx="0" cy="464382"/>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17" name="Google Shape;717;p22"/>
          <p:cNvCxnSpPr>
            <a:cxnSpLocks/>
            <a:stCxn id="718" idx="1"/>
            <a:endCxn id="719" idx="3"/>
          </p:cNvCxnSpPr>
          <p:nvPr/>
        </p:nvCxnSpPr>
        <p:spPr>
          <a:xfrm flipH="1" flipV="1">
            <a:off x="12453093" y="2543799"/>
            <a:ext cx="651953" cy="102"/>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20" name="Google Shape;720;p22"/>
          <p:cNvCxnSpPr>
            <a:cxnSpLocks/>
            <a:stCxn id="721" idx="1"/>
            <a:endCxn id="722" idx="3"/>
          </p:cNvCxnSpPr>
          <p:nvPr/>
        </p:nvCxnSpPr>
        <p:spPr>
          <a:xfrm flipH="1">
            <a:off x="12883817" y="4276452"/>
            <a:ext cx="451294" cy="8"/>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23" name="Google Shape;723;p22"/>
          <p:cNvCxnSpPr>
            <a:cxnSpLocks/>
            <a:stCxn id="724" idx="3"/>
            <a:endCxn id="725" idx="1"/>
          </p:cNvCxnSpPr>
          <p:nvPr/>
        </p:nvCxnSpPr>
        <p:spPr>
          <a:xfrm flipV="1">
            <a:off x="12883817" y="5621700"/>
            <a:ext cx="641830" cy="4584"/>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26" name="Google Shape;726;p22"/>
          <p:cNvCxnSpPr>
            <a:cxnSpLocks/>
            <a:stCxn id="727" idx="3"/>
            <a:endCxn id="728" idx="1"/>
          </p:cNvCxnSpPr>
          <p:nvPr/>
        </p:nvCxnSpPr>
        <p:spPr>
          <a:xfrm>
            <a:off x="10241281" y="6976150"/>
            <a:ext cx="883922" cy="0"/>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29" name="Google Shape;729;p22"/>
          <p:cNvCxnSpPr>
            <a:cxnSpLocks/>
            <a:stCxn id="730" idx="3"/>
            <a:endCxn id="731" idx="1"/>
          </p:cNvCxnSpPr>
          <p:nvPr/>
        </p:nvCxnSpPr>
        <p:spPr>
          <a:xfrm>
            <a:off x="13428250" y="8333901"/>
            <a:ext cx="276320" cy="428595"/>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32" name="Google Shape;732;p22"/>
          <p:cNvCxnSpPr>
            <a:cxnSpLocks/>
            <a:endCxn id="733" idx="2"/>
          </p:cNvCxnSpPr>
          <p:nvPr/>
        </p:nvCxnSpPr>
        <p:spPr>
          <a:xfrm flipV="1">
            <a:off x="4605428" y="2543901"/>
            <a:ext cx="2439990" cy="2216899"/>
          </a:xfrm>
          <a:prstGeom prst="bentConnector3">
            <a:avLst>
              <a:gd name="adj1" fmla="val 50000"/>
            </a:avLst>
          </a:prstGeom>
          <a:noFill/>
          <a:ln w="9525" cap="flat" cmpd="sng">
            <a:solidFill>
              <a:schemeClr val="accent6">
                <a:lumMod val="90000"/>
                <a:lumOff val="10000"/>
              </a:schemeClr>
            </a:solidFill>
            <a:prstDash val="solid"/>
            <a:round/>
            <a:headEnd type="none" w="med" len="med"/>
            <a:tailEnd type="none" w="med" len="med"/>
          </a:ln>
        </p:spPr>
      </p:cxnSp>
      <p:cxnSp>
        <p:nvCxnSpPr>
          <p:cNvPr id="734" name="Google Shape;734;p22"/>
          <p:cNvCxnSpPr>
            <a:stCxn id="733" idx="4"/>
            <a:endCxn id="735" idx="0"/>
          </p:cNvCxnSpPr>
          <p:nvPr/>
        </p:nvCxnSpPr>
        <p:spPr>
          <a:xfrm>
            <a:off x="7605763" y="3097701"/>
            <a:ext cx="3655" cy="624951"/>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36" name="Google Shape;736;p22"/>
          <p:cNvCxnSpPr>
            <a:stCxn id="735" idx="4"/>
            <a:endCxn id="737" idx="0"/>
          </p:cNvCxnSpPr>
          <p:nvPr/>
        </p:nvCxnSpPr>
        <p:spPr>
          <a:xfrm>
            <a:off x="7609418" y="4830252"/>
            <a:ext cx="0" cy="242400"/>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38" name="Google Shape;738;p22"/>
          <p:cNvCxnSpPr>
            <a:stCxn id="737" idx="4"/>
            <a:endCxn id="739" idx="0"/>
          </p:cNvCxnSpPr>
          <p:nvPr/>
        </p:nvCxnSpPr>
        <p:spPr>
          <a:xfrm>
            <a:off x="7609418" y="6180102"/>
            <a:ext cx="0" cy="242400"/>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cxnSp>
        <p:nvCxnSpPr>
          <p:cNvPr id="740" name="Google Shape;740;p22"/>
          <p:cNvCxnSpPr>
            <a:cxnSpLocks/>
            <a:stCxn id="739" idx="4"/>
            <a:endCxn id="741" idx="0"/>
          </p:cNvCxnSpPr>
          <p:nvPr/>
        </p:nvCxnSpPr>
        <p:spPr>
          <a:xfrm>
            <a:off x="7609418" y="7529953"/>
            <a:ext cx="0" cy="242250"/>
          </a:xfrm>
          <a:prstGeom prst="straightConnector1">
            <a:avLst/>
          </a:prstGeom>
          <a:noFill/>
          <a:ln w="9525" cap="flat" cmpd="sng">
            <a:solidFill>
              <a:schemeClr val="accent6">
                <a:lumMod val="90000"/>
                <a:lumOff val="10000"/>
              </a:schemeClr>
            </a:solidFill>
            <a:prstDash val="solid"/>
            <a:round/>
            <a:headEnd type="none" w="med" len="med"/>
            <a:tailEnd type="none" w="med" len="med"/>
          </a:ln>
        </p:spPr>
      </p:cxnSp>
      <p:grpSp>
        <p:nvGrpSpPr>
          <p:cNvPr id="742" name="Google Shape;742;p22"/>
          <p:cNvGrpSpPr/>
          <p:nvPr/>
        </p:nvGrpSpPr>
        <p:grpSpPr>
          <a:xfrm>
            <a:off x="7045418" y="3722652"/>
            <a:ext cx="10895292" cy="1107600"/>
            <a:chOff x="3522709" y="1861326"/>
            <a:chExt cx="5447646" cy="553800"/>
          </a:xfrm>
        </p:grpSpPr>
        <p:grpSp>
          <p:nvGrpSpPr>
            <p:cNvPr id="743" name="Google Shape;743;p22"/>
            <p:cNvGrpSpPr/>
            <p:nvPr/>
          </p:nvGrpSpPr>
          <p:grpSpPr>
            <a:xfrm>
              <a:off x="4271999" y="1861326"/>
              <a:ext cx="4698356" cy="553800"/>
              <a:chOff x="4271999" y="1861326"/>
              <a:chExt cx="4698356" cy="553800"/>
            </a:xfrm>
          </p:grpSpPr>
          <p:sp>
            <p:nvSpPr>
              <p:cNvPr id="722" name="Google Shape;722;p22"/>
              <p:cNvSpPr txBox="1"/>
              <p:nvPr/>
            </p:nvSpPr>
            <p:spPr>
              <a:xfrm>
                <a:off x="4271999" y="1947880"/>
                <a:ext cx="2169909" cy="380700"/>
              </a:xfrm>
              <a:prstGeom prst="rect">
                <a:avLst/>
              </a:prstGeom>
              <a:noFill/>
              <a:ln>
                <a:noFill/>
              </a:ln>
            </p:spPr>
            <p:txBody>
              <a:bodyPr spcFirstLastPara="1" wrap="square" lIns="182850" tIns="182850" rIns="182850" bIns="182850" anchor="ctr" anchorCtr="0">
                <a:noAutofit/>
              </a:bodyPr>
              <a:lstStyle/>
              <a:p>
                <a:pPr lvl="0"/>
                <a:r>
                  <a:rPr lang="en-US" sz="4400" dirty="0">
                    <a:solidFill>
                      <a:schemeClr val="accent6">
                        <a:lumMod val="90000"/>
                        <a:lumOff val="10000"/>
                      </a:schemeClr>
                    </a:solidFill>
                    <a:ea typeface="Magra"/>
                    <a:cs typeface="Magra"/>
                    <a:sym typeface="Magra"/>
                  </a:rPr>
                  <a:t>Aerial drone tech</a:t>
                </a:r>
                <a:endParaRPr sz="4400" dirty="0">
                  <a:solidFill>
                    <a:schemeClr val="accent6">
                      <a:lumMod val="90000"/>
                      <a:lumOff val="10000"/>
                    </a:schemeClr>
                  </a:solidFill>
                  <a:ea typeface="Magra"/>
                  <a:cs typeface="Magra"/>
                  <a:sym typeface="Magra"/>
                </a:endParaRPr>
              </a:p>
            </p:txBody>
          </p:sp>
          <p:sp>
            <p:nvSpPr>
              <p:cNvPr id="721" name="Google Shape;721;p22"/>
              <p:cNvSpPr txBox="1"/>
              <p:nvPr/>
            </p:nvSpPr>
            <p:spPr>
              <a:xfrm>
                <a:off x="6667555" y="1861326"/>
                <a:ext cx="2302800" cy="553800"/>
              </a:xfrm>
              <a:prstGeom prst="rect">
                <a:avLst/>
              </a:prstGeom>
              <a:noFill/>
              <a:ln>
                <a:noFill/>
              </a:ln>
            </p:spPr>
            <p:txBody>
              <a:bodyPr spcFirstLastPara="1" wrap="square" lIns="182850" tIns="182850" rIns="182850" bIns="182850" anchor="t" anchorCtr="0">
                <a:noAutofit/>
              </a:bodyPr>
              <a:lstStyle/>
              <a:p>
                <a:pPr lvl="0"/>
                <a:r>
                  <a:rPr lang="en-GB" sz="2800" dirty="0">
                    <a:solidFill>
                      <a:srgbClr val="002060"/>
                    </a:solidFill>
                    <a:ea typeface="Capriola"/>
                    <a:cs typeface="Capriola"/>
                    <a:sym typeface="Capriola"/>
                  </a:rPr>
                  <a:t>Detection of pollution incidents in real time</a:t>
                </a:r>
                <a:endParaRPr sz="2800" dirty="0">
                  <a:solidFill>
                    <a:srgbClr val="002060"/>
                  </a:solidFill>
                  <a:ea typeface="Capriola"/>
                  <a:cs typeface="Capriola"/>
                  <a:sym typeface="Capriola"/>
                </a:endParaRPr>
              </a:p>
            </p:txBody>
          </p:sp>
        </p:grpSp>
        <p:sp>
          <p:nvSpPr>
            <p:cNvPr id="735" name="Google Shape;735;p22"/>
            <p:cNvSpPr/>
            <p:nvPr/>
          </p:nvSpPr>
          <p:spPr>
            <a:xfrm>
              <a:off x="3522709" y="1861326"/>
              <a:ext cx="564000" cy="553800"/>
            </a:xfrm>
            <a:prstGeom prst="ellipse">
              <a:avLst/>
            </a:prstGeom>
            <a:noFill/>
            <a:ln w="9525" cap="flat" cmpd="sng">
              <a:solidFill>
                <a:schemeClr val="accent6">
                  <a:lumMod val="90000"/>
                  <a:lumOff val="10000"/>
                </a:schemeClr>
              </a:solidFill>
              <a:prstDash val="solid"/>
              <a:round/>
              <a:headEnd type="none" w="sm" len="sm"/>
              <a:tailEnd type="none" w="sm" len="sm"/>
            </a:ln>
          </p:spPr>
          <p:txBody>
            <a:bodyPr spcFirstLastPara="1" wrap="square" lIns="182850" tIns="182850" rIns="0" bIns="182850" anchor="ctr" anchorCtr="0">
              <a:noAutofit/>
            </a:bodyPr>
            <a:lstStyle/>
            <a:p>
              <a:endParaRPr sz="3600">
                <a:solidFill>
                  <a:srgbClr val="002060"/>
                </a:solidFill>
              </a:endParaRPr>
            </a:p>
          </p:txBody>
        </p:sp>
        <p:grpSp>
          <p:nvGrpSpPr>
            <p:cNvPr id="744" name="Google Shape;744;p22"/>
            <p:cNvGrpSpPr/>
            <p:nvPr/>
          </p:nvGrpSpPr>
          <p:grpSpPr>
            <a:xfrm>
              <a:off x="3656724" y="2001133"/>
              <a:ext cx="295158" cy="274717"/>
              <a:chOff x="-21322300" y="4077125"/>
              <a:chExt cx="307200" cy="285925"/>
            </a:xfrm>
          </p:grpSpPr>
          <p:sp>
            <p:nvSpPr>
              <p:cNvPr id="745" name="Google Shape;745;p22"/>
              <p:cNvSpPr/>
              <p:nvPr/>
            </p:nvSpPr>
            <p:spPr>
              <a:xfrm>
                <a:off x="-21177375" y="4077125"/>
                <a:ext cx="17350" cy="52800"/>
              </a:xfrm>
              <a:custGeom>
                <a:avLst/>
                <a:gdLst/>
                <a:ahLst/>
                <a:cxnLst/>
                <a:rect l="l" t="t" r="r" b="b"/>
                <a:pathLst>
                  <a:path w="694" h="2112" extrusionOk="0">
                    <a:moveTo>
                      <a:pt x="347" y="0"/>
                    </a:moveTo>
                    <a:cubicBezTo>
                      <a:pt x="158" y="0"/>
                      <a:pt x="0" y="158"/>
                      <a:pt x="0" y="347"/>
                    </a:cubicBezTo>
                    <a:lnTo>
                      <a:pt x="0" y="1764"/>
                    </a:lnTo>
                    <a:cubicBezTo>
                      <a:pt x="0" y="1953"/>
                      <a:pt x="158" y="2111"/>
                      <a:pt x="347" y="2111"/>
                    </a:cubicBezTo>
                    <a:cubicBezTo>
                      <a:pt x="536" y="2111"/>
                      <a:pt x="693" y="1953"/>
                      <a:pt x="693" y="1764"/>
                    </a:cubicBezTo>
                    <a:lnTo>
                      <a:pt x="693" y="347"/>
                    </a:lnTo>
                    <a:cubicBezTo>
                      <a:pt x="693" y="158"/>
                      <a:pt x="536" y="0"/>
                      <a:pt x="347"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46" name="Google Shape;746;p22"/>
              <p:cNvSpPr/>
              <p:nvPr/>
            </p:nvSpPr>
            <p:spPr>
              <a:xfrm>
                <a:off x="-21279775" y="4117475"/>
                <a:ext cx="46500" cy="44525"/>
              </a:xfrm>
              <a:custGeom>
                <a:avLst/>
                <a:gdLst/>
                <a:ahLst/>
                <a:cxnLst/>
                <a:rect l="l" t="t" r="r" b="b"/>
                <a:pathLst>
                  <a:path w="1860" h="1781" extrusionOk="0">
                    <a:moveTo>
                      <a:pt x="410" y="1"/>
                    </a:moveTo>
                    <a:cubicBezTo>
                      <a:pt x="323" y="1"/>
                      <a:pt x="237" y="40"/>
                      <a:pt x="158" y="119"/>
                    </a:cubicBezTo>
                    <a:cubicBezTo>
                      <a:pt x="0" y="276"/>
                      <a:pt x="0" y="466"/>
                      <a:pt x="158" y="623"/>
                    </a:cubicBezTo>
                    <a:lnTo>
                      <a:pt x="1166" y="1663"/>
                    </a:lnTo>
                    <a:cubicBezTo>
                      <a:pt x="1261" y="1741"/>
                      <a:pt x="1355" y="1781"/>
                      <a:pt x="1446" y="1781"/>
                    </a:cubicBezTo>
                    <a:cubicBezTo>
                      <a:pt x="1536" y="1781"/>
                      <a:pt x="1623" y="1741"/>
                      <a:pt x="1702" y="1663"/>
                    </a:cubicBezTo>
                    <a:cubicBezTo>
                      <a:pt x="1859" y="1505"/>
                      <a:pt x="1859" y="1285"/>
                      <a:pt x="1702" y="1127"/>
                    </a:cubicBezTo>
                    <a:lnTo>
                      <a:pt x="662" y="119"/>
                    </a:lnTo>
                    <a:cubicBezTo>
                      <a:pt x="583" y="40"/>
                      <a:pt x="497" y="1"/>
                      <a:pt x="410"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47" name="Google Shape;747;p22"/>
              <p:cNvSpPr/>
              <p:nvPr/>
            </p:nvSpPr>
            <p:spPr>
              <a:xfrm>
                <a:off x="-21103350" y="4117475"/>
                <a:ext cx="45700" cy="44525"/>
              </a:xfrm>
              <a:custGeom>
                <a:avLst/>
                <a:gdLst/>
                <a:ahLst/>
                <a:cxnLst/>
                <a:rect l="l" t="t" r="r" b="b"/>
                <a:pathLst>
                  <a:path w="1828" h="1781" extrusionOk="0">
                    <a:moveTo>
                      <a:pt x="1418" y="1"/>
                    </a:moveTo>
                    <a:cubicBezTo>
                      <a:pt x="1332" y="1"/>
                      <a:pt x="1245" y="40"/>
                      <a:pt x="1166" y="119"/>
                    </a:cubicBezTo>
                    <a:lnTo>
                      <a:pt x="158" y="1127"/>
                    </a:lnTo>
                    <a:cubicBezTo>
                      <a:pt x="1" y="1285"/>
                      <a:pt x="1" y="1474"/>
                      <a:pt x="158" y="1663"/>
                    </a:cubicBezTo>
                    <a:cubicBezTo>
                      <a:pt x="237" y="1741"/>
                      <a:pt x="331" y="1781"/>
                      <a:pt x="422" y="1781"/>
                    </a:cubicBezTo>
                    <a:cubicBezTo>
                      <a:pt x="513" y="1781"/>
                      <a:pt x="599" y="1741"/>
                      <a:pt x="662" y="1663"/>
                    </a:cubicBezTo>
                    <a:lnTo>
                      <a:pt x="1670" y="623"/>
                    </a:lnTo>
                    <a:cubicBezTo>
                      <a:pt x="1828" y="466"/>
                      <a:pt x="1828" y="276"/>
                      <a:pt x="1670" y="119"/>
                    </a:cubicBezTo>
                    <a:cubicBezTo>
                      <a:pt x="1592" y="40"/>
                      <a:pt x="1505" y="1"/>
                      <a:pt x="1418"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48" name="Google Shape;748;p22"/>
              <p:cNvSpPr/>
              <p:nvPr/>
            </p:nvSpPr>
            <p:spPr>
              <a:xfrm>
                <a:off x="-21137225" y="4103750"/>
                <a:ext cx="27600" cy="34975"/>
              </a:xfrm>
              <a:custGeom>
                <a:avLst/>
                <a:gdLst/>
                <a:ahLst/>
                <a:cxnLst/>
                <a:rect l="l" t="t" r="r" b="b"/>
                <a:pathLst>
                  <a:path w="1104" h="1399" extrusionOk="0">
                    <a:moveTo>
                      <a:pt x="670" y="1"/>
                    </a:moveTo>
                    <a:cubicBezTo>
                      <a:pt x="536" y="1"/>
                      <a:pt x="417" y="89"/>
                      <a:pt x="347" y="227"/>
                    </a:cubicBezTo>
                    <a:lnTo>
                      <a:pt x="95" y="888"/>
                    </a:lnTo>
                    <a:cubicBezTo>
                      <a:pt x="1" y="1109"/>
                      <a:pt x="127" y="1298"/>
                      <a:pt x="284" y="1361"/>
                    </a:cubicBezTo>
                    <a:cubicBezTo>
                      <a:pt x="335" y="1386"/>
                      <a:pt x="386" y="1398"/>
                      <a:pt x="435" y="1398"/>
                    </a:cubicBezTo>
                    <a:cubicBezTo>
                      <a:pt x="568" y="1398"/>
                      <a:pt x="688" y="1310"/>
                      <a:pt x="757" y="1172"/>
                    </a:cubicBezTo>
                    <a:lnTo>
                      <a:pt x="1041" y="510"/>
                    </a:lnTo>
                    <a:cubicBezTo>
                      <a:pt x="1104" y="321"/>
                      <a:pt x="1041" y="101"/>
                      <a:pt x="820" y="38"/>
                    </a:cubicBezTo>
                    <a:cubicBezTo>
                      <a:pt x="769" y="13"/>
                      <a:pt x="719" y="1"/>
                      <a:pt x="670"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49" name="Google Shape;749;p22"/>
              <p:cNvSpPr/>
              <p:nvPr/>
            </p:nvSpPr>
            <p:spPr>
              <a:xfrm>
                <a:off x="-21227800" y="4103750"/>
                <a:ext cx="27600" cy="34975"/>
              </a:xfrm>
              <a:custGeom>
                <a:avLst/>
                <a:gdLst/>
                <a:ahLst/>
                <a:cxnLst/>
                <a:rect l="l" t="t" r="r" b="b"/>
                <a:pathLst>
                  <a:path w="1104" h="1399" extrusionOk="0">
                    <a:moveTo>
                      <a:pt x="434" y="1"/>
                    </a:moveTo>
                    <a:cubicBezTo>
                      <a:pt x="386" y="1"/>
                      <a:pt x="335" y="13"/>
                      <a:pt x="284" y="38"/>
                    </a:cubicBezTo>
                    <a:cubicBezTo>
                      <a:pt x="95" y="101"/>
                      <a:pt x="1" y="321"/>
                      <a:pt x="95" y="510"/>
                    </a:cubicBezTo>
                    <a:lnTo>
                      <a:pt x="347" y="1172"/>
                    </a:lnTo>
                    <a:cubicBezTo>
                      <a:pt x="417" y="1310"/>
                      <a:pt x="536" y="1398"/>
                      <a:pt x="670" y="1398"/>
                    </a:cubicBezTo>
                    <a:cubicBezTo>
                      <a:pt x="719" y="1398"/>
                      <a:pt x="769" y="1386"/>
                      <a:pt x="820" y="1361"/>
                    </a:cubicBezTo>
                    <a:cubicBezTo>
                      <a:pt x="1040" y="1298"/>
                      <a:pt x="1103" y="1109"/>
                      <a:pt x="1040" y="888"/>
                    </a:cubicBezTo>
                    <a:lnTo>
                      <a:pt x="757" y="227"/>
                    </a:lnTo>
                    <a:cubicBezTo>
                      <a:pt x="688" y="89"/>
                      <a:pt x="568" y="1"/>
                      <a:pt x="434"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0" name="Google Shape;750;p22"/>
              <p:cNvSpPr/>
              <p:nvPr/>
            </p:nvSpPr>
            <p:spPr>
              <a:xfrm>
                <a:off x="-21319950" y="4219675"/>
                <a:ext cx="53600" cy="18150"/>
              </a:xfrm>
              <a:custGeom>
                <a:avLst/>
                <a:gdLst/>
                <a:ahLst/>
                <a:cxnLst/>
                <a:rect l="l" t="t" r="r" b="b"/>
                <a:pathLst>
                  <a:path w="2144" h="726" extrusionOk="0">
                    <a:moveTo>
                      <a:pt x="347" y="1"/>
                    </a:moveTo>
                    <a:cubicBezTo>
                      <a:pt x="158" y="1"/>
                      <a:pt x="1" y="158"/>
                      <a:pt x="1" y="347"/>
                    </a:cubicBezTo>
                    <a:cubicBezTo>
                      <a:pt x="1" y="568"/>
                      <a:pt x="158" y="725"/>
                      <a:pt x="347" y="725"/>
                    </a:cubicBezTo>
                    <a:lnTo>
                      <a:pt x="1797" y="725"/>
                    </a:lnTo>
                    <a:cubicBezTo>
                      <a:pt x="1986" y="725"/>
                      <a:pt x="2143" y="568"/>
                      <a:pt x="2143" y="347"/>
                    </a:cubicBezTo>
                    <a:cubicBezTo>
                      <a:pt x="2143" y="158"/>
                      <a:pt x="1986" y="1"/>
                      <a:pt x="1797"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1" name="Google Shape;751;p22"/>
              <p:cNvSpPr/>
              <p:nvPr/>
            </p:nvSpPr>
            <p:spPr>
              <a:xfrm>
                <a:off x="-21070275" y="4219675"/>
                <a:ext cx="54375" cy="18150"/>
              </a:xfrm>
              <a:custGeom>
                <a:avLst/>
                <a:gdLst/>
                <a:ahLst/>
                <a:cxnLst/>
                <a:rect l="l" t="t" r="r" b="b"/>
                <a:pathLst>
                  <a:path w="2175" h="726" extrusionOk="0">
                    <a:moveTo>
                      <a:pt x="347" y="1"/>
                    </a:moveTo>
                    <a:cubicBezTo>
                      <a:pt x="158" y="1"/>
                      <a:pt x="1" y="158"/>
                      <a:pt x="1" y="347"/>
                    </a:cubicBezTo>
                    <a:cubicBezTo>
                      <a:pt x="1" y="568"/>
                      <a:pt x="158" y="725"/>
                      <a:pt x="347" y="725"/>
                    </a:cubicBezTo>
                    <a:lnTo>
                      <a:pt x="1828" y="725"/>
                    </a:lnTo>
                    <a:cubicBezTo>
                      <a:pt x="2017" y="725"/>
                      <a:pt x="2175" y="568"/>
                      <a:pt x="2175" y="347"/>
                    </a:cubicBezTo>
                    <a:cubicBezTo>
                      <a:pt x="2175" y="158"/>
                      <a:pt x="2017" y="1"/>
                      <a:pt x="1828"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2" name="Google Shape;752;p22"/>
              <p:cNvSpPr/>
              <p:nvPr/>
            </p:nvSpPr>
            <p:spPr>
              <a:xfrm>
                <a:off x="-21078925" y="4171825"/>
                <a:ext cx="37025" cy="25175"/>
              </a:xfrm>
              <a:custGeom>
                <a:avLst/>
                <a:gdLst/>
                <a:ahLst/>
                <a:cxnLst/>
                <a:rect l="l" t="t" r="r" b="b"/>
                <a:pathLst>
                  <a:path w="1481" h="1007" extrusionOk="0">
                    <a:moveTo>
                      <a:pt x="1086" y="1"/>
                    </a:moveTo>
                    <a:cubicBezTo>
                      <a:pt x="1040" y="1"/>
                      <a:pt x="993" y="9"/>
                      <a:pt x="945" y="24"/>
                    </a:cubicBezTo>
                    <a:lnTo>
                      <a:pt x="284" y="308"/>
                    </a:lnTo>
                    <a:cubicBezTo>
                      <a:pt x="63" y="371"/>
                      <a:pt x="0" y="623"/>
                      <a:pt x="63" y="780"/>
                    </a:cubicBezTo>
                    <a:cubicBezTo>
                      <a:pt x="132" y="919"/>
                      <a:pt x="252" y="1006"/>
                      <a:pt x="386" y="1006"/>
                    </a:cubicBezTo>
                    <a:cubicBezTo>
                      <a:pt x="435" y="1006"/>
                      <a:pt x="485" y="995"/>
                      <a:pt x="536" y="969"/>
                    </a:cubicBezTo>
                    <a:lnTo>
                      <a:pt x="1229" y="686"/>
                    </a:lnTo>
                    <a:cubicBezTo>
                      <a:pt x="1418" y="623"/>
                      <a:pt x="1481" y="434"/>
                      <a:pt x="1418" y="213"/>
                    </a:cubicBezTo>
                    <a:cubicBezTo>
                      <a:pt x="1347" y="72"/>
                      <a:pt x="1223" y="1"/>
                      <a:pt x="1086"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3" name="Google Shape;753;p22"/>
              <p:cNvSpPr/>
              <p:nvPr/>
            </p:nvSpPr>
            <p:spPr>
              <a:xfrm>
                <a:off x="-21294750" y="4172625"/>
                <a:ext cx="37850" cy="25150"/>
              </a:xfrm>
              <a:custGeom>
                <a:avLst/>
                <a:gdLst/>
                <a:ahLst/>
                <a:cxnLst/>
                <a:rect l="l" t="t" r="r" b="b"/>
                <a:pathLst>
                  <a:path w="1514" h="1006" extrusionOk="0">
                    <a:moveTo>
                      <a:pt x="414" y="1"/>
                    </a:moveTo>
                    <a:cubicBezTo>
                      <a:pt x="263" y="1"/>
                      <a:pt x="143" y="77"/>
                      <a:pt x="95" y="244"/>
                    </a:cubicBezTo>
                    <a:cubicBezTo>
                      <a:pt x="1" y="402"/>
                      <a:pt x="127" y="622"/>
                      <a:pt x="284" y="717"/>
                    </a:cubicBezTo>
                    <a:lnTo>
                      <a:pt x="946" y="969"/>
                    </a:lnTo>
                    <a:cubicBezTo>
                      <a:pt x="997" y="994"/>
                      <a:pt x="1050" y="1006"/>
                      <a:pt x="1101" y="1006"/>
                    </a:cubicBezTo>
                    <a:cubicBezTo>
                      <a:pt x="1242" y="1006"/>
                      <a:pt x="1372" y="918"/>
                      <a:pt x="1419" y="780"/>
                    </a:cubicBezTo>
                    <a:cubicBezTo>
                      <a:pt x="1513" y="591"/>
                      <a:pt x="1419" y="402"/>
                      <a:pt x="1230" y="307"/>
                    </a:cubicBezTo>
                    <a:lnTo>
                      <a:pt x="568" y="24"/>
                    </a:lnTo>
                    <a:cubicBezTo>
                      <a:pt x="514" y="8"/>
                      <a:pt x="463" y="1"/>
                      <a:pt x="414"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4" name="Google Shape;754;p22"/>
              <p:cNvSpPr/>
              <p:nvPr/>
            </p:nvSpPr>
            <p:spPr>
              <a:xfrm>
                <a:off x="-21321525" y="4328375"/>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630"/>
                      <a:pt x="1" y="819"/>
                      <a:pt x="95" y="1008"/>
                    </a:cubicBezTo>
                    <a:cubicBezTo>
                      <a:pt x="141" y="1147"/>
                      <a:pt x="272" y="1234"/>
                      <a:pt x="413" y="1234"/>
                    </a:cubicBezTo>
                    <a:cubicBezTo>
                      <a:pt x="464" y="1234"/>
                      <a:pt x="517" y="1223"/>
                      <a:pt x="568" y="1197"/>
                    </a:cubicBezTo>
                    <a:cubicBezTo>
                      <a:pt x="725" y="1166"/>
                      <a:pt x="883" y="1103"/>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103"/>
                      <a:pt x="11563" y="1166"/>
                      <a:pt x="11721" y="1260"/>
                    </a:cubicBezTo>
                    <a:cubicBezTo>
                      <a:pt x="11766" y="1276"/>
                      <a:pt x="11812" y="1284"/>
                      <a:pt x="11857" y="1284"/>
                    </a:cubicBezTo>
                    <a:cubicBezTo>
                      <a:pt x="11996" y="1284"/>
                      <a:pt x="12122" y="1207"/>
                      <a:pt x="12193" y="1040"/>
                    </a:cubicBezTo>
                    <a:cubicBezTo>
                      <a:pt x="12256" y="819"/>
                      <a:pt x="12193" y="567"/>
                      <a:pt x="11973" y="536"/>
                    </a:cubicBezTo>
                    <a:cubicBezTo>
                      <a:pt x="11878" y="504"/>
                      <a:pt x="11784" y="473"/>
                      <a:pt x="11658" y="378"/>
                    </a:cubicBezTo>
                    <a:cubicBezTo>
                      <a:pt x="11264" y="126"/>
                      <a:pt x="10823" y="0"/>
                      <a:pt x="10382" y="0"/>
                    </a:cubicBezTo>
                    <a:cubicBezTo>
                      <a:pt x="9941" y="0"/>
                      <a:pt x="9499" y="126"/>
                      <a:pt x="9106" y="378"/>
                    </a:cubicBezTo>
                    <a:cubicBezTo>
                      <a:pt x="8854" y="552"/>
                      <a:pt x="8546" y="638"/>
                      <a:pt x="8239" y="638"/>
                    </a:cubicBezTo>
                    <a:cubicBezTo>
                      <a:pt x="7932" y="638"/>
                      <a:pt x="7625" y="552"/>
                      <a:pt x="7373" y="378"/>
                    </a:cubicBezTo>
                    <a:cubicBezTo>
                      <a:pt x="6979" y="126"/>
                      <a:pt x="6538" y="0"/>
                      <a:pt x="6101" y="0"/>
                    </a:cubicBezTo>
                    <a:cubicBezTo>
                      <a:pt x="5664" y="0"/>
                      <a:pt x="5231" y="126"/>
                      <a:pt x="4852" y="378"/>
                    </a:cubicBezTo>
                    <a:cubicBezTo>
                      <a:pt x="4600" y="552"/>
                      <a:pt x="4293" y="638"/>
                      <a:pt x="3986" y="638"/>
                    </a:cubicBezTo>
                    <a:cubicBezTo>
                      <a:pt x="3679" y="638"/>
                      <a:pt x="3372" y="552"/>
                      <a:pt x="3120" y="378"/>
                    </a:cubicBezTo>
                    <a:cubicBezTo>
                      <a:pt x="2726" y="126"/>
                      <a:pt x="2285" y="0"/>
                      <a:pt x="1844"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5" name="Google Shape;755;p22"/>
              <p:cNvSpPr/>
              <p:nvPr/>
            </p:nvSpPr>
            <p:spPr>
              <a:xfrm>
                <a:off x="-21321525" y="4292150"/>
                <a:ext cx="306425" cy="34675"/>
              </a:xfrm>
              <a:custGeom>
                <a:avLst/>
                <a:gdLst/>
                <a:ahLst/>
                <a:cxnLst/>
                <a:rect l="l" t="t" r="r" b="b"/>
                <a:pathLst>
                  <a:path w="12257" h="1387" extrusionOk="0">
                    <a:moveTo>
                      <a:pt x="1844" y="0"/>
                    </a:moveTo>
                    <a:cubicBezTo>
                      <a:pt x="1403" y="0"/>
                      <a:pt x="962" y="126"/>
                      <a:pt x="568" y="378"/>
                    </a:cubicBezTo>
                    <a:cubicBezTo>
                      <a:pt x="473" y="410"/>
                      <a:pt x="379" y="504"/>
                      <a:pt x="284" y="536"/>
                    </a:cubicBezTo>
                    <a:cubicBezTo>
                      <a:pt x="95" y="599"/>
                      <a:pt x="1" y="819"/>
                      <a:pt x="95" y="1008"/>
                    </a:cubicBezTo>
                    <a:cubicBezTo>
                      <a:pt x="141" y="1147"/>
                      <a:pt x="272" y="1234"/>
                      <a:pt x="413" y="1234"/>
                    </a:cubicBezTo>
                    <a:cubicBezTo>
                      <a:pt x="464" y="1234"/>
                      <a:pt x="517" y="1223"/>
                      <a:pt x="568" y="1197"/>
                    </a:cubicBezTo>
                    <a:cubicBezTo>
                      <a:pt x="725" y="1166"/>
                      <a:pt x="883" y="1071"/>
                      <a:pt x="1009" y="1008"/>
                    </a:cubicBezTo>
                    <a:cubicBezTo>
                      <a:pt x="1261" y="835"/>
                      <a:pt x="1560" y="748"/>
                      <a:pt x="1863" y="748"/>
                    </a:cubicBezTo>
                    <a:cubicBezTo>
                      <a:pt x="2167" y="748"/>
                      <a:pt x="2474" y="835"/>
                      <a:pt x="2742" y="1008"/>
                    </a:cubicBezTo>
                    <a:cubicBezTo>
                      <a:pt x="3135" y="1260"/>
                      <a:pt x="3577" y="1386"/>
                      <a:pt x="4014" y="1386"/>
                    </a:cubicBezTo>
                    <a:cubicBezTo>
                      <a:pt x="4451" y="1386"/>
                      <a:pt x="4884" y="1260"/>
                      <a:pt x="5262" y="1008"/>
                    </a:cubicBezTo>
                    <a:cubicBezTo>
                      <a:pt x="5514" y="835"/>
                      <a:pt x="5813" y="748"/>
                      <a:pt x="6117" y="748"/>
                    </a:cubicBezTo>
                    <a:cubicBezTo>
                      <a:pt x="6420" y="748"/>
                      <a:pt x="6727" y="835"/>
                      <a:pt x="6995" y="1008"/>
                    </a:cubicBezTo>
                    <a:cubicBezTo>
                      <a:pt x="7389" y="1260"/>
                      <a:pt x="7830" y="1386"/>
                      <a:pt x="8267" y="1386"/>
                    </a:cubicBezTo>
                    <a:cubicBezTo>
                      <a:pt x="8704" y="1386"/>
                      <a:pt x="9137" y="1260"/>
                      <a:pt x="9515" y="1008"/>
                    </a:cubicBezTo>
                    <a:cubicBezTo>
                      <a:pt x="9767" y="835"/>
                      <a:pt x="10067" y="748"/>
                      <a:pt x="10374" y="748"/>
                    </a:cubicBezTo>
                    <a:cubicBezTo>
                      <a:pt x="10681" y="748"/>
                      <a:pt x="10996" y="835"/>
                      <a:pt x="11279" y="1008"/>
                    </a:cubicBezTo>
                    <a:cubicBezTo>
                      <a:pt x="11437" y="1071"/>
                      <a:pt x="11563" y="1166"/>
                      <a:pt x="11721" y="1229"/>
                    </a:cubicBezTo>
                    <a:cubicBezTo>
                      <a:pt x="11771" y="1254"/>
                      <a:pt x="11822" y="1266"/>
                      <a:pt x="11871" y="1266"/>
                    </a:cubicBezTo>
                    <a:cubicBezTo>
                      <a:pt x="12004" y="1266"/>
                      <a:pt x="12124" y="1178"/>
                      <a:pt x="12193" y="1040"/>
                    </a:cubicBezTo>
                    <a:cubicBezTo>
                      <a:pt x="12256" y="819"/>
                      <a:pt x="12193" y="599"/>
                      <a:pt x="11973" y="536"/>
                    </a:cubicBezTo>
                    <a:cubicBezTo>
                      <a:pt x="11878" y="504"/>
                      <a:pt x="11784" y="441"/>
                      <a:pt x="11658" y="378"/>
                    </a:cubicBezTo>
                    <a:cubicBezTo>
                      <a:pt x="11264" y="126"/>
                      <a:pt x="10823" y="0"/>
                      <a:pt x="10382" y="0"/>
                    </a:cubicBezTo>
                    <a:cubicBezTo>
                      <a:pt x="9941" y="0"/>
                      <a:pt x="9499" y="126"/>
                      <a:pt x="9106" y="378"/>
                    </a:cubicBezTo>
                    <a:cubicBezTo>
                      <a:pt x="8854" y="551"/>
                      <a:pt x="8546" y="638"/>
                      <a:pt x="8239" y="638"/>
                    </a:cubicBezTo>
                    <a:cubicBezTo>
                      <a:pt x="7932" y="638"/>
                      <a:pt x="7625" y="551"/>
                      <a:pt x="7373" y="378"/>
                    </a:cubicBezTo>
                    <a:cubicBezTo>
                      <a:pt x="6979" y="126"/>
                      <a:pt x="6538" y="0"/>
                      <a:pt x="6101" y="0"/>
                    </a:cubicBezTo>
                    <a:cubicBezTo>
                      <a:pt x="5664" y="0"/>
                      <a:pt x="5231" y="126"/>
                      <a:pt x="4852" y="378"/>
                    </a:cubicBezTo>
                    <a:cubicBezTo>
                      <a:pt x="4600" y="551"/>
                      <a:pt x="4293" y="638"/>
                      <a:pt x="3986" y="638"/>
                    </a:cubicBezTo>
                    <a:cubicBezTo>
                      <a:pt x="3679" y="638"/>
                      <a:pt x="3372" y="551"/>
                      <a:pt x="3120" y="378"/>
                    </a:cubicBezTo>
                    <a:cubicBezTo>
                      <a:pt x="2726" y="126"/>
                      <a:pt x="2285" y="0"/>
                      <a:pt x="1844"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56" name="Google Shape;756;p22"/>
              <p:cNvSpPr/>
              <p:nvPr/>
            </p:nvSpPr>
            <p:spPr>
              <a:xfrm>
                <a:off x="-21322300" y="4148000"/>
                <a:ext cx="307200" cy="143375"/>
              </a:xfrm>
              <a:custGeom>
                <a:avLst/>
                <a:gdLst/>
                <a:ahLst/>
                <a:cxnLst/>
                <a:rect l="l" t="t" r="r" b="b"/>
                <a:pathLst>
                  <a:path w="12288" h="5735" extrusionOk="0">
                    <a:moveTo>
                      <a:pt x="6175" y="1"/>
                    </a:moveTo>
                    <a:cubicBezTo>
                      <a:pt x="4411" y="1"/>
                      <a:pt x="2962" y="1450"/>
                      <a:pt x="2962" y="3214"/>
                    </a:cubicBezTo>
                    <a:cubicBezTo>
                      <a:pt x="2962" y="3813"/>
                      <a:pt x="3151" y="4380"/>
                      <a:pt x="3434" y="4884"/>
                    </a:cubicBezTo>
                    <a:cubicBezTo>
                      <a:pt x="3308" y="4852"/>
                      <a:pt x="3245" y="4789"/>
                      <a:pt x="3119" y="4726"/>
                    </a:cubicBezTo>
                    <a:cubicBezTo>
                      <a:pt x="2725" y="4474"/>
                      <a:pt x="2284" y="4348"/>
                      <a:pt x="1843" y="4348"/>
                    </a:cubicBezTo>
                    <a:cubicBezTo>
                      <a:pt x="1402" y="4348"/>
                      <a:pt x="961" y="4474"/>
                      <a:pt x="567" y="4726"/>
                    </a:cubicBezTo>
                    <a:cubicBezTo>
                      <a:pt x="473" y="4758"/>
                      <a:pt x="347" y="4852"/>
                      <a:pt x="284" y="4884"/>
                    </a:cubicBezTo>
                    <a:cubicBezTo>
                      <a:pt x="95" y="4947"/>
                      <a:pt x="0" y="5167"/>
                      <a:pt x="95" y="5356"/>
                    </a:cubicBezTo>
                    <a:cubicBezTo>
                      <a:pt x="141" y="5495"/>
                      <a:pt x="255" y="5583"/>
                      <a:pt x="399" y="5583"/>
                    </a:cubicBezTo>
                    <a:cubicBezTo>
                      <a:pt x="451" y="5583"/>
                      <a:pt x="508" y="5571"/>
                      <a:pt x="567" y="5545"/>
                    </a:cubicBezTo>
                    <a:cubicBezTo>
                      <a:pt x="725" y="5514"/>
                      <a:pt x="882" y="5419"/>
                      <a:pt x="977" y="5356"/>
                    </a:cubicBezTo>
                    <a:cubicBezTo>
                      <a:pt x="1245" y="5183"/>
                      <a:pt x="1552" y="5097"/>
                      <a:pt x="1855" y="5097"/>
                    </a:cubicBezTo>
                    <a:cubicBezTo>
                      <a:pt x="2158" y="5097"/>
                      <a:pt x="2458" y="5183"/>
                      <a:pt x="2710" y="5356"/>
                    </a:cubicBezTo>
                    <a:cubicBezTo>
                      <a:pt x="3103" y="5608"/>
                      <a:pt x="3552" y="5735"/>
                      <a:pt x="3993" y="5735"/>
                    </a:cubicBezTo>
                    <a:cubicBezTo>
                      <a:pt x="4435" y="5735"/>
                      <a:pt x="4868" y="5608"/>
                      <a:pt x="5230" y="5356"/>
                    </a:cubicBezTo>
                    <a:cubicBezTo>
                      <a:pt x="5498" y="5183"/>
                      <a:pt x="5805" y="5097"/>
                      <a:pt x="6108" y="5097"/>
                    </a:cubicBezTo>
                    <a:cubicBezTo>
                      <a:pt x="6411" y="5097"/>
                      <a:pt x="6711" y="5183"/>
                      <a:pt x="6963" y="5356"/>
                    </a:cubicBezTo>
                    <a:cubicBezTo>
                      <a:pt x="7341" y="5608"/>
                      <a:pt x="7790" y="5735"/>
                      <a:pt x="8235" y="5735"/>
                    </a:cubicBezTo>
                    <a:cubicBezTo>
                      <a:pt x="8680" y="5735"/>
                      <a:pt x="9121" y="5608"/>
                      <a:pt x="9483" y="5356"/>
                    </a:cubicBezTo>
                    <a:cubicBezTo>
                      <a:pt x="9751" y="5183"/>
                      <a:pt x="10058" y="5097"/>
                      <a:pt x="10369" y="5097"/>
                    </a:cubicBezTo>
                    <a:cubicBezTo>
                      <a:pt x="10680" y="5097"/>
                      <a:pt x="10995" y="5183"/>
                      <a:pt x="11279" y="5356"/>
                    </a:cubicBezTo>
                    <a:cubicBezTo>
                      <a:pt x="11437" y="5419"/>
                      <a:pt x="11531" y="5514"/>
                      <a:pt x="11689" y="5577"/>
                    </a:cubicBezTo>
                    <a:cubicBezTo>
                      <a:pt x="11748" y="5602"/>
                      <a:pt x="11804" y="5614"/>
                      <a:pt x="11857" y="5614"/>
                    </a:cubicBezTo>
                    <a:cubicBezTo>
                      <a:pt x="12001" y="5614"/>
                      <a:pt x="12115" y="5526"/>
                      <a:pt x="12161" y="5388"/>
                    </a:cubicBezTo>
                    <a:cubicBezTo>
                      <a:pt x="12287" y="5167"/>
                      <a:pt x="12224" y="4947"/>
                      <a:pt x="12004" y="4884"/>
                    </a:cubicBezTo>
                    <a:cubicBezTo>
                      <a:pt x="11909" y="4852"/>
                      <a:pt x="11815" y="4789"/>
                      <a:pt x="11689" y="4726"/>
                    </a:cubicBezTo>
                    <a:cubicBezTo>
                      <a:pt x="11295" y="4474"/>
                      <a:pt x="10854" y="4348"/>
                      <a:pt x="10413" y="4348"/>
                    </a:cubicBezTo>
                    <a:cubicBezTo>
                      <a:pt x="9972" y="4348"/>
                      <a:pt x="9530" y="4474"/>
                      <a:pt x="9137" y="4726"/>
                    </a:cubicBezTo>
                    <a:lnTo>
                      <a:pt x="8916" y="4852"/>
                    </a:lnTo>
                    <a:cubicBezTo>
                      <a:pt x="9168" y="4380"/>
                      <a:pt x="9389" y="3781"/>
                      <a:pt x="9389" y="3214"/>
                    </a:cubicBezTo>
                    <a:cubicBezTo>
                      <a:pt x="9389" y="1450"/>
                      <a:pt x="7971" y="1"/>
                      <a:pt x="6175"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grpSp>
      </p:grpSp>
      <p:grpSp>
        <p:nvGrpSpPr>
          <p:cNvPr id="757" name="Google Shape;757;p22"/>
          <p:cNvGrpSpPr/>
          <p:nvPr/>
        </p:nvGrpSpPr>
        <p:grpSpPr>
          <a:xfrm>
            <a:off x="7045418" y="5067901"/>
            <a:ext cx="11085828" cy="1112202"/>
            <a:chOff x="3522709" y="2533950"/>
            <a:chExt cx="5542914" cy="556101"/>
          </a:xfrm>
        </p:grpSpPr>
        <p:grpSp>
          <p:nvGrpSpPr>
            <p:cNvPr id="758" name="Google Shape;758;p22"/>
            <p:cNvGrpSpPr/>
            <p:nvPr/>
          </p:nvGrpSpPr>
          <p:grpSpPr>
            <a:xfrm>
              <a:off x="4271999" y="2533950"/>
              <a:ext cx="4793624" cy="553800"/>
              <a:chOff x="4271999" y="2533950"/>
              <a:chExt cx="4793624" cy="553800"/>
            </a:xfrm>
          </p:grpSpPr>
          <p:sp>
            <p:nvSpPr>
              <p:cNvPr id="724" name="Google Shape;724;p22"/>
              <p:cNvSpPr txBox="1"/>
              <p:nvPr/>
            </p:nvSpPr>
            <p:spPr>
              <a:xfrm>
                <a:off x="4271999" y="2622792"/>
                <a:ext cx="2169909" cy="380700"/>
              </a:xfrm>
              <a:prstGeom prst="rect">
                <a:avLst/>
              </a:prstGeom>
              <a:noFill/>
              <a:ln>
                <a:noFill/>
              </a:ln>
            </p:spPr>
            <p:txBody>
              <a:bodyPr spcFirstLastPara="1" wrap="square" lIns="182850" tIns="182850" rIns="182850" bIns="182850" anchor="ctr" anchorCtr="0">
                <a:noAutofit/>
              </a:bodyPr>
              <a:lstStyle/>
              <a:p>
                <a:pPr lvl="0"/>
                <a:r>
                  <a:rPr lang="en-US" sz="4400" dirty="0">
                    <a:solidFill>
                      <a:schemeClr val="accent6">
                        <a:lumMod val="90000"/>
                        <a:lumOff val="10000"/>
                      </a:schemeClr>
                    </a:solidFill>
                    <a:ea typeface="Magra"/>
                    <a:cs typeface="Magra"/>
                    <a:sym typeface="Magra"/>
                  </a:rPr>
                  <a:t>Dynamic analysis</a:t>
                </a:r>
                <a:endParaRPr sz="4400" dirty="0">
                  <a:solidFill>
                    <a:schemeClr val="accent6">
                      <a:lumMod val="90000"/>
                      <a:lumOff val="10000"/>
                    </a:schemeClr>
                  </a:solidFill>
                  <a:ea typeface="Magra"/>
                  <a:cs typeface="Magra"/>
                  <a:sym typeface="Magra"/>
                </a:endParaRPr>
              </a:p>
            </p:txBody>
          </p:sp>
          <p:sp>
            <p:nvSpPr>
              <p:cNvPr id="725" name="Google Shape;725;p22"/>
              <p:cNvSpPr txBox="1"/>
              <p:nvPr/>
            </p:nvSpPr>
            <p:spPr>
              <a:xfrm>
                <a:off x="6762823" y="2533950"/>
                <a:ext cx="2302800" cy="553800"/>
              </a:xfrm>
              <a:prstGeom prst="rect">
                <a:avLst/>
              </a:prstGeom>
              <a:noFill/>
              <a:ln>
                <a:noFill/>
              </a:ln>
            </p:spPr>
            <p:txBody>
              <a:bodyPr spcFirstLastPara="1" wrap="square" lIns="182850" tIns="182850" rIns="182850" bIns="182850" anchor="t" anchorCtr="0">
                <a:noAutofit/>
              </a:bodyPr>
              <a:lstStyle/>
              <a:p>
                <a:pPr lvl="0"/>
                <a:r>
                  <a:rPr lang="en-US" sz="2800" dirty="0">
                    <a:solidFill>
                      <a:srgbClr val="002060"/>
                    </a:solidFill>
                    <a:ea typeface="Capriola"/>
                    <a:cs typeface="Capriola"/>
                    <a:sym typeface="Capriola"/>
                  </a:rPr>
                  <a:t>Algorithms – Dynamic </a:t>
                </a:r>
                <a:r>
                  <a:rPr lang="en-US" sz="2800" dirty="0">
                    <a:solidFill>
                      <a:srgbClr val="002060"/>
                    </a:solidFill>
                  </a:rPr>
                  <a:t>Risk Assessment</a:t>
                </a:r>
                <a:endParaRPr sz="2800" dirty="0">
                  <a:solidFill>
                    <a:srgbClr val="002060"/>
                  </a:solidFill>
                  <a:sym typeface="Capriola"/>
                </a:endParaRPr>
              </a:p>
            </p:txBody>
          </p:sp>
        </p:grpSp>
        <p:sp>
          <p:nvSpPr>
            <p:cNvPr id="737" name="Google Shape;737;p22"/>
            <p:cNvSpPr/>
            <p:nvPr/>
          </p:nvSpPr>
          <p:spPr>
            <a:xfrm>
              <a:off x="3522709" y="2536251"/>
              <a:ext cx="564000" cy="553800"/>
            </a:xfrm>
            <a:prstGeom prst="ellipse">
              <a:avLst/>
            </a:prstGeom>
            <a:noFill/>
            <a:ln w="9525" cap="flat" cmpd="sng">
              <a:solidFill>
                <a:schemeClr val="accent6">
                  <a:lumMod val="90000"/>
                  <a:lumOff val="10000"/>
                </a:schemeClr>
              </a:solidFill>
              <a:prstDash val="solid"/>
              <a:round/>
              <a:headEnd type="none" w="sm" len="sm"/>
              <a:tailEnd type="none" w="sm" len="sm"/>
            </a:ln>
          </p:spPr>
          <p:txBody>
            <a:bodyPr spcFirstLastPara="1" wrap="square" lIns="182850" tIns="182850" rIns="0" bIns="182850" anchor="ctr" anchorCtr="0">
              <a:noAutofit/>
            </a:bodyPr>
            <a:lstStyle/>
            <a:p>
              <a:endParaRPr sz="3600">
                <a:solidFill>
                  <a:srgbClr val="002060"/>
                </a:solidFill>
              </a:endParaRPr>
            </a:p>
          </p:txBody>
        </p:sp>
        <p:grpSp>
          <p:nvGrpSpPr>
            <p:cNvPr id="759" name="Google Shape;759;p22"/>
            <p:cNvGrpSpPr/>
            <p:nvPr/>
          </p:nvGrpSpPr>
          <p:grpSpPr>
            <a:xfrm>
              <a:off x="3657236" y="2666614"/>
              <a:ext cx="295132" cy="292826"/>
              <a:chOff x="-15688425" y="3707725"/>
              <a:chExt cx="304825" cy="302475"/>
            </a:xfrm>
          </p:grpSpPr>
          <p:sp>
            <p:nvSpPr>
              <p:cNvPr id="760" name="Google Shape;760;p22"/>
              <p:cNvSpPr/>
              <p:nvPr/>
            </p:nvSpPr>
            <p:spPr>
              <a:xfrm>
                <a:off x="-15687650" y="3884950"/>
                <a:ext cx="304050" cy="125250"/>
              </a:xfrm>
              <a:custGeom>
                <a:avLst/>
                <a:gdLst/>
                <a:ahLst/>
                <a:cxnLst/>
                <a:rect l="l" t="t" r="r" b="b"/>
                <a:pathLst>
                  <a:path w="12162" h="5010" extrusionOk="0">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61" name="Google Shape;761;p22"/>
              <p:cNvSpPr/>
              <p:nvPr/>
            </p:nvSpPr>
            <p:spPr>
              <a:xfrm>
                <a:off x="-15634875" y="3956600"/>
                <a:ext cx="49650" cy="18150"/>
              </a:xfrm>
              <a:custGeom>
                <a:avLst/>
                <a:gdLst/>
                <a:ahLst/>
                <a:cxnLst/>
                <a:rect l="l" t="t" r="r" b="b"/>
                <a:pathLst>
                  <a:path w="1986" h="726" extrusionOk="0">
                    <a:moveTo>
                      <a:pt x="379" y="1"/>
                    </a:moveTo>
                    <a:cubicBezTo>
                      <a:pt x="158" y="1"/>
                      <a:pt x="1" y="158"/>
                      <a:pt x="1" y="348"/>
                    </a:cubicBezTo>
                    <a:cubicBezTo>
                      <a:pt x="1" y="568"/>
                      <a:pt x="158" y="726"/>
                      <a:pt x="379" y="726"/>
                    </a:cubicBezTo>
                    <a:lnTo>
                      <a:pt x="1985" y="726"/>
                    </a:lnTo>
                    <a:lnTo>
                      <a:pt x="1418" y="1"/>
                    </a:ln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62" name="Google Shape;762;p22"/>
              <p:cNvSpPr/>
              <p:nvPr/>
            </p:nvSpPr>
            <p:spPr>
              <a:xfrm>
                <a:off x="-15434025" y="3920375"/>
                <a:ext cx="31525" cy="18150"/>
              </a:xfrm>
              <a:custGeom>
                <a:avLst/>
                <a:gdLst/>
                <a:ahLst/>
                <a:cxnLst/>
                <a:rect l="l" t="t" r="r" b="b"/>
                <a:pathLst>
                  <a:path w="1261" h="726" extrusionOk="0">
                    <a:moveTo>
                      <a:pt x="567" y="1"/>
                    </a:moveTo>
                    <a:lnTo>
                      <a:pt x="0" y="725"/>
                    </a:lnTo>
                    <a:lnTo>
                      <a:pt x="914" y="725"/>
                    </a:lnTo>
                    <a:cubicBezTo>
                      <a:pt x="1103" y="725"/>
                      <a:pt x="1261" y="568"/>
                      <a:pt x="1261" y="347"/>
                    </a:cubicBezTo>
                    <a:cubicBezTo>
                      <a:pt x="1261" y="158"/>
                      <a:pt x="1103" y="1"/>
                      <a:pt x="914"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63" name="Google Shape;763;p22"/>
              <p:cNvSpPr/>
              <p:nvPr/>
            </p:nvSpPr>
            <p:spPr>
              <a:xfrm>
                <a:off x="-15436400" y="3974725"/>
                <a:ext cx="52800" cy="17350"/>
              </a:xfrm>
              <a:custGeom>
                <a:avLst/>
                <a:gdLst/>
                <a:ahLst/>
                <a:cxnLst/>
                <a:rect l="l" t="t" r="r" b="b"/>
                <a:pathLst>
                  <a:path w="2112" h="694" extrusionOk="0">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64" name="Google Shape;764;p22"/>
              <p:cNvSpPr/>
              <p:nvPr/>
            </p:nvSpPr>
            <p:spPr>
              <a:xfrm>
                <a:off x="-15688425" y="3992050"/>
                <a:ext cx="54350" cy="18150"/>
              </a:xfrm>
              <a:custGeom>
                <a:avLst/>
                <a:gdLst/>
                <a:ahLst/>
                <a:cxnLst/>
                <a:rect l="l" t="t" r="r" b="b"/>
                <a:pathLst>
                  <a:path w="2174" h="726" extrusionOk="0">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65" name="Google Shape;765;p22"/>
              <p:cNvSpPr/>
              <p:nvPr/>
            </p:nvSpPr>
            <p:spPr>
              <a:xfrm>
                <a:off x="-15664800" y="3707725"/>
                <a:ext cx="252850" cy="161475"/>
              </a:xfrm>
              <a:custGeom>
                <a:avLst/>
                <a:gdLst/>
                <a:ahLst/>
                <a:cxnLst/>
                <a:rect l="l" t="t" r="r" b="b"/>
                <a:pathLst>
                  <a:path w="10114" h="6459" extrusionOk="0">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grpSp>
      </p:grpSp>
      <p:grpSp>
        <p:nvGrpSpPr>
          <p:cNvPr id="766" name="Google Shape;766;p22"/>
          <p:cNvGrpSpPr/>
          <p:nvPr/>
        </p:nvGrpSpPr>
        <p:grpSpPr>
          <a:xfrm>
            <a:off x="7045419" y="6422351"/>
            <a:ext cx="10895278" cy="1107602"/>
            <a:chOff x="3522709" y="3211175"/>
            <a:chExt cx="5447639" cy="553801"/>
          </a:xfrm>
        </p:grpSpPr>
        <p:grpSp>
          <p:nvGrpSpPr>
            <p:cNvPr id="767" name="Google Shape;767;p22"/>
            <p:cNvGrpSpPr/>
            <p:nvPr/>
          </p:nvGrpSpPr>
          <p:grpSpPr>
            <a:xfrm>
              <a:off x="4272000" y="3211175"/>
              <a:ext cx="4698348" cy="553800"/>
              <a:chOff x="4272000" y="3211175"/>
              <a:chExt cx="4698348" cy="553800"/>
            </a:xfrm>
          </p:grpSpPr>
          <p:sp>
            <p:nvSpPr>
              <p:cNvPr id="727" name="Google Shape;727;p22"/>
              <p:cNvSpPr txBox="1"/>
              <p:nvPr/>
            </p:nvSpPr>
            <p:spPr>
              <a:xfrm>
                <a:off x="4272000" y="3297725"/>
                <a:ext cx="848640" cy="380700"/>
              </a:xfrm>
              <a:prstGeom prst="rect">
                <a:avLst/>
              </a:prstGeom>
              <a:noFill/>
              <a:ln>
                <a:noFill/>
              </a:ln>
            </p:spPr>
            <p:txBody>
              <a:bodyPr spcFirstLastPara="1" wrap="square" lIns="182850" tIns="182850" rIns="182850" bIns="182850" anchor="ctr" anchorCtr="0">
                <a:noAutofit/>
              </a:bodyPr>
              <a:lstStyle/>
              <a:p>
                <a:r>
                  <a:rPr lang="en-US" sz="4400" dirty="0">
                    <a:solidFill>
                      <a:schemeClr val="accent6">
                        <a:lumMod val="90000"/>
                        <a:lumOff val="10000"/>
                      </a:schemeClr>
                    </a:solidFill>
                    <a:ea typeface="Magra"/>
                    <a:cs typeface="Magra"/>
                    <a:sym typeface="Magra"/>
                  </a:rPr>
                  <a:t>KPIs</a:t>
                </a:r>
                <a:endParaRPr sz="4400" dirty="0">
                  <a:solidFill>
                    <a:schemeClr val="accent6">
                      <a:lumMod val="90000"/>
                      <a:lumOff val="10000"/>
                    </a:schemeClr>
                  </a:solidFill>
                  <a:ea typeface="Magra"/>
                  <a:cs typeface="Magra"/>
                  <a:sym typeface="Magra"/>
                </a:endParaRPr>
              </a:p>
            </p:txBody>
          </p:sp>
          <p:sp>
            <p:nvSpPr>
              <p:cNvPr id="728" name="Google Shape;728;p22"/>
              <p:cNvSpPr txBox="1"/>
              <p:nvPr/>
            </p:nvSpPr>
            <p:spPr>
              <a:xfrm>
                <a:off x="5562601" y="3211175"/>
                <a:ext cx="3407747" cy="553800"/>
              </a:xfrm>
              <a:prstGeom prst="rect">
                <a:avLst/>
              </a:prstGeom>
              <a:noFill/>
              <a:ln>
                <a:noFill/>
              </a:ln>
            </p:spPr>
            <p:txBody>
              <a:bodyPr spcFirstLastPara="1" wrap="square" lIns="182850" tIns="182850" rIns="182850" bIns="182850" anchor="t" anchorCtr="0">
                <a:noAutofit/>
              </a:bodyPr>
              <a:lstStyle/>
              <a:p>
                <a:pPr lvl="0"/>
                <a:r>
                  <a:rPr lang="en-GB" sz="2800" dirty="0">
                    <a:solidFill>
                      <a:srgbClr val="002060"/>
                    </a:solidFill>
                    <a:ea typeface="Capriola"/>
                    <a:cs typeface="Capriola"/>
                    <a:sym typeface="Capriola"/>
                  </a:rPr>
                  <a:t>Quantification of socioeconomic impacts of coastal pollution</a:t>
                </a:r>
                <a:endParaRPr sz="2800" dirty="0">
                  <a:solidFill>
                    <a:srgbClr val="002060"/>
                  </a:solidFill>
                  <a:ea typeface="Capriola"/>
                  <a:cs typeface="Capriola"/>
                  <a:sym typeface="Capriola"/>
                </a:endParaRPr>
              </a:p>
            </p:txBody>
          </p:sp>
        </p:grpSp>
        <p:sp>
          <p:nvSpPr>
            <p:cNvPr id="739" name="Google Shape;739;p22"/>
            <p:cNvSpPr/>
            <p:nvPr/>
          </p:nvSpPr>
          <p:spPr>
            <a:xfrm>
              <a:off x="3522709" y="3211176"/>
              <a:ext cx="564000" cy="553800"/>
            </a:xfrm>
            <a:prstGeom prst="ellipse">
              <a:avLst/>
            </a:prstGeom>
            <a:noFill/>
            <a:ln w="9525" cap="flat" cmpd="sng">
              <a:solidFill>
                <a:schemeClr val="accent6">
                  <a:lumMod val="90000"/>
                  <a:lumOff val="10000"/>
                </a:schemeClr>
              </a:solidFill>
              <a:prstDash val="solid"/>
              <a:round/>
              <a:headEnd type="none" w="sm" len="sm"/>
              <a:tailEnd type="none" w="sm" len="sm"/>
            </a:ln>
          </p:spPr>
          <p:txBody>
            <a:bodyPr spcFirstLastPara="1" wrap="square" lIns="182850" tIns="182850" rIns="0" bIns="182850" anchor="ctr" anchorCtr="0">
              <a:noAutofit/>
            </a:bodyPr>
            <a:lstStyle/>
            <a:p>
              <a:endParaRPr sz="3600">
                <a:solidFill>
                  <a:srgbClr val="002060"/>
                </a:solidFill>
              </a:endParaRPr>
            </a:p>
          </p:txBody>
        </p:sp>
        <p:grpSp>
          <p:nvGrpSpPr>
            <p:cNvPr id="768" name="Google Shape;768;p22"/>
            <p:cNvGrpSpPr/>
            <p:nvPr/>
          </p:nvGrpSpPr>
          <p:grpSpPr>
            <a:xfrm>
              <a:off x="3656695" y="3340965"/>
              <a:ext cx="295142" cy="293536"/>
              <a:chOff x="-16794250" y="4058225"/>
              <a:chExt cx="305625" cy="304025"/>
            </a:xfrm>
          </p:grpSpPr>
          <p:sp>
            <p:nvSpPr>
              <p:cNvPr id="769" name="Google Shape;769;p22"/>
              <p:cNvSpPr/>
              <p:nvPr/>
            </p:nvSpPr>
            <p:spPr>
              <a:xfrm>
                <a:off x="-16793475" y="4309475"/>
                <a:ext cx="70925" cy="17350"/>
              </a:xfrm>
              <a:custGeom>
                <a:avLst/>
                <a:gdLst/>
                <a:ahLst/>
                <a:cxnLst/>
                <a:rect l="l" t="t" r="r" b="b"/>
                <a:pathLst>
                  <a:path w="2837" h="694" extrusionOk="0">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0" name="Google Shape;770;p22"/>
              <p:cNvSpPr/>
              <p:nvPr/>
            </p:nvSpPr>
            <p:spPr>
              <a:xfrm>
                <a:off x="-16758025" y="4344900"/>
                <a:ext cx="89800" cy="17350"/>
              </a:xfrm>
              <a:custGeom>
                <a:avLst/>
                <a:gdLst/>
                <a:ahLst/>
                <a:cxnLst/>
                <a:rect l="l" t="t" r="r" b="b"/>
                <a:pathLst>
                  <a:path w="3592" h="694" extrusionOk="0">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1" name="Google Shape;771;p22"/>
              <p:cNvSpPr/>
              <p:nvPr/>
            </p:nvSpPr>
            <p:spPr>
              <a:xfrm>
                <a:off x="-16615475" y="4344900"/>
                <a:ext cx="89825" cy="17350"/>
              </a:xfrm>
              <a:custGeom>
                <a:avLst/>
                <a:gdLst/>
                <a:ahLst/>
                <a:cxnLst/>
                <a:rect l="l" t="t" r="r" b="b"/>
                <a:pathLst>
                  <a:path w="3593" h="694" extrusionOk="0">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2" name="Google Shape;772;p22"/>
              <p:cNvSpPr/>
              <p:nvPr/>
            </p:nvSpPr>
            <p:spPr>
              <a:xfrm>
                <a:off x="-16561900" y="4309475"/>
                <a:ext cx="71700" cy="17350"/>
              </a:xfrm>
              <a:custGeom>
                <a:avLst/>
                <a:gdLst/>
                <a:ahLst/>
                <a:cxnLst/>
                <a:rect l="l" t="t" r="r" b="b"/>
                <a:pathLst>
                  <a:path w="2868" h="694" extrusionOk="0">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3" name="Google Shape;773;p22"/>
              <p:cNvSpPr/>
              <p:nvPr/>
            </p:nvSpPr>
            <p:spPr>
              <a:xfrm>
                <a:off x="-16704475" y="4309475"/>
                <a:ext cx="125275" cy="17350"/>
              </a:xfrm>
              <a:custGeom>
                <a:avLst/>
                <a:gdLst/>
                <a:ahLst/>
                <a:cxnLst/>
                <a:rect l="l" t="t" r="r" b="b"/>
                <a:pathLst>
                  <a:path w="5011" h="694" extrusionOk="0">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4" name="Google Shape;774;p22"/>
              <p:cNvSpPr/>
              <p:nvPr/>
            </p:nvSpPr>
            <p:spPr>
              <a:xfrm>
                <a:off x="-16704475" y="4074750"/>
                <a:ext cx="126050" cy="165425"/>
              </a:xfrm>
              <a:custGeom>
                <a:avLst/>
                <a:gdLst/>
                <a:ahLst/>
                <a:cxnLst/>
                <a:rect l="l" t="t" r="r" b="b"/>
                <a:pathLst>
                  <a:path w="5042" h="6617" extrusionOk="0">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5" name="Google Shape;775;p22"/>
              <p:cNvSpPr/>
              <p:nvPr/>
            </p:nvSpPr>
            <p:spPr>
              <a:xfrm>
                <a:off x="-16725725" y="4237800"/>
                <a:ext cx="164625" cy="53575"/>
              </a:xfrm>
              <a:custGeom>
                <a:avLst/>
                <a:gdLst/>
                <a:ahLst/>
                <a:cxnLst/>
                <a:rect l="l" t="t" r="r" b="b"/>
                <a:pathLst>
                  <a:path w="6585" h="2143" extrusionOk="0">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6" name="Google Shape;776;p22"/>
              <p:cNvSpPr/>
              <p:nvPr/>
            </p:nvSpPr>
            <p:spPr>
              <a:xfrm>
                <a:off x="-16559550" y="4058225"/>
                <a:ext cx="70925" cy="233150"/>
              </a:xfrm>
              <a:custGeom>
                <a:avLst/>
                <a:gdLst/>
                <a:ahLst/>
                <a:cxnLst/>
                <a:rect l="l" t="t" r="r" b="b"/>
                <a:pathLst>
                  <a:path w="2837" h="9326" extrusionOk="0">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77" name="Google Shape;777;p22"/>
              <p:cNvSpPr/>
              <p:nvPr/>
            </p:nvSpPr>
            <p:spPr>
              <a:xfrm>
                <a:off x="-16794250" y="4059000"/>
                <a:ext cx="70900" cy="232375"/>
              </a:xfrm>
              <a:custGeom>
                <a:avLst/>
                <a:gdLst/>
                <a:ahLst/>
                <a:cxnLst/>
                <a:rect l="l" t="t" r="r" b="b"/>
                <a:pathLst>
                  <a:path w="2836" h="9295" extrusionOk="0">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grpSp>
      </p:grpSp>
      <p:grpSp>
        <p:nvGrpSpPr>
          <p:cNvPr id="778" name="Google Shape;778;p22"/>
          <p:cNvGrpSpPr/>
          <p:nvPr/>
        </p:nvGrpSpPr>
        <p:grpSpPr>
          <a:xfrm>
            <a:off x="7045418" y="7772203"/>
            <a:ext cx="11338376" cy="1972688"/>
            <a:chOff x="3522710" y="3886101"/>
            <a:chExt cx="4903532" cy="986344"/>
          </a:xfrm>
        </p:grpSpPr>
        <p:grpSp>
          <p:nvGrpSpPr>
            <p:cNvPr id="779" name="Google Shape;779;p22"/>
            <p:cNvGrpSpPr/>
            <p:nvPr/>
          </p:nvGrpSpPr>
          <p:grpSpPr>
            <a:xfrm>
              <a:off x="4099057" y="3890050"/>
              <a:ext cx="4327185" cy="982395"/>
              <a:chOff x="4099057" y="3890050"/>
              <a:chExt cx="4327185" cy="982395"/>
            </a:xfrm>
          </p:grpSpPr>
          <p:sp>
            <p:nvSpPr>
              <p:cNvPr id="730" name="Google Shape;730;p22"/>
              <p:cNvSpPr txBox="1"/>
              <p:nvPr/>
            </p:nvSpPr>
            <p:spPr>
              <a:xfrm>
                <a:off x="4099057" y="3976600"/>
                <a:ext cx="2184050" cy="380700"/>
              </a:xfrm>
              <a:prstGeom prst="rect">
                <a:avLst/>
              </a:prstGeom>
              <a:noFill/>
              <a:ln>
                <a:noFill/>
              </a:ln>
            </p:spPr>
            <p:txBody>
              <a:bodyPr spcFirstLastPara="1" wrap="square" lIns="182850" tIns="182850" rIns="182850" bIns="182850" anchor="ctr" anchorCtr="0">
                <a:noAutofit/>
              </a:bodyPr>
              <a:lstStyle/>
              <a:p>
                <a:r>
                  <a:rPr lang="en-US" sz="4400" dirty="0">
                    <a:solidFill>
                      <a:schemeClr val="accent6">
                        <a:lumMod val="90000"/>
                        <a:lumOff val="10000"/>
                      </a:schemeClr>
                    </a:solidFill>
                    <a:ea typeface="Magra"/>
                    <a:cs typeface="Magra"/>
                    <a:sym typeface="Magra"/>
                  </a:rPr>
                  <a:t>Platform Scalability</a:t>
                </a:r>
                <a:endParaRPr sz="4400" dirty="0">
                  <a:solidFill>
                    <a:schemeClr val="accent6">
                      <a:lumMod val="90000"/>
                      <a:lumOff val="10000"/>
                    </a:schemeClr>
                  </a:solidFill>
                  <a:ea typeface="Magra"/>
                  <a:cs typeface="Magra"/>
                  <a:sym typeface="Magra"/>
                </a:endParaRPr>
              </a:p>
            </p:txBody>
          </p:sp>
          <p:sp>
            <p:nvSpPr>
              <p:cNvPr id="731" name="Google Shape;731;p22"/>
              <p:cNvSpPr txBox="1"/>
              <p:nvPr/>
            </p:nvSpPr>
            <p:spPr>
              <a:xfrm>
                <a:off x="6402608" y="3890050"/>
                <a:ext cx="2023634" cy="982395"/>
              </a:xfrm>
              <a:prstGeom prst="rect">
                <a:avLst/>
              </a:prstGeom>
              <a:noFill/>
              <a:ln>
                <a:noFill/>
              </a:ln>
            </p:spPr>
            <p:txBody>
              <a:bodyPr spcFirstLastPara="1" wrap="square" lIns="182850" tIns="182850" rIns="182850" bIns="182850" anchor="t" anchorCtr="0">
                <a:noAutofit/>
              </a:bodyPr>
              <a:lstStyle/>
              <a:p>
                <a:pPr lvl="0"/>
                <a:r>
                  <a:rPr lang="en-US" sz="2800" dirty="0">
                    <a:solidFill>
                      <a:srgbClr val="002060"/>
                    </a:solidFill>
                  </a:rPr>
                  <a:t>Future integration: IoT, Instant (Real Time)</a:t>
                </a:r>
                <a:r>
                  <a:rPr lang="en-GB" sz="2800" dirty="0">
                    <a:solidFill>
                      <a:srgbClr val="002060"/>
                    </a:solidFill>
                  </a:rPr>
                  <a:t> communication and interaction with citizen</a:t>
                </a:r>
                <a:endParaRPr sz="2800" dirty="0">
                  <a:solidFill>
                    <a:srgbClr val="002060"/>
                  </a:solidFill>
                  <a:sym typeface="Capriola"/>
                </a:endParaRPr>
              </a:p>
            </p:txBody>
          </p:sp>
        </p:grpSp>
        <p:sp>
          <p:nvSpPr>
            <p:cNvPr id="741" name="Google Shape;741;p22"/>
            <p:cNvSpPr/>
            <p:nvPr/>
          </p:nvSpPr>
          <p:spPr>
            <a:xfrm>
              <a:off x="3522710" y="3886101"/>
              <a:ext cx="487829" cy="553800"/>
            </a:xfrm>
            <a:prstGeom prst="ellipse">
              <a:avLst/>
            </a:prstGeom>
            <a:noFill/>
            <a:ln w="9525" cap="flat" cmpd="sng">
              <a:solidFill>
                <a:schemeClr val="accent6">
                  <a:lumMod val="90000"/>
                  <a:lumOff val="10000"/>
                </a:schemeClr>
              </a:solidFill>
              <a:prstDash val="solid"/>
              <a:round/>
              <a:headEnd type="none" w="sm" len="sm"/>
              <a:tailEnd type="none" w="sm" len="sm"/>
            </a:ln>
          </p:spPr>
          <p:txBody>
            <a:bodyPr spcFirstLastPara="1" wrap="square" lIns="182850" tIns="182850" rIns="0" bIns="182850" anchor="ctr" anchorCtr="0">
              <a:noAutofit/>
            </a:bodyPr>
            <a:lstStyle/>
            <a:p>
              <a:endParaRPr sz="3600">
                <a:solidFill>
                  <a:srgbClr val="002060"/>
                </a:solidFill>
              </a:endParaRPr>
            </a:p>
          </p:txBody>
        </p:sp>
        <p:grpSp>
          <p:nvGrpSpPr>
            <p:cNvPr id="780" name="Google Shape;780;p22"/>
            <p:cNvGrpSpPr/>
            <p:nvPr/>
          </p:nvGrpSpPr>
          <p:grpSpPr>
            <a:xfrm>
              <a:off x="3666697" y="4020647"/>
              <a:ext cx="276110" cy="274737"/>
              <a:chOff x="-16419350" y="4058200"/>
              <a:chExt cx="304825" cy="303275"/>
            </a:xfrm>
          </p:grpSpPr>
          <p:sp>
            <p:nvSpPr>
              <p:cNvPr id="781" name="Google Shape;781;p22"/>
              <p:cNvSpPr/>
              <p:nvPr/>
            </p:nvSpPr>
            <p:spPr>
              <a:xfrm>
                <a:off x="-16347675" y="4202350"/>
                <a:ext cx="18150" cy="17350"/>
              </a:xfrm>
              <a:custGeom>
                <a:avLst/>
                <a:gdLst/>
                <a:ahLst/>
                <a:cxnLst/>
                <a:rect l="l" t="t" r="r" b="b"/>
                <a:pathLst>
                  <a:path w="726" h="694" extrusionOk="0">
                    <a:moveTo>
                      <a:pt x="379" y="0"/>
                    </a:moveTo>
                    <a:cubicBezTo>
                      <a:pt x="158" y="0"/>
                      <a:pt x="1" y="158"/>
                      <a:pt x="1" y="347"/>
                    </a:cubicBezTo>
                    <a:cubicBezTo>
                      <a:pt x="1" y="536"/>
                      <a:pt x="158" y="694"/>
                      <a:pt x="379" y="694"/>
                    </a:cubicBezTo>
                    <a:cubicBezTo>
                      <a:pt x="568" y="694"/>
                      <a:pt x="725" y="536"/>
                      <a:pt x="725" y="347"/>
                    </a:cubicBezTo>
                    <a:cubicBezTo>
                      <a:pt x="725" y="158"/>
                      <a:pt x="568" y="0"/>
                      <a:pt x="379"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2" name="Google Shape;782;p22"/>
              <p:cNvSpPr/>
              <p:nvPr/>
            </p:nvSpPr>
            <p:spPr>
              <a:xfrm>
                <a:off x="-16400450" y="4166900"/>
                <a:ext cx="35475" cy="35475"/>
              </a:xfrm>
              <a:custGeom>
                <a:avLst/>
                <a:gdLst/>
                <a:ahLst/>
                <a:cxnLst/>
                <a:rect l="l" t="t" r="r" b="b"/>
                <a:pathLst>
                  <a:path w="1419" h="1419" extrusionOk="0">
                    <a:moveTo>
                      <a:pt x="694" y="1"/>
                    </a:moveTo>
                    <a:cubicBezTo>
                      <a:pt x="316" y="1"/>
                      <a:pt x="1" y="316"/>
                      <a:pt x="1" y="694"/>
                    </a:cubicBezTo>
                    <a:cubicBezTo>
                      <a:pt x="1" y="1103"/>
                      <a:pt x="316" y="1418"/>
                      <a:pt x="694" y="1418"/>
                    </a:cubicBezTo>
                    <a:cubicBezTo>
                      <a:pt x="1103" y="1418"/>
                      <a:pt x="1418" y="1103"/>
                      <a:pt x="1418" y="694"/>
                    </a:cubicBezTo>
                    <a:cubicBezTo>
                      <a:pt x="1418" y="316"/>
                      <a:pt x="1103" y="1"/>
                      <a:pt x="694"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3" name="Google Shape;783;p22"/>
              <p:cNvSpPr/>
              <p:nvPr/>
            </p:nvSpPr>
            <p:spPr>
              <a:xfrm>
                <a:off x="-16389425" y="4058200"/>
                <a:ext cx="220575" cy="106950"/>
              </a:xfrm>
              <a:custGeom>
                <a:avLst/>
                <a:gdLst/>
                <a:ahLst/>
                <a:cxnLst/>
                <a:rect l="l" t="t" r="r" b="b"/>
                <a:pathLst>
                  <a:path w="8823" h="4278" extrusionOk="0">
                    <a:moveTo>
                      <a:pt x="6621" y="0"/>
                    </a:moveTo>
                    <a:cubicBezTo>
                      <a:pt x="6312" y="0"/>
                      <a:pt x="6008" y="97"/>
                      <a:pt x="5766" y="285"/>
                    </a:cubicBezTo>
                    <a:cubicBezTo>
                      <a:pt x="5703" y="348"/>
                      <a:pt x="5609" y="411"/>
                      <a:pt x="5546" y="474"/>
                    </a:cubicBezTo>
                    <a:cubicBezTo>
                      <a:pt x="5451" y="411"/>
                      <a:pt x="5388" y="316"/>
                      <a:pt x="5294" y="285"/>
                    </a:cubicBezTo>
                    <a:cubicBezTo>
                      <a:pt x="5057" y="111"/>
                      <a:pt x="4758" y="25"/>
                      <a:pt x="4459" y="25"/>
                    </a:cubicBezTo>
                    <a:cubicBezTo>
                      <a:pt x="4159" y="25"/>
                      <a:pt x="3860" y="111"/>
                      <a:pt x="3624" y="285"/>
                    </a:cubicBezTo>
                    <a:cubicBezTo>
                      <a:pt x="3529" y="348"/>
                      <a:pt x="3466" y="411"/>
                      <a:pt x="3372" y="474"/>
                    </a:cubicBezTo>
                    <a:cubicBezTo>
                      <a:pt x="3309" y="411"/>
                      <a:pt x="3214" y="316"/>
                      <a:pt x="3151" y="285"/>
                    </a:cubicBezTo>
                    <a:cubicBezTo>
                      <a:pt x="2915" y="101"/>
                      <a:pt x="2618" y="10"/>
                      <a:pt x="2316" y="10"/>
                    </a:cubicBezTo>
                    <a:cubicBezTo>
                      <a:pt x="1894" y="10"/>
                      <a:pt x="1460" y="188"/>
                      <a:pt x="1166" y="537"/>
                    </a:cubicBezTo>
                    <a:cubicBezTo>
                      <a:pt x="1103" y="631"/>
                      <a:pt x="1072" y="757"/>
                      <a:pt x="977" y="820"/>
                    </a:cubicBezTo>
                    <a:cubicBezTo>
                      <a:pt x="1" y="1356"/>
                      <a:pt x="1" y="2931"/>
                      <a:pt x="1103" y="3435"/>
                    </a:cubicBezTo>
                    <a:cubicBezTo>
                      <a:pt x="1166" y="3624"/>
                      <a:pt x="1356" y="3876"/>
                      <a:pt x="1513" y="3971"/>
                    </a:cubicBezTo>
                    <a:cubicBezTo>
                      <a:pt x="1781" y="4144"/>
                      <a:pt x="2088" y="4231"/>
                      <a:pt x="2387" y="4231"/>
                    </a:cubicBezTo>
                    <a:cubicBezTo>
                      <a:pt x="2687" y="4231"/>
                      <a:pt x="2978" y="4144"/>
                      <a:pt x="3214" y="3971"/>
                    </a:cubicBezTo>
                    <a:cubicBezTo>
                      <a:pt x="3277" y="3939"/>
                      <a:pt x="3356" y="3923"/>
                      <a:pt x="3435" y="3923"/>
                    </a:cubicBezTo>
                    <a:cubicBezTo>
                      <a:pt x="3514" y="3923"/>
                      <a:pt x="3592" y="3939"/>
                      <a:pt x="3655" y="3971"/>
                    </a:cubicBezTo>
                    <a:cubicBezTo>
                      <a:pt x="3907" y="4175"/>
                      <a:pt x="4215" y="4278"/>
                      <a:pt x="4518" y="4278"/>
                    </a:cubicBezTo>
                    <a:cubicBezTo>
                      <a:pt x="4821" y="4278"/>
                      <a:pt x="5120" y="4175"/>
                      <a:pt x="5357" y="3971"/>
                    </a:cubicBezTo>
                    <a:cubicBezTo>
                      <a:pt x="5404" y="3939"/>
                      <a:pt x="5483" y="3923"/>
                      <a:pt x="5561" y="3923"/>
                    </a:cubicBezTo>
                    <a:cubicBezTo>
                      <a:pt x="5640" y="3923"/>
                      <a:pt x="5719" y="3939"/>
                      <a:pt x="5766" y="3971"/>
                    </a:cubicBezTo>
                    <a:cubicBezTo>
                      <a:pt x="6018" y="4166"/>
                      <a:pt x="6312" y="4256"/>
                      <a:pt x="6604" y="4256"/>
                    </a:cubicBezTo>
                    <a:cubicBezTo>
                      <a:pt x="7114" y="4256"/>
                      <a:pt x="7616" y="3979"/>
                      <a:pt x="7877" y="3498"/>
                    </a:cubicBezTo>
                    <a:cubicBezTo>
                      <a:pt x="7909" y="3435"/>
                      <a:pt x="7940" y="3404"/>
                      <a:pt x="8035" y="3341"/>
                    </a:cubicBezTo>
                    <a:cubicBezTo>
                      <a:pt x="8507" y="3120"/>
                      <a:pt x="8822" y="2616"/>
                      <a:pt x="8728" y="1986"/>
                    </a:cubicBezTo>
                    <a:cubicBezTo>
                      <a:pt x="8696" y="1576"/>
                      <a:pt x="8507" y="1198"/>
                      <a:pt x="8129" y="946"/>
                    </a:cubicBezTo>
                    <a:cubicBezTo>
                      <a:pt x="8066" y="915"/>
                      <a:pt x="8035" y="883"/>
                      <a:pt x="7940" y="820"/>
                    </a:cubicBezTo>
                    <a:cubicBezTo>
                      <a:pt x="7909" y="694"/>
                      <a:pt x="7814" y="631"/>
                      <a:pt x="7751" y="537"/>
                    </a:cubicBezTo>
                    <a:cubicBezTo>
                      <a:pt x="7462" y="175"/>
                      <a:pt x="7038" y="0"/>
                      <a:pt x="6621"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4" name="Google Shape;784;p22"/>
              <p:cNvSpPr/>
              <p:nvPr/>
            </p:nvSpPr>
            <p:spPr>
              <a:xfrm>
                <a:off x="-16298850" y="4178725"/>
                <a:ext cx="41000" cy="47275"/>
              </a:xfrm>
              <a:custGeom>
                <a:avLst/>
                <a:gdLst/>
                <a:ahLst/>
                <a:cxnLst/>
                <a:rect l="l" t="t" r="r" b="b"/>
                <a:pathLst>
                  <a:path w="1640" h="1891" extrusionOk="0">
                    <a:moveTo>
                      <a:pt x="1" y="0"/>
                    </a:moveTo>
                    <a:cubicBezTo>
                      <a:pt x="158" y="252"/>
                      <a:pt x="221" y="630"/>
                      <a:pt x="221" y="945"/>
                    </a:cubicBezTo>
                    <a:cubicBezTo>
                      <a:pt x="221" y="1292"/>
                      <a:pt x="158" y="1607"/>
                      <a:pt x="1" y="1891"/>
                    </a:cubicBezTo>
                    <a:cubicBezTo>
                      <a:pt x="473" y="1733"/>
                      <a:pt x="946" y="1670"/>
                      <a:pt x="1419" y="1670"/>
                    </a:cubicBezTo>
                    <a:cubicBezTo>
                      <a:pt x="1576" y="1450"/>
                      <a:pt x="1639" y="1197"/>
                      <a:pt x="1639" y="945"/>
                    </a:cubicBezTo>
                    <a:cubicBezTo>
                      <a:pt x="1639" y="662"/>
                      <a:pt x="1576" y="378"/>
                      <a:pt x="1419" y="158"/>
                    </a:cubicBezTo>
                    <a:cubicBezTo>
                      <a:pt x="1272" y="187"/>
                      <a:pt x="1120" y="201"/>
                      <a:pt x="967" y="201"/>
                    </a:cubicBezTo>
                    <a:cubicBezTo>
                      <a:pt x="626" y="201"/>
                      <a:pt x="284" y="131"/>
                      <a:pt x="1"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5" name="Google Shape;785;p22"/>
              <p:cNvSpPr/>
              <p:nvPr/>
            </p:nvSpPr>
            <p:spPr>
              <a:xfrm>
                <a:off x="-16246075" y="4178725"/>
                <a:ext cx="41775" cy="55150"/>
              </a:xfrm>
              <a:custGeom>
                <a:avLst/>
                <a:gdLst/>
                <a:ahLst/>
                <a:cxnLst/>
                <a:rect l="l" t="t" r="r" b="b"/>
                <a:pathLst>
                  <a:path w="1671" h="2206" extrusionOk="0">
                    <a:moveTo>
                      <a:pt x="1" y="0"/>
                    </a:moveTo>
                    <a:lnTo>
                      <a:pt x="1" y="0"/>
                    </a:lnTo>
                    <a:cubicBezTo>
                      <a:pt x="158" y="252"/>
                      <a:pt x="253" y="630"/>
                      <a:pt x="253" y="945"/>
                    </a:cubicBezTo>
                    <a:cubicBezTo>
                      <a:pt x="253" y="1197"/>
                      <a:pt x="190" y="1481"/>
                      <a:pt x="95" y="1765"/>
                    </a:cubicBezTo>
                    <a:cubicBezTo>
                      <a:pt x="505" y="1828"/>
                      <a:pt x="914" y="1954"/>
                      <a:pt x="1292" y="2206"/>
                    </a:cubicBezTo>
                    <a:cubicBezTo>
                      <a:pt x="1576" y="1891"/>
                      <a:pt x="1670" y="1355"/>
                      <a:pt x="1670" y="945"/>
                    </a:cubicBezTo>
                    <a:cubicBezTo>
                      <a:pt x="1670" y="662"/>
                      <a:pt x="1576" y="378"/>
                      <a:pt x="1418" y="158"/>
                    </a:cubicBezTo>
                    <a:cubicBezTo>
                      <a:pt x="1261" y="189"/>
                      <a:pt x="1103" y="221"/>
                      <a:pt x="946" y="221"/>
                    </a:cubicBezTo>
                    <a:cubicBezTo>
                      <a:pt x="631" y="221"/>
                      <a:pt x="316" y="158"/>
                      <a:pt x="1" y="0"/>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6" name="Google Shape;786;p22"/>
              <p:cNvSpPr/>
              <p:nvPr/>
            </p:nvSpPr>
            <p:spPr>
              <a:xfrm>
                <a:off x="-16419350" y="4113927"/>
                <a:ext cx="304050" cy="188725"/>
              </a:xfrm>
              <a:custGeom>
                <a:avLst/>
                <a:gdLst/>
                <a:ahLst/>
                <a:cxnLst/>
                <a:rect l="l" t="t" r="r" b="b"/>
                <a:pathLst>
                  <a:path w="12162" h="7549" extrusionOk="0">
                    <a:moveTo>
                      <a:pt x="10712" y="1"/>
                    </a:moveTo>
                    <a:cubicBezTo>
                      <a:pt x="10586" y="600"/>
                      <a:pt x="10271" y="1135"/>
                      <a:pt x="9736" y="1450"/>
                    </a:cubicBezTo>
                    <a:cubicBezTo>
                      <a:pt x="9578" y="1734"/>
                      <a:pt x="9326" y="1986"/>
                      <a:pt x="9074" y="2143"/>
                    </a:cubicBezTo>
                    <a:cubicBezTo>
                      <a:pt x="9263" y="2458"/>
                      <a:pt x="9326" y="2805"/>
                      <a:pt x="9326" y="3183"/>
                    </a:cubicBezTo>
                    <a:cubicBezTo>
                      <a:pt x="9326" y="4065"/>
                      <a:pt x="9011" y="4821"/>
                      <a:pt x="8507" y="5168"/>
                    </a:cubicBezTo>
                    <a:cubicBezTo>
                      <a:pt x="8444" y="5199"/>
                      <a:pt x="8373" y="5215"/>
                      <a:pt x="8306" y="5215"/>
                    </a:cubicBezTo>
                    <a:cubicBezTo>
                      <a:pt x="8239" y="5215"/>
                      <a:pt x="8176" y="5199"/>
                      <a:pt x="8129" y="5168"/>
                    </a:cubicBezTo>
                    <a:cubicBezTo>
                      <a:pt x="7515" y="4805"/>
                      <a:pt x="6814" y="4624"/>
                      <a:pt x="6124" y="4624"/>
                    </a:cubicBezTo>
                    <a:cubicBezTo>
                      <a:pt x="5435" y="4624"/>
                      <a:pt x="4758" y="4805"/>
                      <a:pt x="4191" y="5168"/>
                    </a:cubicBezTo>
                    <a:cubicBezTo>
                      <a:pt x="4134" y="5213"/>
                      <a:pt x="4077" y="5230"/>
                      <a:pt x="4022" y="5230"/>
                    </a:cubicBezTo>
                    <a:cubicBezTo>
                      <a:pt x="3924" y="5230"/>
                      <a:pt x="3830" y="5177"/>
                      <a:pt x="3750" y="5136"/>
                    </a:cubicBezTo>
                    <a:cubicBezTo>
                      <a:pt x="3163" y="4757"/>
                      <a:pt x="2501" y="4557"/>
                      <a:pt x="1831" y="4557"/>
                    </a:cubicBezTo>
                    <a:cubicBezTo>
                      <a:pt x="1277" y="4557"/>
                      <a:pt x="717" y="4694"/>
                      <a:pt x="190" y="4979"/>
                    </a:cubicBezTo>
                    <a:cubicBezTo>
                      <a:pt x="95" y="5042"/>
                      <a:pt x="1" y="5168"/>
                      <a:pt x="1" y="5294"/>
                    </a:cubicBezTo>
                    <a:lnTo>
                      <a:pt x="1" y="7436"/>
                    </a:lnTo>
                    <a:cubicBezTo>
                      <a:pt x="316" y="7405"/>
                      <a:pt x="725" y="7247"/>
                      <a:pt x="977" y="7027"/>
                    </a:cubicBezTo>
                    <a:cubicBezTo>
                      <a:pt x="1240" y="6826"/>
                      <a:pt x="1533" y="6723"/>
                      <a:pt x="1823" y="6723"/>
                    </a:cubicBezTo>
                    <a:cubicBezTo>
                      <a:pt x="2124" y="6723"/>
                      <a:pt x="2422" y="6833"/>
                      <a:pt x="2679" y="7058"/>
                    </a:cubicBezTo>
                    <a:cubicBezTo>
                      <a:pt x="3072" y="7373"/>
                      <a:pt x="3529" y="7531"/>
                      <a:pt x="3986" y="7531"/>
                    </a:cubicBezTo>
                    <a:cubicBezTo>
                      <a:pt x="4443" y="7531"/>
                      <a:pt x="4900" y="7373"/>
                      <a:pt x="5293" y="7058"/>
                    </a:cubicBezTo>
                    <a:cubicBezTo>
                      <a:pt x="5545" y="6869"/>
                      <a:pt x="5837" y="6775"/>
                      <a:pt x="6128" y="6775"/>
                    </a:cubicBezTo>
                    <a:cubicBezTo>
                      <a:pt x="6420" y="6775"/>
                      <a:pt x="6711" y="6869"/>
                      <a:pt x="6963" y="7058"/>
                    </a:cubicBezTo>
                    <a:cubicBezTo>
                      <a:pt x="7474" y="7358"/>
                      <a:pt x="7985" y="7549"/>
                      <a:pt x="8524" y="7549"/>
                    </a:cubicBezTo>
                    <a:cubicBezTo>
                      <a:pt x="8948" y="7549"/>
                      <a:pt x="9390" y="7430"/>
                      <a:pt x="9862" y="7153"/>
                    </a:cubicBezTo>
                    <a:cubicBezTo>
                      <a:pt x="11153" y="6428"/>
                      <a:pt x="12162" y="4821"/>
                      <a:pt x="12162" y="3151"/>
                    </a:cubicBezTo>
                    <a:cubicBezTo>
                      <a:pt x="12162" y="1923"/>
                      <a:pt x="11626" y="789"/>
                      <a:pt x="10712"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87" name="Google Shape;787;p22"/>
              <p:cNvSpPr/>
              <p:nvPr/>
            </p:nvSpPr>
            <p:spPr>
              <a:xfrm>
                <a:off x="-16419350" y="4263775"/>
                <a:ext cx="304825" cy="97700"/>
              </a:xfrm>
              <a:custGeom>
                <a:avLst/>
                <a:gdLst/>
                <a:ahLst/>
                <a:cxnLst/>
                <a:rect l="l" t="t" r="r" b="b"/>
                <a:pathLst>
                  <a:path w="12193" h="3908" extrusionOk="0">
                    <a:moveTo>
                      <a:pt x="12193" y="1"/>
                    </a:moveTo>
                    <a:cubicBezTo>
                      <a:pt x="11689" y="914"/>
                      <a:pt x="10996" y="1639"/>
                      <a:pt x="10208" y="2112"/>
                    </a:cubicBezTo>
                    <a:cubicBezTo>
                      <a:pt x="9626" y="2424"/>
                      <a:pt x="9064" y="2570"/>
                      <a:pt x="8515" y="2570"/>
                    </a:cubicBezTo>
                    <a:cubicBezTo>
                      <a:pt x="7845" y="2570"/>
                      <a:pt x="7194" y="2352"/>
                      <a:pt x="6554" y="1954"/>
                    </a:cubicBezTo>
                    <a:cubicBezTo>
                      <a:pt x="6402" y="1819"/>
                      <a:pt x="6241" y="1756"/>
                      <a:pt x="6085" y="1756"/>
                    </a:cubicBezTo>
                    <a:cubicBezTo>
                      <a:pt x="5951" y="1756"/>
                      <a:pt x="5820" y="1803"/>
                      <a:pt x="5703" y="1891"/>
                    </a:cubicBezTo>
                    <a:cubicBezTo>
                      <a:pt x="5199" y="2316"/>
                      <a:pt x="4592" y="2529"/>
                      <a:pt x="3986" y="2529"/>
                    </a:cubicBezTo>
                    <a:cubicBezTo>
                      <a:pt x="3380" y="2529"/>
                      <a:pt x="2773" y="2316"/>
                      <a:pt x="2269" y="1891"/>
                    </a:cubicBezTo>
                    <a:cubicBezTo>
                      <a:pt x="2143" y="1797"/>
                      <a:pt x="2001" y="1749"/>
                      <a:pt x="1863" y="1749"/>
                    </a:cubicBezTo>
                    <a:cubicBezTo>
                      <a:pt x="1725" y="1749"/>
                      <a:pt x="1592" y="1797"/>
                      <a:pt x="1481" y="1891"/>
                    </a:cubicBezTo>
                    <a:cubicBezTo>
                      <a:pt x="1040" y="2269"/>
                      <a:pt x="505" y="2427"/>
                      <a:pt x="1" y="2490"/>
                    </a:cubicBezTo>
                    <a:lnTo>
                      <a:pt x="1" y="3561"/>
                    </a:lnTo>
                    <a:cubicBezTo>
                      <a:pt x="1" y="3750"/>
                      <a:pt x="158" y="3907"/>
                      <a:pt x="379" y="3907"/>
                    </a:cubicBezTo>
                    <a:lnTo>
                      <a:pt x="11815" y="3907"/>
                    </a:lnTo>
                    <a:cubicBezTo>
                      <a:pt x="12004" y="3907"/>
                      <a:pt x="12193" y="3750"/>
                      <a:pt x="12193" y="3561"/>
                    </a:cubicBezTo>
                    <a:lnTo>
                      <a:pt x="12193" y="1"/>
                    </a:ln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grpSp>
      </p:grpSp>
      <p:grpSp>
        <p:nvGrpSpPr>
          <p:cNvPr id="788" name="Google Shape;788;p22"/>
          <p:cNvGrpSpPr/>
          <p:nvPr/>
        </p:nvGrpSpPr>
        <p:grpSpPr>
          <a:xfrm>
            <a:off x="7045418" y="1990101"/>
            <a:ext cx="11013982" cy="1107600"/>
            <a:chOff x="3522709" y="1186401"/>
            <a:chExt cx="5542914" cy="553800"/>
          </a:xfrm>
        </p:grpSpPr>
        <p:grpSp>
          <p:nvGrpSpPr>
            <p:cNvPr id="789" name="Google Shape;789;p22"/>
            <p:cNvGrpSpPr/>
            <p:nvPr/>
          </p:nvGrpSpPr>
          <p:grpSpPr>
            <a:xfrm>
              <a:off x="4271999" y="1186401"/>
              <a:ext cx="4793624" cy="553800"/>
              <a:chOff x="4271999" y="1186401"/>
              <a:chExt cx="4793624" cy="553800"/>
            </a:xfrm>
          </p:grpSpPr>
          <p:sp>
            <p:nvSpPr>
              <p:cNvPr id="719" name="Google Shape;719;p22"/>
              <p:cNvSpPr txBox="1"/>
              <p:nvPr/>
            </p:nvSpPr>
            <p:spPr>
              <a:xfrm>
                <a:off x="4271999" y="1273350"/>
                <a:ext cx="1972185" cy="379800"/>
              </a:xfrm>
              <a:prstGeom prst="rect">
                <a:avLst/>
              </a:prstGeom>
              <a:noFill/>
              <a:ln>
                <a:noFill/>
              </a:ln>
            </p:spPr>
            <p:txBody>
              <a:bodyPr spcFirstLastPara="1" wrap="square" lIns="182850" tIns="182850" rIns="182850" bIns="182850" anchor="ctr" anchorCtr="0">
                <a:noAutofit/>
              </a:bodyPr>
              <a:lstStyle/>
              <a:p>
                <a:pPr lvl="0"/>
                <a:r>
                  <a:rPr lang="en-US" sz="4400" dirty="0">
                    <a:solidFill>
                      <a:schemeClr val="accent6">
                        <a:lumMod val="90000"/>
                        <a:lumOff val="10000"/>
                      </a:schemeClr>
                    </a:solidFill>
                    <a:ea typeface="Magra"/>
                    <a:cs typeface="Magra"/>
                    <a:sym typeface="Magra"/>
                  </a:rPr>
                  <a:t>Web</a:t>
                </a:r>
                <a:r>
                  <a:rPr lang="en-US" sz="4400" dirty="0">
                    <a:solidFill>
                      <a:srgbClr val="002060"/>
                    </a:solidFill>
                    <a:ea typeface="Magra"/>
                    <a:cs typeface="Magra"/>
                    <a:sym typeface="Magra"/>
                  </a:rPr>
                  <a:t> </a:t>
                </a:r>
                <a:r>
                  <a:rPr lang="en-US" sz="4400" dirty="0">
                    <a:solidFill>
                      <a:schemeClr val="accent6">
                        <a:lumMod val="90000"/>
                        <a:lumOff val="10000"/>
                      </a:schemeClr>
                    </a:solidFill>
                    <a:ea typeface="Magra"/>
                    <a:cs typeface="Magra"/>
                    <a:sym typeface="Magra"/>
                  </a:rPr>
                  <a:t>Platform</a:t>
                </a:r>
                <a:endParaRPr sz="4400" dirty="0">
                  <a:solidFill>
                    <a:schemeClr val="accent6">
                      <a:lumMod val="90000"/>
                      <a:lumOff val="10000"/>
                    </a:schemeClr>
                  </a:solidFill>
                  <a:ea typeface="Magra"/>
                  <a:cs typeface="Magra"/>
                  <a:sym typeface="Magra"/>
                </a:endParaRPr>
              </a:p>
            </p:txBody>
          </p:sp>
          <p:sp>
            <p:nvSpPr>
              <p:cNvPr id="718" name="Google Shape;718;p22"/>
              <p:cNvSpPr txBox="1"/>
              <p:nvPr/>
            </p:nvSpPr>
            <p:spPr>
              <a:xfrm>
                <a:off x="6572287" y="1186401"/>
                <a:ext cx="2493336" cy="553800"/>
              </a:xfrm>
              <a:prstGeom prst="rect">
                <a:avLst/>
              </a:prstGeom>
              <a:noFill/>
              <a:ln>
                <a:noFill/>
              </a:ln>
            </p:spPr>
            <p:txBody>
              <a:bodyPr spcFirstLastPara="1" wrap="square" lIns="182850" tIns="182850" rIns="182850" bIns="182850" anchor="t" anchorCtr="0">
                <a:noAutofit/>
              </a:bodyPr>
              <a:lstStyle/>
              <a:p>
                <a:pPr lvl="0"/>
                <a:r>
                  <a:rPr lang="en-GB" sz="2800" dirty="0">
                    <a:solidFill>
                      <a:srgbClr val="002060"/>
                    </a:solidFill>
                    <a:cs typeface="Capriola"/>
                  </a:rPr>
                  <a:t>Combines static (baseline) and dynamic data from agencies, drones, APIs, and IoT.</a:t>
                </a:r>
                <a:endParaRPr sz="2800" dirty="0">
                  <a:solidFill>
                    <a:srgbClr val="002060"/>
                  </a:solidFill>
                  <a:cs typeface="Capriola"/>
                  <a:sym typeface="Capriola"/>
                </a:endParaRPr>
              </a:p>
            </p:txBody>
          </p:sp>
        </p:grpSp>
        <p:sp>
          <p:nvSpPr>
            <p:cNvPr id="733" name="Google Shape;733;p22"/>
            <p:cNvSpPr/>
            <p:nvPr/>
          </p:nvSpPr>
          <p:spPr>
            <a:xfrm>
              <a:off x="3522709" y="1186401"/>
              <a:ext cx="564000" cy="553800"/>
            </a:xfrm>
            <a:prstGeom prst="ellipse">
              <a:avLst/>
            </a:prstGeom>
            <a:noFill/>
            <a:ln w="9525" cap="flat" cmpd="sng">
              <a:solidFill>
                <a:schemeClr val="accent6">
                  <a:lumMod val="90000"/>
                  <a:lumOff val="10000"/>
                </a:schemeClr>
              </a:solidFill>
              <a:prstDash val="solid"/>
              <a:round/>
              <a:headEnd type="none" w="sm" len="sm"/>
              <a:tailEnd type="none" w="sm" len="sm"/>
            </a:ln>
          </p:spPr>
          <p:txBody>
            <a:bodyPr spcFirstLastPara="1" wrap="square" lIns="182850" tIns="182850" rIns="0" bIns="182850" anchor="ctr" anchorCtr="0">
              <a:noAutofit/>
            </a:bodyPr>
            <a:lstStyle/>
            <a:p>
              <a:endParaRPr sz="3600">
                <a:solidFill>
                  <a:srgbClr val="002060"/>
                </a:solidFill>
              </a:endParaRPr>
            </a:p>
          </p:txBody>
        </p:sp>
        <p:grpSp>
          <p:nvGrpSpPr>
            <p:cNvPr id="790" name="Google Shape;790;p22"/>
            <p:cNvGrpSpPr/>
            <p:nvPr/>
          </p:nvGrpSpPr>
          <p:grpSpPr>
            <a:xfrm>
              <a:off x="3643976" y="1325347"/>
              <a:ext cx="323686" cy="275910"/>
              <a:chOff x="-19835275" y="3330250"/>
              <a:chExt cx="329250" cy="280625"/>
            </a:xfrm>
          </p:grpSpPr>
          <p:sp>
            <p:nvSpPr>
              <p:cNvPr id="791" name="Google Shape;791;p22"/>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dirty="0">
                  <a:solidFill>
                    <a:srgbClr val="002060"/>
                  </a:solidFill>
                </a:endParaRPr>
              </a:p>
            </p:txBody>
          </p:sp>
          <p:sp>
            <p:nvSpPr>
              <p:cNvPr id="792" name="Google Shape;792;p22"/>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sp>
            <p:nvSpPr>
              <p:cNvPr id="793" name="Google Shape;793;p22"/>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solidFill>
                <a:schemeClr val="accent6"/>
              </a:solidFill>
              <a:ln>
                <a:solidFill>
                  <a:schemeClr val="accent6">
                    <a:lumMod val="90000"/>
                    <a:lumOff val="10000"/>
                  </a:schemeClr>
                </a:solidFill>
              </a:ln>
            </p:spPr>
            <p:txBody>
              <a:bodyPr spcFirstLastPara="1" wrap="square" lIns="182850" tIns="182850" rIns="182850" bIns="182850" anchor="ctr" anchorCtr="0">
                <a:noAutofit/>
              </a:bodyPr>
              <a:lstStyle/>
              <a:p>
                <a:endParaRPr sz="3600">
                  <a:solidFill>
                    <a:srgbClr val="002060"/>
                  </a:solidFill>
                </a:endParaRPr>
              </a:p>
            </p:txBody>
          </p:sp>
        </p:grpSp>
      </p:grpSp>
      <p:pic>
        <p:nvPicPr>
          <p:cNvPr id="46" name="Picture 45">
            <a:extLst>
              <a:ext uri="{FF2B5EF4-FFF2-40B4-BE49-F238E27FC236}">
                <a16:creationId xmlns:a16="http://schemas.microsoft.com/office/drawing/2014/main" id="{C9EA4544-A6BE-CBFE-ACAF-B6D6E96462C1}"/>
              </a:ext>
            </a:extLst>
          </p:cNvPr>
          <p:cNvPicPr>
            <a:picLocks noChangeAspect="1"/>
          </p:cNvPicPr>
          <p:nvPr/>
        </p:nvPicPr>
        <p:blipFill rotWithShape="1">
          <a:blip r:embed="rId3" cstate="print">
            <a:alphaModFix amt="85000"/>
            <a:extLst>
              <a:ext uri="{28A0092B-C50C-407E-A947-70E740481C1C}">
                <a14:useLocalDpi xmlns:a14="http://schemas.microsoft.com/office/drawing/2010/main"/>
              </a:ext>
            </a:extLst>
          </a:blip>
          <a:srcRect/>
          <a:stretch/>
        </p:blipFill>
        <p:spPr>
          <a:xfrm>
            <a:off x="0" y="-2559"/>
            <a:ext cx="18288000" cy="1495296"/>
          </a:xfrm>
          <a:prstGeom prst="rect">
            <a:avLst/>
          </a:prstGeom>
        </p:spPr>
      </p:pic>
      <p:sp>
        <p:nvSpPr>
          <p:cNvPr id="47" name="Google Shape;331;p31">
            <a:extLst>
              <a:ext uri="{FF2B5EF4-FFF2-40B4-BE49-F238E27FC236}">
                <a16:creationId xmlns:a16="http://schemas.microsoft.com/office/drawing/2014/main" id="{6BA87877-FB58-B964-BA04-7612705B07DC}"/>
              </a:ext>
            </a:extLst>
          </p:cNvPr>
          <p:cNvSpPr txBox="1">
            <a:spLocks/>
          </p:cNvSpPr>
          <p:nvPr/>
        </p:nvSpPr>
        <p:spPr>
          <a:xfrm>
            <a:off x="228600" y="230351"/>
            <a:ext cx="17830800" cy="116340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4000" b="1" dirty="0">
                <a:solidFill>
                  <a:schemeClr val="bg2"/>
                </a:solidFill>
                <a:latin typeface="+mn-lt"/>
                <a:ea typeface="+mn-ea"/>
                <a:cs typeface="+mn-cs"/>
              </a:rPr>
              <a:t>EMMERA: Digital Platform Purpose and Main Functionalities</a:t>
            </a:r>
          </a:p>
        </p:txBody>
      </p:sp>
      <p:pic>
        <p:nvPicPr>
          <p:cNvPr id="2" name="Picture 1">
            <a:extLst>
              <a:ext uri="{FF2B5EF4-FFF2-40B4-BE49-F238E27FC236}">
                <a16:creationId xmlns:a16="http://schemas.microsoft.com/office/drawing/2014/main" id="{4C335091-006A-21D5-BF6A-0EB4196A470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7181" y="1991532"/>
            <a:ext cx="2266093" cy="22168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742"/>
                                        </p:tgtEl>
                                        <p:attrNameLst>
                                          <p:attrName>style.visibility</p:attrName>
                                        </p:attrNameLst>
                                      </p:cBhvr>
                                      <p:to>
                                        <p:strVal val="visible"/>
                                      </p:to>
                                    </p:set>
                                  </p:childTnLst>
                                </p:cTn>
                              </p:par>
                              <p:par>
                                <p:cTn id="14" presetID="1" presetClass="entr" presetSubtype="0" fill="hold" nodeType="withEffect">
                                  <p:stCondLst>
                                    <p:cond delay="500"/>
                                  </p:stCondLst>
                                  <p:childTnLst>
                                    <p:set>
                                      <p:cBhvr>
                                        <p:cTn id="15" dur="1" fill="hold">
                                          <p:stCondLst>
                                            <p:cond delay="0"/>
                                          </p:stCondLst>
                                        </p:cTn>
                                        <p:tgtEl>
                                          <p:spTgt spid="734"/>
                                        </p:tgtEl>
                                        <p:attrNameLst>
                                          <p:attrName>style.visibility</p:attrName>
                                        </p:attrNameLst>
                                      </p:cBhvr>
                                      <p:to>
                                        <p:strVal val="visible"/>
                                      </p:to>
                                    </p:set>
                                  </p:childTnLst>
                                </p:cTn>
                              </p:par>
                              <p:par>
                                <p:cTn id="16" presetID="1" presetClass="entr" presetSubtype="0" fill="hold" nodeType="withEffect">
                                  <p:stCondLst>
                                    <p:cond delay="500"/>
                                  </p:stCondLst>
                                  <p:childTnLst>
                                    <p:set>
                                      <p:cBhvr>
                                        <p:cTn id="17" dur="1" fill="hold">
                                          <p:stCondLst>
                                            <p:cond delay="0"/>
                                          </p:stCondLst>
                                        </p:cTn>
                                        <p:tgtEl>
                                          <p:spTgt spid="72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250"/>
                                  </p:stCondLst>
                                  <p:childTnLst>
                                    <p:set>
                                      <p:cBhvr>
                                        <p:cTn id="20" dur="1" fill="hold">
                                          <p:stCondLst>
                                            <p:cond delay="0"/>
                                          </p:stCondLst>
                                        </p:cTn>
                                        <p:tgtEl>
                                          <p:spTgt spid="723"/>
                                        </p:tgtEl>
                                        <p:attrNameLst>
                                          <p:attrName>style.visibility</p:attrName>
                                        </p:attrNameLst>
                                      </p:cBhvr>
                                      <p:to>
                                        <p:strVal val="visible"/>
                                      </p:to>
                                    </p:set>
                                  </p:childTnLst>
                                </p:cTn>
                              </p:par>
                              <p:par>
                                <p:cTn id="21" presetID="10" presetClass="entr" presetSubtype="0" fill="hold" nodeType="withEffect">
                                  <p:stCondLst>
                                    <p:cond delay="250"/>
                                  </p:stCondLst>
                                  <p:childTnLst>
                                    <p:set>
                                      <p:cBhvr>
                                        <p:cTn id="22" dur="1" fill="hold">
                                          <p:stCondLst>
                                            <p:cond delay="0"/>
                                          </p:stCondLst>
                                        </p:cTn>
                                        <p:tgtEl>
                                          <p:spTgt spid="736"/>
                                        </p:tgtEl>
                                        <p:attrNameLst>
                                          <p:attrName>style.visibility</p:attrName>
                                        </p:attrNameLst>
                                      </p:cBhvr>
                                      <p:to>
                                        <p:strVal val="visible"/>
                                      </p:to>
                                    </p:set>
                                    <p:animEffect transition="in" filter="fade">
                                      <p:cBhvr>
                                        <p:cTn id="23" dur="500"/>
                                        <p:tgtEl>
                                          <p:spTgt spid="736"/>
                                        </p:tgtEl>
                                      </p:cBhvr>
                                    </p:animEffect>
                                  </p:childTnLst>
                                </p:cTn>
                              </p:par>
                              <p:par>
                                <p:cTn id="24" presetID="10" presetClass="entr" presetSubtype="0" fill="hold" nodeType="withEffect">
                                  <p:stCondLst>
                                    <p:cond delay="250"/>
                                  </p:stCondLst>
                                  <p:childTnLst>
                                    <p:set>
                                      <p:cBhvr>
                                        <p:cTn id="25" dur="1" fill="hold">
                                          <p:stCondLst>
                                            <p:cond delay="0"/>
                                          </p:stCondLst>
                                        </p:cTn>
                                        <p:tgtEl>
                                          <p:spTgt spid="757"/>
                                        </p:tgtEl>
                                        <p:attrNameLst>
                                          <p:attrName>style.visibility</p:attrName>
                                        </p:attrNameLst>
                                      </p:cBhvr>
                                      <p:to>
                                        <p:strVal val="visible"/>
                                      </p:to>
                                    </p:set>
                                    <p:animEffect transition="in" filter="fade">
                                      <p:cBhvr>
                                        <p:cTn id="26" dur="500"/>
                                        <p:tgtEl>
                                          <p:spTgt spid="757"/>
                                        </p:tgtEl>
                                      </p:cBhvr>
                                    </p:animEffect>
                                  </p:childTnLst>
                                </p:cTn>
                              </p:par>
                            </p:childTnLst>
                          </p:cTn>
                        </p:par>
                        <p:par>
                          <p:cTn id="27" fill="hold">
                            <p:stCondLst>
                              <p:cond delay="1250"/>
                            </p:stCondLst>
                            <p:childTnLst>
                              <p:par>
                                <p:cTn id="28" presetID="1" presetClass="entr" presetSubtype="0" fill="hold" nodeType="afterEffect">
                                  <p:stCondLst>
                                    <p:cond delay="250"/>
                                  </p:stCondLst>
                                  <p:childTnLst>
                                    <p:set>
                                      <p:cBhvr>
                                        <p:cTn id="29" dur="1" fill="hold">
                                          <p:stCondLst>
                                            <p:cond delay="0"/>
                                          </p:stCondLst>
                                        </p:cTn>
                                        <p:tgtEl>
                                          <p:spTgt spid="738"/>
                                        </p:tgtEl>
                                        <p:attrNameLst>
                                          <p:attrName>style.visibility</p:attrName>
                                        </p:attrNameLst>
                                      </p:cBhvr>
                                      <p:to>
                                        <p:strVal val="visible"/>
                                      </p:to>
                                    </p:set>
                                  </p:childTnLst>
                                </p:cTn>
                              </p:par>
                              <p:par>
                                <p:cTn id="30" presetID="1" presetClass="entr" presetSubtype="0" fill="hold" nodeType="withEffect">
                                  <p:stCondLst>
                                    <p:cond delay="250"/>
                                  </p:stCondLst>
                                  <p:childTnLst>
                                    <p:set>
                                      <p:cBhvr>
                                        <p:cTn id="31" dur="1" fill="hold">
                                          <p:stCondLst>
                                            <p:cond delay="0"/>
                                          </p:stCondLst>
                                        </p:cTn>
                                        <p:tgtEl>
                                          <p:spTgt spid="726"/>
                                        </p:tgtEl>
                                        <p:attrNameLst>
                                          <p:attrName>style.visibility</p:attrName>
                                        </p:attrNameLst>
                                      </p:cBhvr>
                                      <p:to>
                                        <p:strVal val="visible"/>
                                      </p:to>
                                    </p:set>
                                  </p:childTnLst>
                                </p:cTn>
                              </p:par>
                              <p:par>
                                <p:cTn id="32" presetID="1" presetClass="entr" presetSubtype="0" fill="hold" nodeType="withEffect">
                                  <p:stCondLst>
                                    <p:cond delay="250"/>
                                  </p:stCondLst>
                                  <p:childTnLst>
                                    <p:set>
                                      <p:cBhvr>
                                        <p:cTn id="33" dur="1" fill="hold">
                                          <p:stCondLst>
                                            <p:cond delay="0"/>
                                          </p:stCondLst>
                                        </p:cTn>
                                        <p:tgtEl>
                                          <p:spTgt spid="766"/>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nodeType="afterEffect">
                                  <p:stCondLst>
                                    <p:cond delay="250"/>
                                  </p:stCondLst>
                                  <p:childTnLst>
                                    <p:set>
                                      <p:cBhvr>
                                        <p:cTn id="36" dur="1" fill="hold">
                                          <p:stCondLst>
                                            <p:cond delay="0"/>
                                          </p:stCondLst>
                                        </p:cTn>
                                        <p:tgtEl>
                                          <p:spTgt spid="729"/>
                                        </p:tgtEl>
                                        <p:attrNameLst>
                                          <p:attrName>style.visibility</p:attrName>
                                        </p:attrNameLst>
                                      </p:cBhvr>
                                      <p:to>
                                        <p:strVal val="visible"/>
                                      </p:to>
                                    </p:set>
                                  </p:childTnLst>
                                </p:cTn>
                              </p:par>
                              <p:par>
                                <p:cTn id="37" presetID="1" presetClass="entr" presetSubtype="0" fill="hold" nodeType="withEffect">
                                  <p:stCondLst>
                                    <p:cond delay="250"/>
                                  </p:stCondLst>
                                  <p:childTnLst>
                                    <p:set>
                                      <p:cBhvr>
                                        <p:cTn id="38" dur="1" fill="hold">
                                          <p:stCondLst>
                                            <p:cond delay="0"/>
                                          </p:stCondLst>
                                        </p:cTn>
                                        <p:tgtEl>
                                          <p:spTgt spid="740"/>
                                        </p:tgtEl>
                                        <p:attrNameLst>
                                          <p:attrName>style.visibility</p:attrName>
                                        </p:attrNameLst>
                                      </p:cBhvr>
                                      <p:to>
                                        <p:strVal val="visible"/>
                                      </p:to>
                                    </p:set>
                                  </p:childTnLst>
                                </p:cTn>
                              </p:par>
                              <p:par>
                                <p:cTn id="39" presetID="1" presetClass="entr" presetSubtype="0" fill="hold" nodeType="withEffect">
                                  <p:stCondLst>
                                    <p:cond delay="250"/>
                                  </p:stCondLst>
                                  <p:childTnLst>
                                    <p:set>
                                      <p:cBhvr>
                                        <p:cTn id="40"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cxnSp>
        <p:nvCxnSpPr>
          <p:cNvPr id="498" name="Google Shape;498;p18"/>
          <p:cNvCxnSpPr/>
          <p:nvPr/>
        </p:nvCxnSpPr>
        <p:spPr>
          <a:xfrm>
            <a:off x="-7050" y="7689204"/>
            <a:ext cx="18316200" cy="0"/>
          </a:xfrm>
          <a:prstGeom prst="straightConnector1">
            <a:avLst/>
          </a:prstGeom>
          <a:noFill/>
          <a:ln w="9525" cap="flat" cmpd="sng">
            <a:solidFill>
              <a:schemeClr val="accent4"/>
            </a:solidFill>
            <a:prstDash val="solid"/>
            <a:round/>
            <a:headEnd type="none" w="med" len="med"/>
            <a:tailEnd type="none" w="med" len="med"/>
          </a:ln>
        </p:spPr>
      </p:cxnSp>
      <p:sp>
        <p:nvSpPr>
          <p:cNvPr id="583" name="Google Shape;583;p18"/>
          <p:cNvSpPr/>
          <p:nvPr/>
        </p:nvSpPr>
        <p:spPr>
          <a:xfrm>
            <a:off x="14806195" y="2454891"/>
            <a:ext cx="823542" cy="244194"/>
          </a:xfrm>
          <a:custGeom>
            <a:avLst/>
            <a:gdLst/>
            <a:ahLst/>
            <a:cxnLst/>
            <a:rect l="l" t="t" r="r" b="b"/>
            <a:pathLst>
              <a:path w="23975" h="7109" extrusionOk="0">
                <a:moveTo>
                  <a:pt x="16774" y="0"/>
                </a:moveTo>
                <a:cubicBezTo>
                  <a:pt x="15688" y="0"/>
                  <a:pt x="14543" y="629"/>
                  <a:pt x="13713" y="1930"/>
                </a:cubicBezTo>
                <a:cubicBezTo>
                  <a:pt x="12684" y="752"/>
                  <a:pt x="11258" y="96"/>
                  <a:pt x="9863" y="96"/>
                </a:cubicBezTo>
                <a:cubicBezTo>
                  <a:pt x="7944" y="96"/>
                  <a:pt x="6082" y="1336"/>
                  <a:pt x="5386" y="4167"/>
                </a:cubicBezTo>
                <a:cubicBezTo>
                  <a:pt x="4619" y="3792"/>
                  <a:pt x="3915" y="3600"/>
                  <a:pt x="3279" y="3600"/>
                </a:cubicBezTo>
                <a:cubicBezTo>
                  <a:pt x="1805" y="3600"/>
                  <a:pt x="695" y="4633"/>
                  <a:pt x="1" y="6818"/>
                </a:cubicBezTo>
                <a:lnTo>
                  <a:pt x="23615" y="7108"/>
                </a:lnTo>
                <a:cubicBezTo>
                  <a:pt x="23974" y="5290"/>
                  <a:pt x="22569" y="3646"/>
                  <a:pt x="20568" y="3646"/>
                </a:cubicBezTo>
                <a:cubicBezTo>
                  <a:pt x="20380" y="3646"/>
                  <a:pt x="20187" y="3660"/>
                  <a:pt x="19990" y="3690"/>
                </a:cubicBezTo>
                <a:cubicBezTo>
                  <a:pt x="19746" y="1271"/>
                  <a:pt x="18319" y="0"/>
                  <a:pt x="16774" y="0"/>
                </a:cubicBezTo>
                <a:close/>
              </a:path>
            </a:pathLst>
          </a:custGeom>
          <a:solidFill>
            <a:srgbClr val="EFEFEF">
              <a:alpha val="82120"/>
            </a:srgbClr>
          </a:solidFill>
          <a:ln>
            <a:noFill/>
          </a:ln>
        </p:spPr>
        <p:txBody>
          <a:bodyPr spcFirstLastPara="1" wrap="square" lIns="182850" tIns="182850" rIns="182850" bIns="182850" anchor="ctr" anchorCtr="0">
            <a:noAutofit/>
          </a:bodyPr>
          <a:lstStyle/>
          <a:p>
            <a:endParaRPr sz="3600">
              <a:solidFill>
                <a:srgbClr val="002060"/>
              </a:solidFill>
            </a:endParaRPr>
          </a:p>
        </p:txBody>
      </p:sp>
      <p:sp>
        <p:nvSpPr>
          <p:cNvPr id="584" name="Google Shape;584;p18"/>
          <p:cNvSpPr/>
          <p:nvPr/>
        </p:nvSpPr>
        <p:spPr>
          <a:xfrm flipH="1">
            <a:off x="15967265" y="4804928"/>
            <a:ext cx="1398222" cy="414596"/>
          </a:xfrm>
          <a:custGeom>
            <a:avLst/>
            <a:gdLst/>
            <a:ahLst/>
            <a:cxnLst/>
            <a:rect l="l" t="t" r="r" b="b"/>
            <a:pathLst>
              <a:path w="23975" h="7109" extrusionOk="0">
                <a:moveTo>
                  <a:pt x="16774" y="0"/>
                </a:moveTo>
                <a:cubicBezTo>
                  <a:pt x="15688" y="0"/>
                  <a:pt x="14543" y="629"/>
                  <a:pt x="13713" y="1930"/>
                </a:cubicBezTo>
                <a:cubicBezTo>
                  <a:pt x="12684" y="752"/>
                  <a:pt x="11258" y="96"/>
                  <a:pt x="9863" y="96"/>
                </a:cubicBezTo>
                <a:cubicBezTo>
                  <a:pt x="7944" y="96"/>
                  <a:pt x="6082" y="1336"/>
                  <a:pt x="5386" y="4167"/>
                </a:cubicBezTo>
                <a:cubicBezTo>
                  <a:pt x="4619" y="3792"/>
                  <a:pt x="3915" y="3600"/>
                  <a:pt x="3279" y="3600"/>
                </a:cubicBezTo>
                <a:cubicBezTo>
                  <a:pt x="1805" y="3600"/>
                  <a:pt x="695" y="4633"/>
                  <a:pt x="1" y="6818"/>
                </a:cubicBezTo>
                <a:lnTo>
                  <a:pt x="23615" y="7108"/>
                </a:lnTo>
                <a:cubicBezTo>
                  <a:pt x="23974" y="5290"/>
                  <a:pt x="22569" y="3646"/>
                  <a:pt x="20568" y="3646"/>
                </a:cubicBezTo>
                <a:cubicBezTo>
                  <a:pt x="20380" y="3646"/>
                  <a:pt x="20187" y="3660"/>
                  <a:pt x="19990" y="3690"/>
                </a:cubicBezTo>
                <a:cubicBezTo>
                  <a:pt x="19746" y="1271"/>
                  <a:pt x="18319" y="0"/>
                  <a:pt x="16774" y="0"/>
                </a:cubicBezTo>
                <a:close/>
              </a:path>
            </a:pathLst>
          </a:custGeom>
          <a:solidFill>
            <a:srgbClr val="EFEFEF">
              <a:alpha val="82120"/>
            </a:srgbClr>
          </a:solidFill>
          <a:ln>
            <a:noFill/>
          </a:ln>
        </p:spPr>
        <p:txBody>
          <a:bodyPr spcFirstLastPara="1" wrap="square" lIns="182850" tIns="182850" rIns="182850" bIns="182850" anchor="ctr" anchorCtr="0">
            <a:noAutofit/>
          </a:bodyPr>
          <a:lstStyle/>
          <a:p>
            <a:endParaRPr sz="3600">
              <a:solidFill>
                <a:srgbClr val="002060"/>
              </a:solidFill>
            </a:endParaRPr>
          </a:p>
        </p:txBody>
      </p:sp>
      <p:pic>
        <p:nvPicPr>
          <p:cNvPr id="175" name="Picture 32" descr="Temperature Sensor PNG, Vector, PSD, and Clipart With Transparent  Background for Free Download | Pngtree">
            <a:extLst>
              <a:ext uri="{FF2B5EF4-FFF2-40B4-BE49-F238E27FC236}">
                <a16:creationId xmlns:a16="http://schemas.microsoft.com/office/drawing/2014/main" id="{47416062-CB22-4464-9F27-9A90DA8D8A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670" y="7015750"/>
            <a:ext cx="1488548" cy="1488548"/>
          </a:xfrm>
          <a:prstGeom prst="rect">
            <a:avLst/>
          </a:prstGeom>
          <a:noFill/>
          <a:extLst>
            <a:ext uri="{909E8E84-426E-40DD-AFC4-6F175D3DCCD1}">
              <a14:hiddenFill xmlns:a14="http://schemas.microsoft.com/office/drawing/2010/main">
                <a:solidFill>
                  <a:srgbClr val="FFFFFF"/>
                </a:solidFill>
              </a14:hiddenFill>
            </a:ext>
          </a:extLst>
        </p:spPr>
      </p:pic>
      <p:grpSp>
        <p:nvGrpSpPr>
          <p:cNvPr id="176" name="Group 175">
            <a:extLst>
              <a:ext uri="{FF2B5EF4-FFF2-40B4-BE49-F238E27FC236}">
                <a16:creationId xmlns:a16="http://schemas.microsoft.com/office/drawing/2014/main" id="{8563A811-9768-490C-8E62-98B0D3FBBB60}"/>
              </a:ext>
            </a:extLst>
          </p:cNvPr>
          <p:cNvGrpSpPr/>
          <p:nvPr/>
        </p:nvGrpSpPr>
        <p:grpSpPr>
          <a:xfrm>
            <a:off x="2579823" y="7815214"/>
            <a:ext cx="4026820" cy="2312340"/>
            <a:chOff x="-33718" y="4961541"/>
            <a:chExt cx="2981499" cy="1890460"/>
          </a:xfrm>
        </p:grpSpPr>
        <p:pic>
          <p:nvPicPr>
            <p:cNvPr id="177" name="Graphic 176" descr="Database">
              <a:extLst>
                <a:ext uri="{FF2B5EF4-FFF2-40B4-BE49-F238E27FC236}">
                  <a16:creationId xmlns:a16="http://schemas.microsoft.com/office/drawing/2014/main" id="{4C59E5BF-891F-4BE6-A079-69CA372DCB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74022" y="5291481"/>
              <a:ext cx="914400" cy="914400"/>
            </a:xfrm>
            <a:prstGeom prst="rect">
              <a:avLst/>
            </a:prstGeom>
          </p:spPr>
        </p:pic>
        <p:pic>
          <p:nvPicPr>
            <p:cNvPr id="178" name="Graphic 177" descr="Database">
              <a:extLst>
                <a:ext uri="{FF2B5EF4-FFF2-40B4-BE49-F238E27FC236}">
                  <a16:creationId xmlns:a16="http://schemas.microsoft.com/office/drawing/2014/main" id="{029E12A8-38F3-403B-B6B8-F8D3D892DE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718" y="4968212"/>
              <a:ext cx="914400" cy="914400"/>
            </a:xfrm>
            <a:prstGeom prst="rect">
              <a:avLst/>
            </a:prstGeom>
          </p:spPr>
        </p:pic>
        <p:pic>
          <p:nvPicPr>
            <p:cNvPr id="179" name="Graphic 178" descr="Database">
              <a:extLst>
                <a:ext uri="{FF2B5EF4-FFF2-40B4-BE49-F238E27FC236}">
                  <a16:creationId xmlns:a16="http://schemas.microsoft.com/office/drawing/2014/main" id="{1141B019-5989-4883-B1BA-3D97E9D314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8880" y="4961541"/>
              <a:ext cx="914400" cy="914400"/>
            </a:xfrm>
            <a:prstGeom prst="rect">
              <a:avLst/>
            </a:prstGeom>
          </p:spPr>
        </p:pic>
        <p:pic>
          <p:nvPicPr>
            <p:cNvPr id="180" name="Graphic 179" descr="Database">
              <a:extLst>
                <a:ext uri="{FF2B5EF4-FFF2-40B4-BE49-F238E27FC236}">
                  <a16:creationId xmlns:a16="http://schemas.microsoft.com/office/drawing/2014/main" id="{8D6DFE42-58B4-4371-81CB-70C2439D49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271" y="5908019"/>
              <a:ext cx="914400" cy="914400"/>
            </a:xfrm>
            <a:prstGeom prst="rect">
              <a:avLst/>
            </a:prstGeom>
          </p:spPr>
        </p:pic>
        <p:pic>
          <p:nvPicPr>
            <p:cNvPr id="181" name="Graphic 180" descr="Database">
              <a:extLst>
                <a:ext uri="{FF2B5EF4-FFF2-40B4-BE49-F238E27FC236}">
                  <a16:creationId xmlns:a16="http://schemas.microsoft.com/office/drawing/2014/main" id="{318885E7-1709-4E75-8769-04C4BCDE0E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391" y="5937601"/>
              <a:ext cx="914400" cy="914400"/>
            </a:xfrm>
            <a:prstGeom prst="rect">
              <a:avLst/>
            </a:prstGeom>
          </p:spPr>
        </p:pic>
        <p:pic>
          <p:nvPicPr>
            <p:cNvPr id="182" name="Graphic 181" descr="Database">
              <a:extLst>
                <a:ext uri="{FF2B5EF4-FFF2-40B4-BE49-F238E27FC236}">
                  <a16:creationId xmlns:a16="http://schemas.microsoft.com/office/drawing/2014/main" id="{2A341DE3-A3B1-4B69-AB3D-95826F76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33381" y="5868262"/>
              <a:ext cx="914400" cy="914400"/>
            </a:xfrm>
            <a:prstGeom prst="rect">
              <a:avLst/>
            </a:prstGeom>
          </p:spPr>
        </p:pic>
        <p:sp>
          <p:nvSpPr>
            <p:cNvPr id="183" name="Rectangle 182">
              <a:extLst>
                <a:ext uri="{FF2B5EF4-FFF2-40B4-BE49-F238E27FC236}">
                  <a16:creationId xmlns:a16="http://schemas.microsoft.com/office/drawing/2014/main" id="{D6A7AF01-D7B5-420B-AA32-AF6B4DEDFA75}"/>
                </a:ext>
              </a:extLst>
            </p:cNvPr>
            <p:cNvSpPr/>
            <p:nvPr/>
          </p:nvSpPr>
          <p:spPr>
            <a:xfrm>
              <a:off x="54279" y="4997386"/>
              <a:ext cx="2818130" cy="17894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002060"/>
                </a:solidFill>
              </a:endParaRPr>
            </a:p>
          </p:txBody>
        </p:sp>
      </p:grpSp>
      <p:pic>
        <p:nvPicPr>
          <p:cNvPr id="185" name="Picture 46" descr="Water quality Special Flat icon">
            <a:extLst>
              <a:ext uri="{FF2B5EF4-FFF2-40B4-BE49-F238E27FC236}">
                <a16:creationId xmlns:a16="http://schemas.microsoft.com/office/drawing/2014/main" id="{C14CBDDF-88B7-4EE1-8A38-BC67FCB216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0000" y="7062488"/>
            <a:ext cx="1015900" cy="1015900"/>
          </a:xfrm>
          <a:prstGeom prst="rect">
            <a:avLst/>
          </a:prstGeom>
          <a:noFill/>
          <a:extLst>
            <a:ext uri="{909E8E84-426E-40DD-AFC4-6F175D3DCCD1}">
              <a14:hiddenFill xmlns:a14="http://schemas.microsoft.com/office/drawing/2010/main">
                <a:solidFill>
                  <a:srgbClr val="FFFFFF"/>
                </a:solidFill>
              </a14:hiddenFill>
            </a:ext>
          </a:extLst>
        </p:spPr>
      </p:pic>
      <p:pic>
        <p:nvPicPr>
          <p:cNvPr id="220" name="Graphic 219" descr="Wireless router">
            <a:extLst>
              <a:ext uri="{FF2B5EF4-FFF2-40B4-BE49-F238E27FC236}">
                <a16:creationId xmlns:a16="http://schemas.microsoft.com/office/drawing/2014/main" id="{8591664E-8F67-4D4A-BFDC-F32CC340678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00205" y="6361971"/>
            <a:ext cx="1206438" cy="1206438"/>
          </a:xfrm>
          <a:prstGeom prst="rect">
            <a:avLst/>
          </a:prstGeom>
        </p:spPr>
      </p:pic>
      <p:pic>
        <p:nvPicPr>
          <p:cNvPr id="221" name="Graphic 220" descr="Server">
            <a:extLst>
              <a:ext uri="{FF2B5EF4-FFF2-40B4-BE49-F238E27FC236}">
                <a16:creationId xmlns:a16="http://schemas.microsoft.com/office/drawing/2014/main" id="{30B7D2AA-DDA1-4E23-A44C-E0FFF38222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331699" y="6206107"/>
            <a:ext cx="1068506" cy="1068506"/>
          </a:xfrm>
          <a:prstGeom prst="rect">
            <a:avLst/>
          </a:prstGeom>
        </p:spPr>
      </p:pic>
      <p:pic>
        <p:nvPicPr>
          <p:cNvPr id="222" name="Graphic 221" descr="Wireless router">
            <a:extLst>
              <a:ext uri="{FF2B5EF4-FFF2-40B4-BE49-F238E27FC236}">
                <a16:creationId xmlns:a16="http://schemas.microsoft.com/office/drawing/2014/main" id="{FB544BAA-A55E-4AA9-890B-8B93C040ED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78509" y="6368617"/>
            <a:ext cx="1206438" cy="1206438"/>
          </a:xfrm>
          <a:prstGeom prst="rect">
            <a:avLst/>
          </a:prstGeom>
        </p:spPr>
      </p:pic>
      <p:pic>
        <p:nvPicPr>
          <p:cNvPr id="225" name="Picture 54" descr="Api Detailed Rounded Lineal color icon">
            <a:extLst>
              <a:ext uri="{FF2B5EF4-FFF2-40B4-BE49-F238E27FC236}">
                <a16:creationId xmlns:a16="http://schemas.microsoft.com/office/drawing/2014/main" id="{F41CB8F5-70C7-44EB-94FA-88200EC2F8A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56226" y="4644210"/>
            <a:ext cx="1360292" cy="136029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58" descr="Cloud server srip Flat icon">
            <a:extLst>
              <a:ext uri="{FF2B5EF4-FFF2-40B4-BE49-F238E27FC236}">
                <a16:creationId xmlns:a16="http://schemas.microsoft.com/office/drawing/2014/main" id="{DE110624-3EB6-4F51-B523-2D6211592F5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93640" y="2192000"/>
            <a:ext cx="2144620" cy="2144620"/>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2" descr="Create A Beautiful, Mobile-friendly Website - Website Platform Clipart -  Full Size Clipart (#104446) - PinClipart">
            <a:extLst>
              <a:ext uri="{FF2B5EF4-FFF2-40B4-BE49-F238E27FC236}">
                <a16:creationId xmlns:a16="http://schemas.microsoft.com/office/drawing/2014/main" id="{4952516B-8D03-4AD9-B811-63FE402CEDE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704430" y="2445284"/>
            <a:ext cx="1875702" cy="1780104"/>
          </a:xfrm>
          <a:prstGeom prst="rect">
            <a:avLst/>
          </a:prstGeom>
          <a:noFill/>
          <a:extLst>
            <a:ext uri="{909E8E84-426E-40DD-AFC4-6F175D3DCCD1}">
              <a14:hiddenFill xmlns:a14="http://schemas.microsoft.com/office/drawing/2010/main">
                <a:solidFill>
                  <a:srgbClr val="FFFFFF"/>
                </a:solidFill>
              </a14:hiddenFill>
            </a:ext>
          </a:extLst>
        </p:spPr>
      </p:pic>
      <p:sp>
        <p:nvSpPr>
          <p:cNvPr id="232" name="Rectangle 231">
            <a:extLst>
              <a:ext uri="{FF2B5EF4-FFF2-40B4-BE49-F238E27FC236}">
                <a16:creationId xmlns:a16="http://schemas.microsoft.com/office/drawing/2014/main" id="{26634F96-C321-4E84-AF36-77A3BA37AB27}"/>
              </a:ext>
            </a:extLst>
          </p:cNvPr>
          <p:cNvSpPr/>
          <p:nvPr/>
        </p:nvSpPr>
        <p:spPr>
          <a:xfrm>
            <a:off x="10958507" y="1492737"/>
            <a:ext cx="7209182" cy="389456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2060"/>
              </a:solidFill>
            </a:endParaRPr>
          </a:p>
        </p:txBody>
      </p:sp>
      <p:sp>
        <p:nvSpPr>
          <p:cNvPr id="233" name="TextBox 232">
            <a:extLst>
              <a:ext uri="{FF2B5EF4-FFF2-40B4-BE49-F238E27FC236}">
                <a16:creationId xmlns:a16="http://schemas.microsoft.com/office/drawing/2014/main" id="{FDD8A327-64A3-4FD4-B27E-42FB0169DB22}"/>
              </a:ext>
            </a:extLst>
          </p:cNvPr>
          <p:cNvSpPr txBox="1"/>
          <p:nvPr/>
        </p:nvSpPr>
        <p:spPr>
          <a:xfrm>
            <a:off x="11031593" y="1471889"/>
            <a:ext cx="7136096" cy="954107"/>
          </a:xfrm>
          <a:prstGeom prst="rect">
            <a:avLst/>
          </a:prstGeom>
          <a:noFill/>
        </p:spPr>
        <p:txBody>
          <a:bodyPr wrap="square" rtlCol="0">
            <a:spAutoFit/>
          </a:bodyPr>
          <a:lstStyle/>
          <a:p>
            <a:pPr algn="ctr"/>
            <a:r>
              <a:rPr lang="en-US" sz="2800" dirty="0">
                <a:solidFill>
                  <a:srgbClr val="002060"/>
                </a:solidFill>
              </a:rPr>
              <a:t>Dynamic Information Provider - Efficient Monitoring of Cyprus Coastal and Sea Area</a:t>
            </a:r>
          </a:p>
        </p:txBody>
      </p:sp>
      <p:pic>
        <p:nvPicPr>
          <p:cNvPr id="234" name="Graphic 233" descr="Radioactive">
            <a:extLst>
              <a:ext uri="{FF2B5EF4-FFF2-40B4-BE49-F238E27FC236}">
                <a16:creationId xmlns:a16="http://schemas.microsoft.com/office/drawing/2014/main" id="{2A49EF2B-8564-4231-A3DD-2B790075571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6263027" y="2316967"/>
            <a:ext cx="1828800" cy="1828800"/>
          </a:xfrm>
          <a:prstGeom prst="rect">
            <a:avLst/>
          </a:prstGeom>
        </p:spPr>
      </p:pic>
      <p:pic>
        <p:nvPicPr>
          <p:cNvPr id="235" name="Graphic 234" descr="Bio hazard">
            <a:extLst>
              <a:ext uri="{FF2B5EF4-FFF2-40B4-BE49-F238E27FC236}">
                <a16:creationId xmlns:a16="http://schemas.microsoft.com/office/drawing/2014/main" id="{A1D30619-CEAE-4701-8A1B-A495BA2E729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5216659" y="3565475"/>
            <a:ext cx="1828800" cy="1828800"/>
          </a:xfrm>
          <a:prstGeom prst="rect">
            <a:avLst/>
          </a:prstGeom>
        </p:spPr>
      </p:pic>
      <p:pic>
        <p:nvPicPr>
          <p:cNvPr id="236" name="Picture 18" descr="Download Oil, Environmental, Spills. Royalty-Free Vector Graphic - Pixabay">
            <a:extLst>
              <a:ext uri="{FF2B5EF4-FFF2-40B4-BE49-F238E27FC236}">
                <a16:creationId xmlns:a16="http://schemas.microsoft.com/office/drawing/2014/main" id="{0E9F6113-0D1D-4F93-8F55-C331C038A66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096761" y="2481191"/>
            <a:ext cx="1638900" cy="1638900"/>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0" descr="Port - Free industry icons">
            <a:extLst>
              <a:ext uri="{FF2B5EF4-FFF2-40B4-BE49-F238E27FC236}">
                <a16:creationId xmlns:a16="http://schemas.microsoft.com/office/drawing/2014/main" id="{48BC1003-62D0-4822-B28D-6448441C047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031593" y="2382179"/>
            <a:ext cx="2783200" cy="2783200"/>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14" descr="Drone clipart. Free download transparent .PNG | Creazilla - Clip Art Library">
            <a:extLst>
              <a:ext uri="{FF2B5EF4-FFF2-40B4-BE49-F238E27FC236}">
                <a16:creationId xmlns:a16="http://schemas.microsoft.com/office/drawing/2014/main" id="{A1D36C51-0D80-420C-B5A1-FBD1AD7C67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370665" y="1614710"/>
            <a:ext cx="1366766" cy="5203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Oil Spill In Water Images – Browse 80,717 Stock Photos, Vectors, and Video  | Adobe Stock">
            <a:extLst>
              <a:ext uri="{FF2B5EF4-FFF2-40B4-BE49-F238E27FC236}">
                <a16:creationId xmlns:a16="http://schemas.microsoft.com/office/drawing/2014/main" id="{6BA11F44-5AA7-428B-9D27-6F55C6E5576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44550" y="2383735"/>
            <a:ext cx="4492881" cy="29952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A9C0D8-D45C-43BA-8F2E-13A1B5815C97}"/>
              </a:ext>
            </a:extLst>
          </p:cNvPr>
          <p:cNvSpPr txBox="1"/>
          <p:nvPr/>
        </p:nvSpPr>
        <p:spPr>
          <a:xfrm>
            <a:off x="6762366" y="5632623"/>
            <a:ext cx="11385900" cy="1769715"/>
          </a:xfrm>
          <a:prstGeom prst="rect">
            <a:avLst/>
          </a:prstGeom>
          <a:noFill/>
          <a:ln>
            <a:noFill/>
          </a:ln>
        </p:spPr>
        <p:txBody>
          <a:bodyPr wrap="square" rtlCol="0">
            <a:spAutoFit/>
          </a:bodyPr>
          <a:lstStyle/>
          <a:p>
            <a:pPr defTabSz="2743200">
              <a:spcBef>
                <a:spcPts val="1200"/>
              </a:spcBef>
            </a:pPr>
            <a:r>
              <a:rPr lang="en-US" sz="2100" b="1" u="sng" dirty="0">
                <a:solidFill>
                  <a:srgbClr val="002060"/>
                </a:solidFill>
              </a:rPr>
              <a:t>Solution</a:t>
            </a:r>
            <a:r>
              <a:rPr lang="en-US" sz="2100" b="1" dirty="0">
                <a:solidFill>
                  <a:srgbClr val="002060"/>
                </a:solidFill>
              </a:rPr>
              <a:t>: AI-based web system that will offer</a:t>
            </a:r>
          </a:p>
          <a:p>
            <a:pPr marL="342900" lvl="1" indent="-342900" defTabSz="2743200">
              <a:spcBef>
                <a:spcPts val="1200"/>
              </a:spcBef>
              <a:buClr>
                <a:schemeClr val="bg1"/>
              </a:buClr>
              <a:buFont typeface="Wingdings" panose="05000000000000000000" pitchFamily="2" charset="2"/>
              <a:buChar char="ü"/>
            </a:pPr>
            <a:r>
              <a:rPr lang="en-US" sz="2100" dirty="0">
                <a:solidFill>
                  <a:srgbClr val="002060"/>
                </a:solidFill>
              </a:rPr>
              <a:t>Data integration, statistical analysis, visualization, prediction, and performance measuring.</a:t>
            </a:r>
          </a:p>
          <a:p>
            <a:pPr marL="342900" lvl="1" indent="-342900" defTabSz="2743200">
              <a:spcBef>
                <a:spcPts val="1200"/>
              </a:spcBef>
              <a:buClr>
                <a:schemeClr val="bg1"/>
              </a:buClr>
              <a:buFont typeface="Wingdings" panose="05000000000000000000" pitchFamily="2" charset="2"/>
              <a:buChar char="ü"/>
            </a:pPr>
            <a:r>
              <a:rPr lang="en-US" sz="2100" dirty="0">
                <a:solidFill>
                  <a:srgbClr val="002060"/>
                </a:solidFill>
              </a:rPr>
              <a:t>Drone operations for real-time detection and warning.</a:t>
            </a:r>
          </a:p>
          <a:p>
            <a:pPr>
              <a:spcBef>
                <a:spcPts val="1200"/>
              </a:spcBef>
            </a:pPr>
            <a:endParaRPr lang="en-US" sz="1600" dirty="0">
              <a:solidFill>
                <a:srgbClr val="002060"/>
              </a:solidFill>
            </a:endParaRPr>
          </a:p>
        </p:txBody>
      </p:sp>
      <p:sp>
        <p:nvSpPr>
          <p:cNvPr id="7" name="TextBox 6">
            <a:extLst>
              <a:ext uri="{FF2B5EF4-FFF2-40B4-BE49-F238E27FC236}">
                <a16:creationId xmlns:a16="http://schemas.microsoft.com/office/drawing/2014/main" id="{0357AC77-9E42-9D2B-C75D-A0B139EB8DE0}"/>
              </a:ext>
            </a:extLst>
          </p:cNvPr>
          <p:cNvSpPr txBox="1"/>
          <p:nvPr/>
        </p:nvSpPr>
        <p:spPr>
          <a:xfrm>
            <a:off x="1426066" y="-1445381"/>
            <a:ext cx="17346223" cy="707886"/>
          </a:xfrm>
          <a:prstGeom prst="rect">
            <a:avLst/>
          </a:prstGeom>
          <a:noFill/>
        </p:spPr>
        <p:txBody>
          <a:bodyPr wrap="none" rtlCol="0">
            <a:spAutoFit/>
          </a:bodyPr>
          <a:lstStyle/>
          <a:p>
            <a:r>
              <a:rPr lang="en-CY" sz="4000" b="1" dirty="0">
                <a:solidFill>
                  <a:srgbClr val="C00000"/>
                </a:solidFill>
              </a:rPr>
              <a:t>I have done my best to tidy this up – please ask whoever created the slide to fix it</a:t>
            </a:r>
          </a:p>
        </p:txBody>
      </p:sp>
      <p:sp>
        <p:nvSpPr>
          <p:cNvPr id="2" name="TextBox 1">
            <a:extLst>
              <a:ext uri="{FF2B5EF4-FFF2-40B4-BE49-F238E27FC236}">
                <a16:creationId xmlns:a16="http://schemas.microsoft.com/office/drawing/2014/main" id="{C1DBA25E-8B43-1425-B4F5-BABE83CCE356}"/>
              </a:ext>
            </a:extLst>
          </p:cNvPr>
          <p:cNvSpPr txBox="1"/>
          <p:nvPr/>
        </p:nvSpPr>
        <p:spPr>
          <a:xfrm>
            <a:off x="764278" y="2388778"/>
            <a:ext cx="553998" cy="2241447"/>
          </a:xfrm>
          <a:prstGeom prst="rect">
            <a:avLst/>
          </a:prstGeom>
          <a:noFill/>
        </p:spPr>
        <p:txBody>
          <a:bodyPr vert="vert270" wrap="none" rtlCol="0">
            <a:spAutoFit/>
          </a:bodyPr>
          <a:lstStyle/>
          <a:p>
            <a:r>
              <a:rPr lang="en-CY" sz="2400" dirty="0">
                <a:solidFill>
                  <a:srgbClr val="002060"/>
                </a:solidFill>
              </a:rPr>
              <a:t>Application Layer</a:t>
            </a:r>
          </a:p>
        </p:txBody>
      </p:sp>
      <p:sp>
        <p:nvSpPr>
          <p:cNvPr id="3" name="TextBox 2">
            <a:extLst>
              <a:ext uri="{FF2B5EF4-FFF2-40B4-BE49-F238E27FC236}">
                <a16:creationId xmlns:a16="http://schemas.microsoft.com/office/drawing/2014/main" id="{378E2CBD-86DD-DCB0-EE4F-FE8ECC033153}"/>
              </a:ext>
            </a:extLst>
          </p:cNvPr>
          <p:cNvSpPr txBox="1"/>
          <p:nvPr/>
        </p:nvSpPr>
        <p:spPr>
          <a:xfrm>
            <a:off x="434078" y="5563264"/>
            <a:ext cx="1292662" cy="2137997"/>
          </a:xfrm>
          <a:prstGeom prst="rect">
            <a:avLst/>
          </a:prstGeom>
          <a:noFill/>
        </p:spPr>
        <p:txBody>
          <a:bodyPr vert="vert270" wrap="square" rtlCol="0">
            <a:spAutoFit/>
          </a:bodyPr>
          <a:lstStyle/>
          <a:p>
            <a:pPr algn="ctr"/>
            <a:r>
              <a:rPr lang="en-CY" sz="2400" dirty="0">
                <a:solidFill>
                  <a:srgbClr val="002060"/>
                </a:solidFill>
              </a:rPr>
              <a:t>Network Infrastructure Layer</a:t>
            </a:r>
          </a:p>
        </p:txBody>
      </p:sp>
      <p:sp>
        <p:nvSpPr>
          <p:cNvPr id="4" name="TextBox 3">
            <a:extLst>
              <a:ext uri="{FF2B5EF4-FFF2-40B4-BE49-F238E27FC236}">
                <a16:creationId xmlns:a16="http://schemas.microsoft.com/office/drawing/2014/main" id="{3E46D989-1A04-9447-CA94-3F3C1C2E7718}"/>
              </a:ext>
            </a:extLst>
          </p:cNvPr>
          <p:cNvSpPr txBox="1"/>
          <p:nvPr/>
        </p:nvSpPr>
        <p:spPr>
          <a:xfrm>
            <a:off x="434078" y="8013481"/>
            <a:ext cx="1292662" cy="1974527"/>
          </a:xfrm>
          <a:prstGeom prst="rect">
            <a:avLst/>
          </a:prstGeom>
          <a:noFill/>
        </p:spPr>
        <p:txBody>
          <a:bodyPr vert="vert270" wrap="square" rtlCol="0">
            <a:spAutoFit/>
          </a:bodyPr>
          <a:lstStyle/>
          <a:p>
            <a:pPr algn="ctr"/>
            <a:r>
              <a:rPr lang="en-CY" sz="2400" dirty="0">
                <a:solidFill>
                  <a:srgbClr val="002060"/>
                </a:solidFill>
              </a:rPr>
              <a:t>Data Acquisiton Layer</a:t>
            </a:r>
          </a:p>
        </p:txBody>
      </p:sp>
      <p:cxnSp>
        <p:nvCxnSpPr>
          <p:cNvPr id="5" name="Google Shape;498;p18">
            <a:extLst>
              <a:ext uri="{FF2B5EF4-FFF2-40B4-BE49-F238E27FC236}">
                <a16:creationId xmlns:a16="http://schemas.microsoft.com/office/drawing/2014/main" id="{40EBE5B4-0AA5-EE0C-0FBB-7BCD816E78DF}"/>
              </a:ext>
            </a:extLst>
          </p:cNvPr>
          <p:cNvCxnSpPr/>
          <p:nvPr/>
        </p:nvCxnSpPr>
        <p:spPr>
          <a:xfrm>
            <a:off x="-7482" y="5504998"/>
            <a:ext cx="18316200" cy="0"/>
          </a:xfrm>
          <a:prstGeom prst="straightConnector1">
            <a:avLst/>
          </a:prstGeom>
          <a:noFill/>
          <a:ln w="9525" cap="flat" cmpd="sng">
            <a:solidFill>
              <a:schemeClr val="accent4"/>
            </a:solidFill>
            <a:prstDash val="solid"/>
            <a:round/>
            <a:headEnd type="none" w="med" len="med"/>
            <a:tailEnd type="none" w="med" len="med"/>
          </a:ln>
        </p:spPr>
      </p:cxnSp>
      <p:pic>
        <p:nvPicPr>
          <p:cNvPr id="8" name="Picture 7">
            <a:extLst>
              <a:ext uri="{FF2B5EF4-FFF2-40B4-BE49-F238E27FC236}">
                <a16:creationId xmlns:a16="http://schemas.microsoft.com/office/drawing/2014/main" id="{2BDBB2AB-83D1-CDEE-ABD3-0806D9AF9C78}"/>
              </a:ext>
            </a:extLst>
          </p:cNvPr>
          <p:cNvPicPr>
            <a:picLocks noChangeAspect="1"/>
          </p:cNvPicPr>
          <p:nvPr/>
        </p:nvPicPr>
        <p:blipFill rotWithShape="1">
          <a:blip r:embed="rId26" cstate="print">
            <a:alphaModFix amt="85000"/>
            <a:extLst>
              <a:ext uri="{28A0092B-C50C-407E-A947-70E740481C1C}">
                <a14:useLocalDpi xmlns:a14="http://schemas.microsoft.com/office/drawing/2010/main"/>
              </a:ext>
            </a:extLst>
          </a:blip>
          <a:srcRect/>
          <a:stretch/>
        </p:blipFill>
        <p:spPr>
          <a:xfrm>
            <a:off x="0" y="-2559"/>
            <a:ext cx="18288000" cy="1495296"/>
          </a:xfrm>
          <a:prstGeom prst="rect">
            <a:avLst/>
          </a:prstGeom>
        </p:spPr>
      </p:pic>
      <p:sp>
        <p:nvSpPr>
          <p:cNvPr id="9" name="Google Shape;331;p31">
            <a:extLst>
              <a:ext uri="{FF2B5EF4-FFF2-40B4-BE49-F238E27FC236}">
                <a16:creationId xmlns:a16="http://schemas.microsoft.com/office/drawing/2014/main" id="{F81C3B7E-E458-AF98-8B4D-668BEE399272}"/>
              </a:ext>
            </a:extLst>
          </p:cNvPr>
          <p:cNvSpPr txBox="1">
            <a:spLocks/>
          </p:cNvSpPr>
          <p:nvPr/>
        </p:nvSpPr>
        <p:spPr>
          <a:xfrm>
            <a:off x="228600" y="230351"/>
            <a:ext cx="17830800" cy="116340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4000" b="1" dirty="0">
                <a:solidFill>
                  <a:schemeClr val="bg2"/>
                </a:solidFill>
                <a:latin typeface="+mn-lt"/>
                <a:ea typeface="+mn-ea"/>
                <a:cs typeface="+mn-cs"/>
              </a:rPr>
              <a:t>EMMERA : Digital Platform Functionality</a:t>
            </a:r>
          </a:p>
        </p:txBody>
      </p:sp>
    </p:spTree>
    <p:extLst>
      <p:ext uri="{BB962C8B-B14F-4D97-AF65-F5344CB8AC3E}">
        <p14:creationId xmlns:p14="http://schemas.microsoft.com/office/powerpoint/2010/main" val="238066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9"/>
                                          </p:stCondLst>
                                        </p:cTn>
                                        <p:tgtEl>
                                          <p:spTgt spid="225"/>
                                        </p:tgtEl>
                                        <p:attrNameLst>
                                          <p:attrName>style.visibility</p:attrName>
                                        </p:attrNameLst>
                                      </p:cBhvr>
                                      <p:to>
                                        <p:strVal val="visible"/>
                                      </p:to>
                                    </p:set>
                                  </p:childTnLst>
                                </p:cTn>
                              </p:par>
                            </p:childTnLst>
                          </p:cTn>
                        </p:par>
                        <p:par>
                          <p:cTn id="10" fill="hold">
                            <p:stCondLst>
                              <p:cond delay="510"/>
                            </p:stCondLst>
                            <p:childTnLst>
                              <p:par>
                                <p:cTn id="11" presetID="1" presetClass="entr" presetSubtype="0" fill="hold" nodeType="afterEffect">
                                  <p:stCondLst>
                                    <p:cond delay="500"/>
                                  </p:stCondLst>
                                  <p:childTnLst>
                                    <p:set>
                                      <p:cBhvr>
                                        <p:cTn id="12" dur="1" fill="hold">
                                          <p:stCondLst>
                                            <p:cond delay="9"/>
                                          </p:stCondLst>
                                        </p:cTn>
                                        <p:tgtEl>
                                          <p:spTgt spid="222"/>
                                        </p:tgtEl>
                                        <p:attrNameLst>
                                          <p:attrName>style.visibility</p:attrName>
                                        </p:attrNameLst>
                                      </p:cBhvr>
                                      <p:to>
                                        <p:strVal val="visible"/>
                                      </p:to>
                                    </p:set>
                                  </p:childTnLst>
                                </p:cTn>
                              </p:par>
                            </p:childTnLst>
                          </p:cTn>
                        </p:par>
                        <p:par>
                          <p:cTn id="13" fill="hold">
                            <p:stCondLst>
                              <p:cond delay="1020"/>
                            </p:stCondLst>
                            <p:childTnLst>
                              <p:par>
                                <p:cTn id="14" presetID="1" presetClass="entr" presetSubtype="0" fill="hold" nodeType="afterEffect">
                                  <p:stCondLst>
                                    <p:cond delay="500"/>
                                  </p:stCondLst>
                                  <p:childTnLst>
                                    <p:set>
                                      <p:cBhvr>
                                        <p:cTn id="15" dur="1" fill="hold">
                                          <p:stCondLst>
                                            <p:cond delay="9"/>
                                          </p:stCondLst>
                                        </p:cTn>
                                        <p:tgtEl>
                                          <p:spTgt spid="221"/>
                                        </p:tgtEl>
                                        <p:attrNameLst>
                                          <p:attrName>style.visibility</p:attrName>
                                        </p:attrNameLst>
                                      </p:cBhvr>
                                      <p:to>
                                        <p:strVal val="visible"/>
                                      </p:to>
                                    </p:set>
                                  </p:childTnLst>
                                </p:cTn>
                              </p:par>
                            </p:childTnLst>
                          </p:cTn>
                        </p:par>
                        <p:par>
                          <p:cTn id="16" fill="hold">
                            <p:stCondLst>
                              <p:cond delay="1530"/>
                            </p:stCondLst>
                            <p:childTnLst>
                              <p:par>
                                <p:cTn id="17" presetID="1" presetClass="entr" presetSubtype="0" fill="hold" nodeType="afterEffect">
                                  <p:stCondLst>
                                    <p:cond delay="500"/>
                                  </p:stCondLst>
                                  <p:childTnLst>
                                    <p:set>
                                      <p:cBhvr>
                                        <p:cTn id="18" dur="1" fill="hold">
                                          <p:stCondLst>
                                            <p:cond delay="9"/>
                                          </p:stCondLst>
                                        </p:cTn>
                                        <p:tgtEl>
                                          <p:spTgt spid="220"/>
                                        </p:tgtEl>
                                        <p:attrNameLst>
                                          <p:attrName>style.visibility</p:attrName>
                                        </p:attrNameLst>
                                      </p:cBhvr>
                                      <p:to>
                                        <p:strVal val="visible"/>
                                      </p:to>
                                    </p:set>
                                  </p:childTnLst>
                                </p:cTn>
                              </p:par>
                            </p:childTnLst>
                          </p:cTn>
                        </p:par>
                        <p:par>
                          <p:cTn id="19" fill="hold">
                            <p:stCondLst>
                              <p:cond delay="2040"/>
                            </p:stCondLst>
                            <p:childTnLst>
                              <p:par>
                                <p:cTn id="20" presetID="1" presetClass="entr" presetSubtype="0" fill="hold" nodeType="afterEffect">
                                  <p:stCondLst>
                                    <p:cond delay="500"/>
                                  </p:stCondLst>
                                  <p:childTnLst>
                                    <p:set>
                                      <p:cBhvr>
                                        <p:cTn id="21" dur="1" fill="hold">
                                          <p:stCondLst>
                                            <p:cond delay="0"/>
                                          </p:stCondLst>
                                        </p:cTn>
                                        <p:tgtEl>
                                          <p:spTgt spid="227"/>
                                        </p:tgtEl>
                                        <p:attrNameLst>
                                          <p:attrName>style.visibility</p:attrName>
                                        </p:attrNameLst>
                                      </p:cBhvr>
                                      <p:to>
                                        <p:strVal val="visible"/>
                                      </p:to>
                                    </p:set>
                                  </p:childTnLst>
                                </p:cTn>
                              </p:par>
                            </p:childTnLst>
                          </p:cTn>
                        </p:par>
                        <p:par>
                          <p:cTn id="22" fill="hold">
                            <p:stCondLst>
                              <p:cond delay="2540"/>
                            </p:stCondLst>
                            <p:childTnLst>
                              <p:par>
                                <p:cTn id="23" presetID="1" presetClass="entr" presetSubtype="0" fill="hold" nodeType="afterEffect">
                                  <p:stCondLst>
                                    <p:cond delay="500"/>
                                  </p:stCondLst>
                                  <p:childTnLst>
                                    <p:set>
                                      <p:cBhvr>
                                        <p:cTn id="24" dur="1" fill="hold">
                                          <p:stCondLst>
                                            <p:cond delay="0"/>
                                          </p:stCondLst>
                                        </p:cTn>
                                        <p:tgtEl>
                                          <p:spTgt spid="226"/>
                                        </p:tgtEl>
                                        <p:attrNameLst>
                                          <p:attrName>style.visibility</p:attrName>
                                        </p:attrNameLst>
                                      </p:cBhvr>
                                      <p:to>
                                        <p:strVal val="visible"/>
                                      </p:to>
                                    </p:set>
                                  </p:childTnLst>
                                </p:cTn>
                              </p:par>
                            </p:childTnLst>
                          </p:cTn>
                        </p:par>
                        <p:par>
                          <p:cTn id="25" fill="hold">
                            <p:stCondLst>
                              <p:cond delay="3040"/>
                            </p:stCondLst>
                            <p:childTnLst>
                              <p:par>
                                <p:cTn id="26" presetID="0" presetClass="path" presetSubtype="0" accel="50000" decel="50000" fill="hold" nodeType="afterEffect">
                                  <p:stCondLst>
                                    <p:cond delay="0"/>
                                  </p:stCondLst>
                                  <p:childTnLst>
                                    <p:animMotion origin="layout" path="M 0.00434 0.02099 L -0.07795 0.12747 L -0.00677 0.29537 L -0.09115 0.47346 L -0.01684 0.56636 L 0.40989 0.55617 L 0.41545 0.33704 L 0.26875 0.08611 L 0.16979 0.12963 L 0.11215 0.09012 L 0.03767 0.22438 L 0.08993 0.33488 L 0.15659 0.36265 L 0.18767 0.28179 L 0.19531 0.17685 L 0.16875 0.12963 L 0.00104 -0.00864 " pathEditMode="relative" ptsTypes="AAAAAAAAAAAAAAAAA">
                                      <p:cBhvr>
                                        <p:cTn id="27" dur="7000" fill="hold"/>
                                        <p:tgtEl>
                                          <p:spTgt spid="241"/>
                                        </p:tgtEl>
                                        <p:attrNameLst>
                                          <p:attrName>ppt_x</p:attrName>
                                          <p:attrName>ppt_y</p:attrName>
                                        </p:attrNameLst>
                                      </p:cBhvr>
                                    </p:animMotion>
                                  </p:childTnLst>
                                </p:cTn>
                              </p:par>
                            </p:childTnLst>
                          </p:cTn>
                        </p:par>
                        <p:par>
                          <p:cTn id="28" fill="hold">
                            <p:stCondLst>
                              <p:cond delay="10040"/>
                            </p:stCondLst>
                            <p:childTnLst>
                              <p:par>
                                <p:cTn id="29" presetID="1" presetClass="entr" presetSubtype="0"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1BB59E-FB12-8AB8-1B13-3302FC1EC6C4}"/>
              </a:ext>
            </a:extLst>
          </p:cNvPr>
          <p:cNvPicPr>
            <a:picLocks noChangeAspect="1"/>
          </p:cNvPicPr>
          <p:nvPr/>
        </p:nvPicPr>
        <p:blipFill>
          <a:blip r:embed="rId3"/>
          <a:stretch>
            <a:fillRect/>
          </a:stretch>
        </p:blipFill>
        <p:spPr>
          <a:xfrm>
            <a:off x="76200" y="1597806"/>
            <a:ext cx="18135600" cy="8490414"/>
          </a:xfrm>
          <a:prstGeom prst="rect">
            <a:avLst/>
          </a:prstGeom>
        </p:spPr>
      </p:pic>
      <p:sp>
        <p:nvSpPr>
          <p:cNvPr id="3" name="Google Shape;331;p31">
            <a:extLst>
              <a:ext uri="{FF2B5EF4-FFF2-40B4-BE49-F238E27FC236}">
                <a16:creationId xmlns:a16="http://schemas.microsoft.com/office/drawing/2014/main" id="{20F7D0AD-2020-6BCD-BE86-BCA41372E4A5}"/>
              </a:ext>
            </a:extLst>
          </p:cNvPr>
          <p:cNvSpPr txBox="1">
            <a:spLocks/>
          </p:cNvSpPr>
          <p:nvPr/>
        </p:nvSpPr>
        <p:spPr>
          <a:xfrm>
            <a:off x="-46263" y="279009"/>
            <a:ext cx="17068800"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US" sz="4800" dirty="0">
                <a:solidFill>
                  <a:schemeClr val="bg2"/>
                </a:solidFill>
                <a:cs typeface="Helvetica" panose="020B0604020202020204" pitchFamily="34" charset="0"/>
              </a:rPr>
              <a:t>   </a:t>
            </a:r>
            <a:r>
              <a:rPr lang="en-US" sz="4000" b="1" dirty="0">
                <a:solidFill>
                  <a:schemeClr val="bg2"/>
                </a:solidFill>
                <a:latin typeface="+mn-lt"/>
                <a:ea typeface="+mn-ea"/>
                <a:cs typeface="+mn-cs"/>
              </a:rPr>
              <a:t>Digital Platform – Dynamic Data</a:t>
            </a:r>
          </a:p>
        </p:txBody>
      </p:sp>
    </p:spTree>
    <p:extLst>
      <p:ext uri="{BB962C8B-B14F-4D97-AF65-F5344CB8AC3E}">
        <p14:creationId xmlns:p14="http://schemas.microsoft.com/office/powerpoint/2010/main" val="373466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A7E2D2-2724-CEE3-8023-81E3750AA67E}"/>
              </a:ext>
            </a:extLst>
          </p:cNvPr>
          <p:cNvPicPr>
            <a:picLocks noChangeAspect="1"/>
          </p:cNvPicPr>
          <p:nvPr/>
        </p:nvPicPr>
        <p:blipFill>
          <a:blip r:embed="rId3"/>
          <a:stretch>
            <a:fillRect/>
          </a:stretch>
        </p:blipFill>
        <p:spPr>
          <a:xfrm>
            <a:off x="0" y="1603747"/>
            <a:ext cx="18288000" cy="8595455"/>
          </a:xfrm>
          <a:prstGeom prst="rect">
            <a:avLst/>
          </a:prstGeom>
        </p:spPr>
      </p:pic>
      <p:sp>
        <p:nvSpPr>
          <p:cNvPr id="3" name="Google Shape;331;p31">
            <a:extLst>
              <a:ext uri="{FF2B5EF4-FFF2-40B4-BE49-F238E27FC236}">
                <a16:creationId xmlns:a16="http://schemas.microsoft.com/office/drawing/2014/main" id="{7E4D80AA-124C-6620-F1ED-B93389BABDDE}"/>
              </a:ext>
            </a:extLst>
          </p:cNvPr>
          <p:cNvSpPr txBox="1">
            <a:spLocks/>
          </p:cNvSpPr>
          <p:nvPr/>
        </p:nvSpPr>
        <p:spPr>
          <a:xfrm>
            <a:off x="4632960" y="357353"/>
            <a:ext cx="8638903"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800" dirty="0">
                <a:solidFill>
                  <a:schemeClr val="bg2"/>
                </a:solidFill>
                <a:cs typeface="Helvetica" panose="020B0604020202020204" pitchFamily="34" charset="0"/>
              </a:rPr>
              <a:t>   </a:t>
            </a:r>
            <a:r>
              <a:rPr lang="en-US" sz="4000" b="1" dirty="0">
                <a:solidFill>
                  <a:schemeClr val="bg2"/>
                </a:solidFill>
                <a:latin typeface="Helvetica" pitchFamily="2" charset="0"/>
                <a:ea typeface="+mn-ea"/>
                <a:cs typeface="+mn-cs"/>
              </a:rPr>
              <a:t>Digital Platform – Static Data</a:t>
            </a:r>
          </a:p>
        </p:txBody>
      </p:sp>
    </p:spTree>
    <p:extLst>
      <p:ext uri="{BB962C8B-B14F-4D97-AF65-F5344CB8AC3E}">
        <p14:creationId xmlns:p14="http://schemas.microsoft.com/office/powerpoint/2010/main" val="40957067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26E4F-D3CE-471A-8949-1320ED9B58ED}"/>
              </a:ext>
            </a:extLst>
          </p:cNvPr>
          <p:cNvSpPr txBox="1"/>
          <p:nvPr/>
        </p:nvSpPr>
        <p:spPr>
          <a:xfrm>
            <a:off x="3578088" y="1526904"/>
            <a:ext cx="11756360" cy="769441"/>
          </a:xfrm>
          <a:prstGeom prst="rect">
            <a:avLst/>
          </a:prstGeom>
          <a:noFill/>
        </p:spPr>
        <p:txBody>
          <a:bodyPr wrap="none" rtlCol="0">
            <a:spAutoFit/>
          </a:bodyPr>
          <a:lstStyle/>
          <a:p>
            <a:r>
              <a:rPr lang="en-US" sz="4400" dirty="0">
                <a:solidFill>
                  <a:srgbClr val="002060"/>
                </a:solidFill>
              </a:rPr>
              <a:t>Real-time Data Acquisition and Pollution Detection</a:t>
            </a:r>
          </a:p>
        </p:txBody>
      </p:sp>
      <p:pic>
        <p:nvPicPr>
          <p:cNvPr id="4" name="level">
            <a:hlinkClick r:id="" action="ppaction://media"/>
            <a:extLst>
              <a:ext uri="{FF2B5EF4-FFF2-40B4-BE49-F238E27FC236}">
                <a16:creationId xmlns:a16="http://schemas.microsoft.com/office/drawing/2014/main" id="{DFD9FBEB-8F83-455C-8C14-E0F41BF8ABB1}"/>
              </a:ext>
            </a:extLst>
          </p:cNvPr>
          <p:cNvPicPr>
            <a:picLocks noChangeAspect="1"/>
          </p:cNvPicPr>
          <p:nvPr>
            <a:videoFile r:link="rId1"/>
            <p:extLst>
              <p:ext uri="{DAA4B4D4-6D71-4841-9C94-3DE7FCFB9230}">
                <p14:media xmlns:p14="http://schemas.microsoft.com/office/powerpoint/2010/main" r:embed="rId2">
                  <p14:trim st="1933"/>
                </p14:media>
              </p:ext>
            </p:extLst>
          </p:nvPr>
        </p:nvPicPr>
        <p:blipFill>
          <a:blip r:embed="rId5"/>
          <a:srcRect l="11192" t="33602" r="11465" b="-46982"/>
          <a:stretch/>
        </p:blipFill>
        <p:spPr>
          <a:xfrm>
            <a:off x="2779992" y="2442490"/>
            <a:ext cx="13461424" cy="11372132"/>
          </a:xfrm>
          <a:prstGeom prst="rect">
            <a:avLst/>
          </a:prstGeom>
        </p:spPr>
      </p:pic>
      <p:sp>
        <p:nvSpPr>
          <p:cNvPr id="7" name="Google Shape;331;p31">
            <a:extLst>
              <a:ext uri="{FF2B5EF4-FFF2-40B4-BE49-F238E27FC236}">
                <a16:creationId xmlns:a16="http://schemas.microsoft.com/office/drawing/2014/main" id="{F13FA28A-9C48-D9B2-8B3A-BFBD971D7E1D}"/>
              </a:ext>
            </a:extLst>
          </p:cNvPr>
          <p:cNvSpPr txBox="1">
            <a:spLocks/>
          </p:cNvSpPr>
          <p:nvPr/>
        </p:nvSpPr>
        <p:spPr>
          <a:xfrm>
            <a:off x="6431851" y="180287"/>
            <a:ext cx="5375450"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800" dirty="0">
                <a:solidFill>
                  <a:schemeClr val="bg2"/>
                </a:solidFill>
                <a:cs typeface="Helvetica" panose="020B0604020202020204" pitchFamily="34" charset="0"/>
              </a:rPr>
              <a:t>   </a:t>
            </a:r>
            <a:r>
              <a:rPr lang="en-US" sz="4000" b="1" dirty="0">
                <a:solidFill>
                  <a:schemeClr val="bg2"/>
                </a:solidFill>
                <a:latin typeface="+mn-lt"/>
                <a:ea typeface="+mn-ea"/>
                <a:cs typeface="+mn-cs"/>
              </a:rPr>
              <a:t>Drone Operation</a:t>
            </a:r>
          </a:p>
        </p:txBody>
      </p:sp>
    </p:spTree>
    <p:extLst>
      <p:ext uri="{BB962C8B-B14F-4D97-AF65-F5344CB8AC3E}">
        <p14:creationId xmlns:p14="http://schemas.microsoft.com/office/powerpoint/2010/main" val="15708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AA15A9-AF52-419E-8F53-0B76D0C5E117}"/>
              </a:ext>
            </a:extLst>
          </p:cNvPr>
          <p:cNvSpPr txBox="1"/>
          <p:nvPr/>
        </p:nvSpPr>
        <p:spPr>
          <a:xfrm>
            <a:off x="318539" y="1582980"/>
            <a:ext cx="7094378" cy="769441"/>
          </a:xfrm>
          <a:prstGeom prst="rect">
            <a:avLst/>
          </a:prstGeom>
          <a:noFill/>
        </p:spPr>
        <p:txBody>
          <a:bodyPr wrap="none" rtlCol="0">
            <a:spAutoFit/>
          </a:bodyPr>
          <a:lstStyle/>
          <a:p>
            <a:r>
              <a:rPr lang="en-US" sz="4400" b="1" dirty="0">
                <a:solidFill>
                  <a:srgbClr val="002060"/>
                </a:solidFill>
              </a:rPr>
              <a:t>Real-time Pollution Detection</a:t>
            </a:r>
          </a:p>
        </p:txBody>
      </p:sp>
      <p:pic>
        <p:nvPicPr>
          <p:cNvPr id="4" name="Oil_Spill_Tracking">
            <a:hlinkClick r:id="" action="ppaction://media"/>
            <a:extLst>
              <a:ext uri="{FF2B5EF4-FFF2-40B4-BE49-F238E27FC236}">
                <a16:creationId xmlns:a16="http://schemas.microsoft.com/office/drawing/2014/main" id="{B88E342D-1F87-4465-86AD-0829A3F9DF14}"/>
              </a:ext>
            </a:extLst>
          </p:cNvPr>
          <p:cNvPicPr>
            <a:picLocks noChangeAspect="1"/>
          </p:cNvPicPr>
          <p:nvPr/>
        </p:nvPicPr>
        <p:blipFill>
          <a:blip r:embed="rId3"/>
          <a:stretch>
            <a:fillRect/>
          </a:stretch>
        </p:blipFill>
        <p:spPr>
          <a:xfrm>
            <a:off x="12902321" y="2444946"/>
            <a:ext cx="4652722" cy="7049034"/>
          </a:xfrm>
          <a:prstGeom prst="rect">
            <a:avLst/>
          </a:prstGeom>
        </p:spPr>
      </p:pic>
      <p:sp>
        <p:nvSpPr>
          <p:cNvPr id="5" name="Google Shape;718;p22">
            <a:extLst>
              <a:ext uri="{FF2B5EF4-FFF2-40B4-BE49-F238E27FC236}">
                <a16:creationId xmlns:a16="http://schemas.microsoft.com/office/drawing/2014/main" id="{CAC7FE97-60E3-4607-8236-C8482D5E7BC6}"/>
              </a:ext>
            </a:extLst>
          </p:cNvPr>
          <p:cNvSpPr txBox="1"/>
          <p:nvPr/>
        </p:nvSpPr>
        <p:spPr>
          <a:xfrm>
            <a:off x="250776" y="2352421"/>
            <a:ext cx="7252626" cy="2479286"/>
          </a:xfrm>
          <a:prstGeom prst="rect">
            <a:avLst/>
          </a:prstGeom>
          <a:noFill/>
          <a:ln>
            <a:noFill/>
          </a:ln>
        </p:spPr>
        <p:txBody>
          <a:bodyPr spcFirstLastPara="1" wrap="square" lIns="182850" tIns="182850" rIns="182850" bIns="182850" anchor="t" anchorCtr="0">
            <a:noAutofit/>
          </a:bodyPr>
          <a:lstStyle/>
          <a:p>
            <a:pPr lvl="0"/>
            <a:r>
              <a:rPr lang="en-US" sz="3600" dirty="0">
                <a:solidFill>
                  <a:srgbClr val="002060"/>
                </a:solidFill>
                <a:ea typeface="Capriola"/>
                <a:cs typeface="Capriola"/>
                <a:sym typeface="Capriola"/>
              </a:rPr>
              <a:t>Using Computational Geometry:</a:t>
            </a:r>
          </a:p>
          <a:p>
            <a:pPr lvl="0"/>
            <a:endParaRPr lang="en-US" sz="3600" dirty="0">
              <a:solidFill>
                <a:srgbClr val="002060"/>
              </a:solidFill>
              <a:ea typeface="Capriola"/>
              <a:cs typeface="Capriola"/>
              <a:sym typeface="Capriola"/>
            </a:endParaRPr>
          </a:p>
          <a:p>
            <a:pPr marL="1028700" lvl="1" indent="-571500">
              <a:buClr>
                <a:srgbClr val="002060"/>
              </a:buClr>
              <a:buFont typeface="Arial" panose="020B0604020202020204" pitchFamily="34" charset="0"/>
              <a:buChar char="•"/>
            </a:pPr>
            <a:r>
              <a:rPr lang="en-US" sz="3600" dirty="0">
                <a:solidFill>
                  <a:srgbClr val="002060"/>
                </a:solidFill>
                <a:ea typeface="Capriola"/>
                <a:cs typeface="Capriola"/>
                <a:sym typeface="Capriola"/>
              </a:rPr>
              <a:t>More Accuracy</a:t>
            </a:r>
          </a:p>
          <a:p>
            <a:pPr marL="1028700" lvl="1" indent="-571500">
              <a:buClr>
                <a:srgbClr val="002060"/>
              </a:buClr>
              <a:buFont typeface="Arial" panose="020B0604020202020204" pitchFamily="34" charset="0"/>
              <a:buChar char="•"/>
            </a:pPr>
            <a:r>
              <a:rPr lang="en-US" sz="3600" dirty="0">
                <a:solidFill>
                  <a:srgbClr val="002060"/>
                </a:solidFill>
                <a:ea typeface="Capriola"/>
                <a:cs typeface="Capriola"/>
                <a:sym typeface="Capriola"/>
              </a:rPr>
              <a:t>More Stability</a:t>
            </a:r>
          </a:p>
          <a:p>
            <a:pPr marL="1028700" lvl="1" indent="-571500">
              <a:buClr>
                <a:srgbClr val="002060"/>
              </a:buClr>
              <a:buFont typeface="Arial" panose="020B0604020202020204" pitchFamily="34" charset="0"/>
              <a:buChar char="•"/>
            </a:pPr>
            <a:r>
              <a:rPr lang="en-US" sz="3600" dirty="0">
                <a:solidFill>
                  <a:srgbClr val="002060"/>
                </a:solidFill>
                <a:ea typeface="Capriola"/>
                <a:cs typeface="Capriola"/>
                <a:sym typeface="Capriola"/>
              </a:rPr>
              <a:t>No training</a:t>
            </a:r>
          </a:p>
          <a:p>
            <a:pPr lvl="0"/>
            <a:endParaRPr lang="en-US" sz="3600" dirty="0">
              <a:solidFill>
                <a:srgbClr val="002060"/>
              </a:solidFill>
              <a:ea typeface="Capriola"/>
              <a:cs typeface="Capriola"/>
              <a:sym typeface="Capriola"/>
            </a:endParaRPr>
          </a:p>
          <a:p>
            <a:pPr lvl="0"/>
            <a:r>
              <a:rPr lang="en-US" sz="3600" dirty="0">
                <a:solidFill>
                  <a:srgbClr val="002060"/>
                </a:solidFill>
                <a:ea typeface="Capriola"/>
                <a:cs typeface="Capriola"/>
                <a:sym typeface="Capriola"/>
              </a:rPr>
              <a:t>Compared to Deep Learning</a:t>
            </a:r>
          </a:p>
        </p:txBody>
      </p:sp>
      <p:pic>
        <p:nvPicPr>
          <p:cNvPr id="6" name="oil_spill">
            <a:hlinkClick r:id="" action="ppaction://media"/>
            <a:extLst>
              <a:ext uri="{FF2B5EF4-FFF2-40B4-BE49-F238E27FC236}">
                <a16:creationId xmlns:a16="http://schemas.microsoft.com/office/drawing/2014/main" id="{539EEC36-A9D4-0062-F54D-BB1EC86D5D59}"/>
              </a:ext>
            </a:extLst>
          </p:cNvPr>
          <p:cNvPicPr>
            <a:picLocks noChangeAspect="1"/>
          </p:cNvPicPr>
          <p:nvPr/>
        </p:nvPicPr>
        <p:blipFill>
          <a:blip r:embed="rId4"/>
          <a:stretch>
            <a:fillRect/>
          </a:stretch>
        </p:blipFill>
        <p:spPr>
          <a:xfrm>
            <a:off x="7485235" y="2444945"/>
            <a:ext cx="4924234" cy="7082464"/>
          </a:xfrm>
          <a:prstGeom prst="rect">
            <a:avLst/>
          </a:prstGeom>
        </p:spPr>
      </p:pic>
      <p:sp>
        <p:nvSpPr>
          <p:cNvPr id="7" name="Rectangle 6">
            <a:extLst>
              <a:ext uri="{FF2B5EF4-FFF2-40B4-BE49-F238E27FC236}">
                <a16:creationId xmlns:a16="http://schemas.microsoft.com/office/drawing/2014/main" id="{68EBE98D-CAC8-409E-92D4-C41F3C9823D9}"/>
              </a:ext>
            </a:extLst>
          </p:cNvPr>
          <p:cNvSpPr/>
          <p:nvPr/>
        </p:nvSpPr>
        <p:spPr>
          <a:xfrm>
            <a:off x="8432621" y="1829392"/>
            <a:ext cx="3047629" cy="646331"/>
          </a:xfrm>
          <a:prstGeom prst="rect">
            <a:avLst/>
          </a:prstGeom>
        </p:spPr>
        <p:txBody>
          <a:bodyPr wrap="none">
            <a:spAutoFit/>
          </a:bodyPr>
          <a:lstStyle/>
          <a:p>
            <a:pPr hangingPunct="0">
              <a:buClrTx/>
            </a:pPr>
            <a:r>
              <a:rPr lang="en-US" sz="3600" b="1" dirty="0">
                <a:solidFill>
                  <a:srgbClr val="002060"/>
                </a:solidFill>
                <a:sym typeface="Calibri"/>
              </a:rPr>
              <a:t>Deep Learning </a:t>
            </a:r>
            <a:endParaRPr lang="en-IL" sz="3600" b="1" dirty="0">
              <a:solidFill>
                <a:srgbClr val="002060"/>
              </a:solidFill>
              <a:sym typeface="Calibri"/>
            </a:endParaRPr>
          </a:p>
        </p:txBody>
      </p:sp>
      <p:sp>
        <p:nvSpPr>
          <p:cNvPr id="8" name="Rectangle 7">
            <a:extLst>
              <a:ext uri="{FF2B5EF4-FFF2-40B4-BE49-F238E27FC236}">
                <a16:creationId xmlns:a16="http://schemas.microsoft.com/office/drawing/2014/main" id="{A14F3B03-4035-4FA8-8B17-D708D7265719}"/>
              </a:ext>
            </a:extLst>
          </p:cNvPr>
          <p:cNvSpPr/>
          <p:nvPr/>
        </p:nvSpPr>
        <p:spPr>
          <a:xfrm>
            <a:off x="12694302" y="1843810"/>
            <a:ext cx="5068760" cy="646331"/>
          </a:xfrm>
          <a:prstGeom prst="rect">
            <a:avLst/>
          </a:prstGeom>
        </p:spPr>
        <p:txBody>
          <a:bodyPr wrap="none">
            <a:spAutoFit/>
          </a:bodyPr>
          <a:lstStyle/>
          <a:p>
            <a:pPr hangingPunct="0">
              <a:buClrTx/>
            </a:pPr>
            <a:r>
              <a:rPr lang="en-US" sz="3600" b="1" dirty="0">
                <a:solidFill>
                  <a:srgbClr val="002060"/>
                </a:solidFill>
                <a:sym typeface="Calibri"/>
              </a:rPr>
              <a:t>Computational Geometry</a:t>
            </a:r>
            <a:endParaRPr lang="en-IL" sz="3600" b="1" dirty="0">
              <a:solidFill>
                <a:srgbClr val="002060"/>
              </a:solidFill>
              <a:sym typeface="Calibri"/>
            </a:endParaRPr>
          </a:p>
        </p:txBody>
      </p:sp>
      <p:sp>
        <p:nvSpPr>
          <p:cNvPr id="11" name="Google Shape;331;p31">
            <a:extLst>
              <a:ext uri="{FF2B5EF4-FFF2-40B4-BE49-F238E27FC236}">
                <a16:creationId xmlns:a16="http://schemas.microsoft.com/office/drawing/2014/main" id="{6DBC6711-E89B-105A-9193-3767BD973C65}"/>
              </a:ext>
            </a:extLst>
          </p:cNvPr>
          <p:cNvSpPr txBox="1">
            <a:spLocks/>
          </p:cNvSpPr>
          <p:nvPr/>
        </p:nvSpPr>
        <p:spPr>
          <a:xfrm>
            <a:off x="5787416" y="248071"/>
            <a:ext cx="5425081"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800" dirty="0">
                <a:solidFill>
                  <a:schemeClr val="bg2"/>
                </a:solidFill>
                <a:cs typeface="Helvetica" panose="020B0604020202020204" pitchFamily="34" charset="0"/>
              </a:rPr>
              <a:t>   </a:t>
            </a:r>
            <a:r>
              <a:rPr lang="en-US" sz="4000" b="1" dirty="0">
                <a:solidFill>
                  <a:schemeClr val="bg2"/>
                </a:solidFill>
                <a:latin typeface="+mn-lt"/>
                <a:ea typeface="+mn-ea"/>
                <a:cs typeface="+mn-cs"/>
              </a:rPr>
              <a:t>Drone Operation</a:t>
            </a:r>
          </a:p>
        </p:txBody>
      </p:sp>
    </p:spTree>
    <p:extLst>
      <p:ext uri="{BB962C8B-B14F-4D97-AF65-F5344CB8AC3E}">
        <p14:creationId xmlns:p14="http://schemas.microsoft.com/office/powerpoint/2010/main" val="1492580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C0A65-5FB1-F0B7-C097-38953C2C295D}"/>
              </a:ext>
            </a:extLst>
          </p:cNvPr>
          <p:cNvPicPr>
            <a:picLocks noChangeAspect="1"/>
          </p:cNvPicPr>
          <p:nvPr/>
        </p:nvPicPr>
        <p:blipFill>
          <a:blip r:embed="rId3"/>
          <a:stretch>
            <a:fillRect/>
          </a:stretch>
        </p:blipFill>
        <p:spPr>
          <a:xfrm>
            <a:off x="34413" y="1485900"/>
            <a:ext cx="18199241" cy="8610600"/>
          </a:xfrm>
          <a:prstGeom prst="rect">
            <a:avLst/>
          </a:prstGeom>
        </p:spPr>
      </p:pic>
      <p:pic>
        <p:nvPicPr>
          <p:cNvPr id="4" name="Picture 3">
            <a:extLst>
              <a:ext uri="{FF2B5EF4-FFF2-40B4-BE49-F238E27FC236}">
                <a16:creationId xmlns:a16="http://schemas.microsoft.com/office/drawing/2014/main" id="{B996AC69-6665-ADD6-ECE2-EBF9021D212B}"/>
              </a:ext>
            </a:extLst>
          </p:cNvPr>
          <p:cNvPicPr>
            <a:picLocks noChangeAspect="1"/>
          </p:cNvPicPr>
          <p:nvPr/>
        </p:nvPicPr>
        <p:blipFill>
          <a:blip r:embed="rId4"/>
          <a:stretch>
            <a:fillRect/>
          </a:stretch>
        </p:blipFill>
        <p:spPr>
          <a:xfrm>
            <a:off x="7162800" y="6664111"/>
            <a:ext cx="5336376" cy="3584789"/>
          </a:xfrm>
          <a:prstGeom prst="rect">
            <a:avLst/>
          </a:prstGeom>
        </p:spPr>
      </p:pic>
      <p:pic>
        <p:nvPicPr>
          <p:cNvPr id="7" name="Picture 6">
            <a:extLst>
              <a:ext uri="{FF2B5EF4-FFF2-40B4-BE49-F238E27FC236}">
                <a16:creationId xmlns:a16="http://schemas.microsoft.com/office/drawing/2014/main" id="{501CFDAF-8FBD-CDB5-93BF-DE58D3338621}"/>
              </a:ext>
            </a:extLst>
          </p:cNvPr>
          <p:cNvPicPr>
            <a:picLocks noChangeAspect="1"/>
          </p:cNvPicPr>
          <p:nvPr/>
        </p:nvPicPr>
        <p:blipFill rotWithShape="1">
          <a:blip r:embed="rId5" cstate="print">
            <a:alphaModFix amt="85000"/>
            <a:extLst>
              <a:ext uri="{28A0092B-C50C-407E-A947-70E740481C1C}">
                <a14:useLocalDpi xmlns:a14="http://schemas.microsoft.com/office/drawing/2010/main"/>
              </a:ext>
            </a:extLst>
          </a:blip>
          <a:srcRect/>
          <a:stretch/>
        </p:blipFill>
        <p:spPr>
          <a:xfrm>
            <a:off x="-38100" y="-26948"/>
            <a:ext cx="18364200" cy="1180926"/>
          </a:xfrm>
          <a:prstGeom prst="rect">
            <a:avLst/>
          </a:prstGeom>
        </p:spPr>
      </p:pic>
      <p:sp>
        <p:nvSpPr>
          <p:cNvPr id="8" name="Google Shape;331;p31">
            <a:extLst>
              <a:ext uri="{FF2B5EF4-FFF2-40B4-BE49-F238E27FC236}">
                <a16:creationId xmlns:a16="http://schemas.microsoft.com/office/drawing/2014/main" id="{6D3B124F-1C1D-DBE1-0FFE-3370F891F36E}"/>
              </a:ext>
            </a:extLst>
          </p:cNvPr>
          <p:cNvSpPr txBox="1">
            <a:spLocks/>
          </p:cNvSpPr>
          <p:nvPr/>
        </p:nvSpPr>
        <p:spPr>
          <a:xfrm>
            <a:off x="828376" y="362022"/>
            <a:ext cx="17068800"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endParaRPr lang="en-US" sz="4000" b="1">
              <a:solidFill>
                <a:schemeClr val="bg2"/>
              </a:solidFill>
              <a:latin typeface="Helvetica" panose="020B0604020202020204" pitchFamily="34" charset="0"/>
              <a:cs typeface="Helvetica" panose="020B0604020202020204" pitchFamily="34" charset="0"/>
            </a:endParaRPr>
          </a:p>
        </p:txBody>
      </p:sp>
      <p:sp>
        <p:nvSpPr>
          <p:cNvPr id="5" name="TextBox 4">
            <a:extLst>
              <a:ext uri="{FF2B5EF4-FFF2-40B4-BE49-F238E27FC236}">
                <a16:creationId xmlns:a16="http://schemas.microsoft.com/office/drawing/2014/main" id="{52138E6F-881B-B11C-AE06-2FC7BB3411AC}"/>
              </a:ext>
            </a:extLst>
          </p:cNvPr>
          <p:cNvSpPr txBox="1"/>
          <p:nvPr/>
        </p:nvSpPr>
        <p:spPr>
          <a:xfrm>
            <a:off x="4460966" y="4668185"/>
            <a:ext cx="9287690" cy="369332"/>
          </a:xfrm>
          <a:prstGeom prst="rect">
            <a:avLst/>
          </a:prstGeom>
          <a:noFill/>
        </p:spPr>
        <p:txBody>
          <a:bodyPr wrap="square">
            <a:spAutoFit/>
          </a:bodyPr>
          <a:lstStyle/>
          <a:p>
            <a:r>
              <a:rPr lang="el-GR" sz="1800" b="1">
                <a:solidFill>
                  <a:schemeClr val="bg2"/>
                </a:solidFill>
                <a:latin typeface="Helvetica" panose="020B0604020202020204" pitchFamily="34" charset="0"/>
                <a:cs typeface="Helvetica" panose="020B0604020202020204" pitchFamily="34" charset="0"/>
              </a:rPr>
              <a:t>Ηλεκτρονική Πλατφόρμα – Δυναμικά Δεδομένα</a:t>
            </a:r>
            <a:endParaRPr lang="LID4096"/>
          </a:p>
        </p:txBody>
      </p:sp>
      <p:sp>
        <p:nvSpPr>
          <p:cNvPr id="9" name="TextBox 8">
            <a:extLst>
              <a:ext uri="{FF2B5EF4-FFF2-40B4-BE49-F238E27FC236}">
                <a16:creationId xmlns:a16="http://schemas.microsoft.com/office/drawing/2014/main" id="{80B73AAE-7E23-820F-151F-6E1FAD62503F}"/>
              </a:ext>
            </a:extLst>
          </p:cNvPr>
          <p:cNvSpPr txBox="1"/>
          <p:nvPr/>
        </p:nvSpPr>
        <p:spPr>
          <a:xfrm>
            <a:off x="4460966" y="4668185"/>
            <a:ext cx="9287690" cy="369332"/>
          </a:xfrm>
          <a:prstGeom prst="rect">
            <a:avLst/>
          </a:prstGeom>
          <a:noFill/>
        </p:spPr>
        <p:txBody>
          <a:bodyPr wrap="square">
            <a:spAutoFit/>
          </a:bodyPr>
          <a:lstStyle/>
          <a:p>
            <a:r>
              <a:rPr lang="el-GR" sz="1800" b="1">
                <a:solidFill>
                  <a:schemeClr val="bg2"/>
                </a:solidFill>
                <a:latin typeface="Helvetica" panose="020B0604020202020204" pitchFamily="34" charset="0"/>
                <a:cs typeface="Helvetica" panose="020B0604020202020204" pitchFamily="34" charset="0"/>
              </a:rPr>
              <a:t>Ηλεκτρονική Πλατφόρμα </a:t>
            </a:r>
            <a:endParaRPr lang="LID4096"/>
          </a:p>
        </p:txBody>
      </p:sp>
      <p:sp>
        <p:nvSpPr>
          <p:cNvPr id="11" name="TextBox 10">
            <a:extLst>
              <a:ext uri="{FF2B5EF4-FFF2-40B4-BE49-F238E27FC236}">
                <a16:creationId xmlns:a16="http://schemas.microsoft.com/office/drawing/2014/main" id="{12E00F4C-CEFC-7610-665D-1215D86308A8}"/>
              </a:ext>
            </a:extLst>
          </p:cNvPr>
          <p:cNvSpPr txBox="1"/>
          <p:nvPr/>
        </p:nvSpPr>
        <p:spPr>
          <a:xfrm>
            <a:off x="5556069" y="209572"/>
            <a:ext cx="8488579" cy="707886"/>
          </a:xfrm>
          <a:prstGeom prst="rect">
            <a:avLst/>
          </a:prstGeom>
          <a:noFill/>
        </p:spPr>
        <p:txBody>
          <a:bodyPr wrap="square">
            <a:spAutoFit/>
          </a:bodyPr>
          <a:lstStyle/>
          <a:p>
            <a:r>
              <a:rPr lang="en-US" sz="4000" b="1" dirty="0">
                <a:solidFill>
                  <a:schemeClr val="bg2"/>
                </a:solidFill>
              </a:rPr>
              <a:t>Electronic Data – Operation of Drones</a:t>
            </a:r>
            <a:endParaRPr lang="LID4096" sz="4000" b="1" dirty="0">
              <a:solidFill>
                <a:schemeClr val="bg2"/>
              </a:solidFill>
            </a:endParaRPr>
          </a:p>
        </p:txBody>
      </p:sp>
    </p:spTree>
    <p:extLst>
      <p:ext uri="{BB962C8B-B14F-4D97-AF65-F5344CB8AC3E}">
        <p14:creationId xmlns:p14="http://schemas.microsoft.com/office/powerpoint/2010/main" val="427351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5-05-07 09-03-09">
            <a:hlinkClick r:id="" action="ppaction://media"/>
            <a:extLst>
              <a:ext uri="{FF2B5EF4-FFF2-40B4-BE49-F238E27FC236}">
                <a16:creationId xmlns:a16="http://schemas.microsoft.com/office/drawing/2014/main" id="{5A2FE9EE-133D-DE98-E030-3FF24A9D9B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232889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937D4-6563-2BFE-EFF4-0FF638D3AB6E}"/>
            </a:ext>
          </a:extLst>
        </p:cNvPr>
        <p:cNvGrpSpPr/>
        <p:nvPr/>
      </p:nvGrpSpPr>
      <p:grpSpPr>
        <a:xfrm>
          <a:off x="0" y="0"/>
          <a:ext cx="0" cy="0"/>
          <a:chOff x="0" y="0"/>
          <a:chExt cx="0" cy="0"/>
        </a:xfrm>
      </p:grpSpPr>
      <p:sp>
        <p:nvSpPr>
          <p:cNvPr id="11" name="Google Shape;331;p31">
            <a:extLst>
              <a:ext uri="{FF2B5EF4-FFF2-40B4-BE49-F238E27FC236}">
                <a16:creationId xmlns:a16="http://schemas.microsoft.com/office/drawing/2014/main" id="{15B96987-65F5-551F-8067-A3F5E947AEED}"/>
              </a:ext>
            </a:extLst>
          </p:cNvPr>
          <p:cNvSpPr txBox="1">
            <a:spLocks/>
          </p:cNvSpPr>
          <p:nvPr/>
        </p:nvSpPr>
        <p:spPr>
          <a:xfrm>
            <a:off x="7285290" y="298113"/>
            <a:ext cx="5196714"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000" b="1" dirty="0">
                <a:solidFill>
                  <a:schemeClr val="bg2"/>
                </a:solidFill>
                <a:latin typeface="+mn-lt"/>
                <a:ea typeface="+mn-ea"/>
                <a:cs typeface="+mn-cs"/>
              </a:rPr>
              <a:t>Risk Calculation (I)</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BE7E92C1-9A02-F6D0-9B77-526FAFCFE71D}"/>
                  </a:ext>
                </a:extLst>
              </p:cNvPr>
              <p:cNvSpPr txBox="1">
                <a:spLocks/>
              </p:cNvSpPr>
              <p:nvPr/>
            </p:nvSpPr>
            <p:spPr>
              <a:xfrm>
                <a:off x="174172" y="2063932"/>
                <a:ext cx="12463828" cy="7141730"/>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5100" b="1" dirty="0">
                    <a:solidFill>
                      <a:schemeClr val="tx2">
                        <a:lumMod val="75000"/>
                      </a:schemeClr>
                    </a:solidFill>
                  </a:rPr>
                  <a:t>Risk Framework (based on IMO Formal Safety Assessment – FSA)</a:t>
                </a:r>
                <a:endParaRPr lang="en-GB" sz="5100" dirty="0">
                  <a:solidFill>
                    <a:schemeClr val="tx2">
                      <a:lumMod val="75000"/>
                    </a:schemeClr>
                  </a:solidFill>
                </a:endParaRPr>
              </a:p>
              <a:p>
                <a:pPr marL="0" indent="0">
                  <a:buNone/>
                </a:pPr>
                <a:r>
                  <a:rPr lang="en-GB" sz="5100" b="1" dirty="0">
                    <a:solidFill>
                      <a:schemeClr val="tx2">
                        <a:lumMod val="75000"/>
                      </a:schemeClr>
                    </a:solidFill>
                  </a:rPr>
                  <a:t>                             </a:t>
                </a:r>
              </a:p>
              <a:p>
                <a:pPr marL="0" indent="0">
                  <a:buNone/>
                </a:pPr>
                <a:r>
                  <a:rPr lang="en-GB" sz="5100" b="1" dirty="0">
                    <a:solidFill>
                      <a:schemeClr val="tx2">
                        <a:lumMod val="75000"/>
                      </a:schemeClr>
                    </a:solidFill>
                  </a:rPr>
                  <a:t>R = P × C</a:t>
                </a:r>
                <a:endParaRPr lang="en-GB" sz="5100" dirty="0">
                  <a:solidFill>
                    <a:schemeClr val="tx2">
                      <a:lumMod val="75000"/>
                    </a:schemeClr>
                  </a:solidFill>
                </a:endParaRPr>
              </a:p>
              <a:p>
                <a:pPr marL="0" indent="0">
                  <a:buNone/>
                </a:pPr>
                <a:endParaRPr lang="en-GB" sz="5100" b="1" dirty="0">
                  <a:solidFill>
                    <a:schemeClr val="tx2">
                      <a:lumMod val="75000"/>
                    </a:schemeClr>
                  </a:solidFill>
                </a:endParaRPr>
              </a:p>
              <a:p>
                <a:pPr marL="0" indent="0">
                  <a:buNone/>
                </a:pPr>
                <a:r>
                  <a:rPr lang="en-GB" sz="5100" b="1" dirty="0">
                    <a:solidFill>
                      <a:schemeClr val="tx2">
                        <a:lumMod val="75000"/>
                      </a:schemeClr>
                    </a:solidFill>
                  </a:rPr>
                  <a:t>R (Risk):</a:t>
                </a:r>
                <a:r>
                  <a:rPr lang="en-GB" sz="5100" dirty="0">
                    <a:solidFill>
                      <a:schemeClr val="tx2">
                        <a:lumMod val="75000"/>
                      </a:schemeClr>
                    </a:solidFill>
                  </a:rPr>
                  <a:t> Overall risk level </a:t>
                </a:r>
              </a:p>
              <a:p>
                <a:pPr marL="0" indent="0">
                  <a:buNone/>
                </a:pPr>
                <a:r>
                  <a:rPr lang="en-GB" sz="5100" b="1" dirty="0">
                    <a:solidFill>
                      <a:schemeClr val="tx2">
                        <a:lumMod val="75000"/>
                      </a:schemeClr>
                    </a:solidFill>
                  </a:rPr>
                  <a:t>P (Probability / Likelihood):</a:t>
                </a:r>
                <a:r>
                  <a:rPr lang="en-GB" sz="5100" dirty="0">
                    <a:solidFill>
                      <a:schemeClr val="tx2">
                        <a:lumMod val="75000"/>
                      </a:schemeClr>
                    </a:solidFill>
                  </a:rPr>
                  <a:t> Frequency of occurrence of an incident </a:t>
                </a:r>
              </a:p>
              <a:p>
                <a:pPr marL="0" indent="0">
                  <a:buNone/>
                </a:pPr>
                <a:r>
                  <a:rPr lang="en-GB" sz="5100" b="1" dirty="0">
                    <a:solidFill>
                      <a:schemeClr val="tx2">
                        <a:lumMod val="75000"/>
                      </a:schemeClr>
                    </a:solidFill>
                  </a:rPr>
                  <a:t>C (Consequence):</a:t>
                </a:r>
                <a:r>
                  <a:rPr lang="en-GB" sz="5100" dirty="0">
                    <a:solidFill>
                      <a:schemeClr val="tx2">
                        <a:lumMod val="75000"/>
                      </a:schemeClr>
                    </a:solidFill>
                  </a:rPr>
                  <a:t> Severity of impact </a:t>
                </a:r>
              </a:p>
              <a:p>
                <a:pPr marL="0" indent="0">
                  <a:buNone/>
                </a:pPr>
                <a:br>
                  <a:rPr lang="en-GB" sz="5100" dirty="0">
                    <a:solidFill>
                      <a:schemeClr val="tx2">
                        <a:lumMod val="75000"/>
                      </a:schemeClr>
                    </a:solidFill>
                  </a:rPr>
                </a:br>
                <a:endParaRPr lang="en-GB" sz="5100" dirty="0">
                  <a:solidFill>
                    <a:schemeClr val="tx2">
                      <a:lumMod val="75000"/>
                    </a:schemeClr>
                  </a:solidFill>
                </a:endParaRPr>
              </a:p>
              <a:p>
                <a:pPr marL="0" indent="0">
                  <a:buNone/>
                </a:pPr>
                <a:r>
                  <a:rPr lang="en-GB" sz="5100" b="1" dirty="0">
                    <a:solidFill>
                      <a:schemeClr val="tx2">
                        <a:lumMod val="75000"/>
                      </a:schemeClr>
                    </a:solidFill>
                  </a:rPr>
                  <a:t>P (Probability / Likelihood):    </a:t>
                </a:r>
                <a:r>
                  <a:rPr lang="en-GB" sz="5100" dirty="0">
                    <a:solidFill>
                      <a:schemeClr val="tx2">
                        <a:lumMod val="75000"/>
                      </a:schemeClr>
                    </a:solidFill>
                  </a:rPr>
                  <a:t>Derived from historical incident data normalized by vessel traffic</a:t>
                </a:r>
                <a:br>
                  <a:rPr lang="en-GB" sz="5100" dirty="0">
                    <a:solidFill>
                      <a:schemeClr val="tx2">
                        <a:lumMod val="75000"/>
                      </a:schemeClr>
                    </a:solidFill>
                  </a:rPr>
                </a:br>
                <a:r>
                  <a:rPr lang="en-GB" sz="5100" dirty="0">
                    <a:solidFill>
                      <a:schemeClr val="tx2">
                        <a:lumMod val="75000"/>
                      </a:schemeClr>
                    </a:solidFill>
                  </a:rPr>
                  <a:t>→ </a:t>
                </a:r>
                <a:r>
                  <a:rPr lang="en-GB" sz="5100" b="1" dirty="0">
                    <a:solidFill>
                      <a:schemeClr val="tx2">
                        <a:lumMod val="75000"/>
                      </a:schemeClr>
                    </a:solidFill>
                  </a:rPr>
                  <a:t>Conditional Probability: </a:t>
                </a:r>
                <a14:m>
                  <m:oMath xmlns:m="http://schemas.openxmlformats.org/officeDocument/2006/math">
                    <m:r>
                      <a:rPr lang="en-GB" sz="5100" i="1">
                        <a:solidFill>
                          <a:schemeClr val="tx2">
                            <a:lumMod val="75000"/>
                          </a:schemeClr>
                        </a:solidFill>
                        <a:latin typeface="Cambria Math" panose="02040503050406030204" pitchFamily="18" charset="0"/>
                      </a:rPr>
                      <m:t>𝑃</m:t>
                    </m:r>
                    <m:d>
                      <m:dPr>
                        <m:ctrlPr>
                          <a:rPr lang="ar-AE" sz="5100" i="1">
                            <a:solidFill>
                              <a:schemeClr val="tx2">
                                <a:lumMod val="75000"/>
                              </a:schemeClr>
                            </a:solidFill>
                            <a:latin typeface="Cambria Math" panose="02040503050406030204" pitchFamily="18" charset="0"/>
                          </a:rPr>
                        </m:ctrlPr>
                      </m:dPr>
                      <m:e>
                        <m:r>
                          <m:rPr>
                            <m:nor/>
                          </m:rPr>
                          <a:rPr lang="en-GB" sz="5100" i="1">
                            <a:solidFill>
                              <a:schemeClr val="tx2">
                                <a:lumMod val="75000"/>
                              </a:schemeClr>
                            </a:solidFill>
                          </a:rPr>
                          <m:t>incident</m:t>
                        </m:r>
                        <m:r>
                          <a:rPr lang="en-GB" sz="5100">
                            <a:solidFill>
                              <a:schemeClr val="tx2">
                                <a:lumMod val="75000"/>
                              </a:schemeClr>
                            </a:solidFill>
                            <a:latin typeface="Cambria Math" panose="02040503050406030204" pitchFamily="18" charset="0"/>
                          </a:rPr>
                          <m:t>∣</m:t>
                        </m:r>
                        <m:r>
                          <m:rPr>
                            <m:nor/>
                          </m:rPr>
                          <a:rPr lang="en-GB" sz="5100" i="1">
                            <a:solidFill>
                              <a:schemeClr val="tx2">
                                <a:lumMod val="75000"/>
                              </a:schemeClr>
                            </a:solidFill>
                          </a:rPr>
                          <m:t>specific</m:t>
                        </m:r>
                        <m:r>
                          <m:rPr>
                            <m:nor/>
                          </m:rPr>
                          <a:rPr lang="en-GB" sz="5100" i="1">
                            <a:solidFill>
                              <a:schemeClr val="tx2">
                                <a:lumMod val="75000"/>
                              </a:schemeClr>
                            </a:solidFill>
                          </a:rPr>
                          <m:t> </m:t>
                        </m:r>
                        <m:r>
                          <m:rPr>
                            <m:nor/>
                          </m:rPr>
                          <a:rPr lang="en-GB" sz="5100" i="1">
                            <a:solidFill>
                              <a:schemeClr val="tx2">
                                <a:lumMod val="75000"/>
                              </a:schemeClr>
                            </a:solidFill>
                          </a:rPr>
                          <m:t>port</m:t>
                        </m:r>
                        <m:r>
                          <m:rPr>
                            <m:nor/>
                          </m:rPr>
                          <a:rPr lang="en-GB" sz="5100" i="1">
                            <a:solidFill>
                              <a:schemeClr val="tx2">
                                <a:lumMod val="75000"/>
                              </a:schemeClr>
                            </a:solidFill>
                          </a:rPr>
                          <m:t> </m:t>
                        </m:r>
                        <m:r>
                          <m:rPr>
                            <m:nor/>
                          </m:rPr>
                          <a:rPr lang="en-GB" sz="5100" i="1">
                            <a:solidFill>
                              <a:schemeClr val="tx2">
                                <a:lumMod val="75000"/>
                              </a:schemeClr>
                            </a:solidFill>
                          </a:rPr>
                          <m:t>operation</m:t>
                        </m:r>
                      </m:e>
                    </m:d>
                  </m:oMath>
                </a14:m>
                <a:endParaRPr lang="ar-AE" sz="5100" dirty="0">
                  <a:solidFill>
                    <a:schemeClr val="tx2">
                      <a:lumMod val="75000"/>
                    </a:schemeClr>
                  </a:solidFill>
                </a:endParaRPr>
              </a:p>
              <a:p>
                <a:pPr marL="0" indent="0">
                  <a:buNone/>
                </a:pPr>
                <a:br>
                  <a:rPr lang="ar-AE" sz="5100" dirty="0">
                    <a:solidFill>
                      <a:schemeClr val="tx2">
                        <a:lumMod val="75000"/>
                      </a:schemeClr>
                    </a:solidFill>
                  </a:rPr>
                </a:br>
                <a:r>
                  <a:rPr lang="en-GB" sz="5100" b="1" dirty="0">
                    <a:solidFill>
                      <a:schemeClr val="tx2">
                        <a:lumMod val="75000"/>
                      </a:schemeClr>
                    </a:solidFill>
                  </a:rPr>
                  <a:t>C (Consequence / Impact):</a:t>
                </a:r>
                <a:br>
                  <a:rPr lang="en-GB" sz="5100" dirty="0">
                    <a:solidFill>
                      <a:schemeClr val="tx2">
                        <a:lumMod val="75000"/>
                      </a:schemeClr>
                    </a:solidFill>
                  </a:rPr>
                </a:br>
                <a:r>
                  <a:rPr lang="en-GB" sz="5100" dirty="0">
                    <a:solidFill>
                      <a:schemeClr val="tx2">
                        <a:lumMod val="75000"/>
                      </a:schemeClr>
                    </a:solidFill>
                  </a:rPr>
                  <a:t>Estimated through expert judgement, structured surveys, and desk research</a:t>
                </a:r>
                <a:br>
                  <a:rPr lang="en-GB" sz="5100" dirty="0">
                    <a:solidFill>
                      <a:schemeClr val="tx2">
                        <a:lumMod val="75000"/>
                      </a:schemeClr>
                    </a:solidFill>
                  </a:rPr>
                </a:br>
                <a:r>
                  <a:rPr lang="en-GB" sz="5100" dirty="0">
                    <a:solidFill>
                      <a:schemeClr val="tx2">
                        <a:lumMod val="75000"/>
                      </a:schemeClr>
                    </a:solidFill>
                  </a:rPr>
                  <a:t>→ </a:t>
                </a:r>
                <a:r>
                  <a:rPr lang="en-GB" sz="5100" b="1" dirty="0">
                    <a:solidFill>
                      <a:schemeClr val="tx2">
                        <a:lumMod val="75000"/>
                      </a:schemeClr>
                    </a:solidFill>
                  </a:rPr>
                  <a:t>Impact Scoring</a:t>
                </a:r>
                <a:r>
                  <a:rPr lang="en-GB" sz="5100" dirty="0">
                    <a:solidFill>
                      <a:schemeClr val="tx2">
                        <a:lumMod val="75000"/>
                      </a:schemeClr>
                    </a:solidFill>
                  </a:rPr>
                  <a:t> based on safety, environmental, and economic effects</a:t>
                </a:r>
              </a:p>
              <a:p>
                <a:pPr marL="0" indent="0">
                  <a:buNone/>
                </a:pPr>
                <a:endParaRPr lang="en-GB" sz="5100" b="1" dirty="0">
                  <a:solidFill>
                    <a:schemeClr val="tx2">
                      <a:lumMod val="75000"/>
                    </a:schemeClr>
                  </a:solidFill>
                </a:endParaRPr>
              </a:p>
              <a:p>
                <a:pPr marL="0" indent="0">
                  <a:buNone/>
                </a:pPr>
                <a:r>
                  <a:rPr lang="en-GB" sz="5100" b="1" dirty="0">
                    <a:solidFill>
                      <a:schemeClr val="tx2">
                        <a:lumMod val="75000"/>
                      </a:schemeClr>
                    </a:solidFill>
                  </a:rPr>
                  <a:t>Dynamic Update:</a:t>
                </a:r>
                <a:br>
                  <a:rPr lang="en-GB" sz="5100" dirty="0">
                    <a:solidFill>
                      <a:schemeClr val="tx2">
                        <a:lumMod val="75000"/>
                      </a:schemeClr>
                    </a:solidFill>
                  </a:rPr>
                </a:br>
                <a:r>
                  <a:rPr lang="en-GB" sz="5100" dirty="0">
                    <a:solidFill>
                      <a:schemeClr val="tx2">
                        <a:lumMod val="75000"/>
                      </a:schemeClr>
                    </a:solidFill>
                  </a:rPr>
                  <a:t>Continuous updating of probability and risk as new data becomes available</a:t>
                </a:r>
                <a:endParaRPr lang="en-US" dirty="0"/>
              </a:p>
            </p:txBody>
          </p:sp>
        </mc:Choice>
        <mc:Fallback xmlns="">
          <p:sp>
            <p:nvSpPr>
              <p:cNvPr id="4" name="Content Placeholder 2">
                <a:extLst>
                  <a:ext uri="{FF2B5EF4-FFF2-40B4-BE49-F238E27FC236}">
                    <a16:creationId xmlns:a16="http://schemas.microsoft.com/office/drawing/2014/main" id="{BE7E92C1-9A02-F6D0-9B77-526FAFCFE71D}"/>
                  </a:ext>
                </a:extLst>
              </p:cNvPr>
              <p:cNvSpPr txBox="1">
                <a:spLocks noRot="1" noChangeAspect="1" noMove="1" noResize="1" noEditPoints="1" noAdjustHandles="1" noChangeArrowheads="1" noChangeShapeType="1" noTextEdit="1"/>
              </p:cNvSpPr>
              <p:nvPr/>
            </p:nvSpPr>
            <p:spPr>
              <a:xfrm>
                <a:off x="174172" y="2063932"/>
                <a:ext cx="12463828" cy="7141730"/>
              </a:xfrm>
              <a:prstGeom prst="rect">
                <a:avLst/>
              </a:prstGeom>
              <a:blipFill>
                <a:blip r:embed="rId3"/>
                <a:stretch>
                  <a:fillRect l="-783" t="-1623"/>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42F093B3-CCD5-C40D-BD0D-999FA8DC1A55}"/>
              </a:ext>
            </a:extLst>
          </p:cNvPr>
          <p:cNvPicPr>
            <a:picLocks noChangeAspect="1"/>
          </p:cNvPicPr>
          <p:nvPr/>
        </p:nvPicPr>
        <p:blipFill>
          <a:blip r:embed="rId4"/>
          <a:stretch>
            <a:fillRect/>
          </a:stretch>
        </p:blipFill>
        <p:spPr>
          <a:xfrm>
            <a:off x="12781620" y="1694744"/>
            <a:ext cx="3479322" cy="7510917"/>
          </a:xfrm>
          <a:prstGeom prst="rect">
            <a:avLst/>
          </a:prstGeom>
        </p:spPr>
      </p:pic>
    </p:spTree>
    <p:extLst>
      <p:ext uri="{BB962C8B-B14F-4D97-AF65-F5344CB8AC3E}">
        <p14:creationId xmlns:p14="http://schemas.microsoft.com/office/powerpoint/2010/main" val="1389009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1162F0-D7C3-D34E-88E3-07AFCA5E4DEF}"/>
              </a:ext>
            </a:extLst>
          </p:cNvPr>
          <p:cNvSpPr txBox="1"/>
          <p:nvPr/>
        </p:nvSpPr>
        <p:spPr>
          <a:xfrm>
            <a:off x="530039" y="3591196"/>
            <a:ext cx="8126281" cy="7171194"/>
          </a:xfrm>
          <a:prstGeom prst="rect">
            <a:avLst/>
          </a:prstGeom>
          <a:noFill/>
        </p:spPr>
        <p:txBody>
          <a:bodyPr wrap="square" rtlCol="0">
            <a:spAutoFit/>
          </a:bodyPr>
          <a:lstStyle/>
          <a:p>
            <a:pPr>
              <a:spcAft>
                <a:spcPts val="2400"/>
              </a:spcAft>
            </a:pPr>
            <a:r>
              <a:rPr lang="en-US" sz="2800" b="1" dirty="0">
                <a:solidFill>
                  <a:schemeClr val="bg1">
                    <a:lumMod val="50000"/>
                  </a:schemeClr>
                </a:solidFill>
              </a:rPr>
              <a:t>The Project Key Parameters</a:t>
            </a:r>
          </a:p>
          <a:p>
            <a:pPr marL="457200" indent="-457200">
              <a:buFont typeface="Arial" panose="020B0604020202020204" pitchFamily="34" charset="0"/>
              <a:buChar char="•"/>
            </a:pPr>
            <a:r>
              <a:rPr lang="en-GB" sz="2800" b="1" dirty="0">
                <a:solidFill>
                  <a:schemeClr val="bg1">
                    <a:lumMod val="50000"/>
                  </a:schemeClr>
                </a:solidFill>
              </a:rPr>
              <a:t>Total Budget        </a:t>
            </a:r>
            <a:r>
              <a:rPr lang="en-GB" sz="2800" dirty="0">
                <a:solidFill>
                  <a:schemeClr val="bg1">
                    <a:lumMod val="50000"/>
                  </a:schemeClr>
                </a:solidFill>
              </a:rPr>
              <a:t>1,103,274.86</a:t>
            </a:r>
          </a:p>
          <a:p>
            <a:r>
              <a:rPr lang="en-GB" sz="2800" b="1" dirty="0">
                <a:solidFill>
                  <a:schemeClr val="bg1">
                    <a:lumMod val="50000"/>
                  </a:schemeClr>
                </a:solidFill>
              </a:rPr>
              <a:t>     EU </a:t>
            </a:r>
            <a:r>
              <a:rPr lang="en-GB" sz="2800" b="1">
                <a:solidFill>
                  <a:schemeClr val="bg1">
                    <a:lumMod val="50000"/>
                  </a:schemeClr>
                </a:solidFill>
              </a:rPr>
              <a:t>Contribution      </a:t>
            </a:r>
            <a:r>
              <a:rPr lang="en-GB" sz="2800">
                <a:solidFill>
                  <a:schemeClr val="bg1">
                    <a:lumMod val="50000"/>
                  </a:schemeClr>
                </a:solidFill>
              </a:rPr>
              <a:t>937,783.63</a:t>
            </a:r>
            <a:endParaRPr lang="en-GB" sz="2800" dirty="0">
              <a:solidFill>
                <a:schemeClr val="bg1">
                  <a:lumMod val="50000"/>
                </a:schemeClr>
              </a:solidFill>
            </a:endParaRPr>
          </a:p>
          <a:p>
            <a:endParaRPr lang="en-US" sz="2800" dirty="0">
              <a:solidFill>
                <a:schemeClr val="bg1">
                  <a:lumMod val="50000"/>
                </a:schemeClr>
              </a:solidFill>
            </a:endParaRPr>
          </a:p>
          <a:p>
            <a:pPr marL="342900" indent="-342900">
              <a:spcAft>
                <a:spcPts val="2400"/>
              </a:spcAft>
              <a:buFont typeface="Arial" charset="0"/>
              <a:buChar char="•"/>
            </a:pPr>
            <a:r>
              <a:rPr lang="en-US" sz="2800" b="1" dirty="0">
                <a:solidFill>
                  <a:schemeClr val="bg1">
                    <a:lumMod val="50000"/>
                  </a:schemeClr>
                </a:solidFill>
              </a:rPr>
              <a:t>Duration: </a:t>
            </a:r>
            <a:r>
              <a:rPr lang="en-US" sz="2800" dirty="0">
                <a:solidFill>
                  <a:schemeClr val="bg1">
                    <a:lumMod val="50000"/>
                  </a:schemeClr>
                </a:solidFill>
              </a:rPr>
              <a:t>24 months</a:t>
            </a:r>
          </a:p>
          <a:p>
            <a:pPr marL="342900" indent="-342900">
              <a:spcAft>
                <a:spcPts val="2400"/>
              </a:spcAft>
              <a:buFont typeface="Arial" charset="0"/>
              <a:buChar char="•"/>
            </a:pPr>
            <a:r>
              <a:rPr lang="en-US" sz="2800" b="1" dirty="0">
                <a:solidFill>
                  <a:schemeClr val="bg1">
                    <a:lumMod val="50000"/>
                  </a:schemeClr>
                </a:solidFill>
              </a:rPr>
              <a:t>Kick Off: </a:t>
            </a:r>
            <a:r>
              <a:rPr lang="en-US" sz="2800" dirty="0">
                <a:solidFill>
                  <a:schemeClr val="bg1">
                    <a:lumMod val="50000"/>
                  </a:schemeClr>
                </a:solidFill>
              </a:rPr>
              <a:t>12/03/2024</a:t>
            </a:r>
          </a:p>
          <a:p>
            <a:pPr marL="342900" indent="-342900">
              <a:spcAft>
                <a:spcPts val="2400"/>
              </a:spcAft>
              <a:buFont typeface="Arial" charset="0"/>
              <a:buChar char="•"/>
            </a:pPr>
            <a:r>
              <a:rPr lang="en-US" sz="2800" b="1" dirty="0">
                <a:solidFill>
                  <a:schemeClr val="bg1">
                    <a:lumMod val="50000"/>
                  </a:schemeClr>
                </a:solidFill>
              </a:rPr>
              <a:t>Call:</a:t>
            </a:r>
            <a:r>
              <a:rPr lang="en-US" sz="2800" dirty="0">
                <a:solidFill>
                  <a:schemeClr val="bg1">
                    <a:lumMod val="50000"/>
                  </a:schemeClr>
                </a:solidFill>
              </a:rPr>
              <a:t>UCPM-2023-KAPP— Knowledge for       Action in Prevention and Preparedness </a:t>
            </a:r>
          </a:p>
          <a:p>
            <a:pPr marL="342900" indent="-342900">
              <a:spcAft>
                <a:spcPts val="2400"/>
              </a:spcAft>
              <a:buFont typeface="Arial" charset="0"/>
              <a:buChar char="•"/>
            </a:pPr>
            <a:r>
              <a:rPr lang="en-US" sz="2800" b="1" dirty="0">
                <a:solidFill>
                  <a:schemeClr val="bg1">
                    <a:lumMod val="50000"/>
                  </a:schemeClr>
                </a:solidFill>
              </a:rPr>
              <a:t>Funding Rate: </a:t>
            </a:r>
            <a:r>
              <a:rPr lang="en-US" sz="2800" dirty="0">
                <a:solidFill>
                  <a:schemeClr val="bg1">
                    <a:lumMod val="50000"/>
                  </a:schemeClr>
                </a:solidFill>
              </a:rPr>
              <a:t>EC (85%) of Eligible Cost</a:t>
            </a:r>
          </a:p>
          <a:p>
            <a:pPr marL="342900" indent="-342900">
              <a:spcAft>
                <a:spcPts val="2400"/>
              </a:spcAft>
              <a:buFont typeface="Arial" charset="0"/>
              <a:buChar char="•"/>
            </a:pPr>
            <a:r>
              <a:rPr lang="en-US" sz="2800" b="1" dirty="0">
                <a:solidFill>
                  <a:schemeClr val="bg1">
                    <a:lumMod val="50000"/>
                  </a:schemeClr>
                </a:solidFill>
              </a:rPr>
              <a:t>Coordinator:</a:t>
            </a:r>
            <a:r>
              <a:rPr lang="en-US" sz="2800" dirty="0">
                <a:solidFill>
                  <a:schemeClr val="bg1">
                    <a:lumMod val="50000"/>
                  </a:schemeClr>
                </a:solidFill>
              </a:rPr>
              <a:t> Dept. of Maritime Transport and Commerce, Frederick University</a:t>
            </a:r>
            <a:endParaRPr lang="en-US" sz="2800" b="1" dirty="0">
              <a:solidFill>
                <a:schemeClr val="bg1">
                  <a:lumMod val="50000"/>
                </a:schemeClr>
              </a:solidFill>
            </a:endParaRPr>
          </a:p>
          <a:p>
            <a:pPr marL="342900" indent="-342900">
              <a:spcAft>
                <a:spcPts val="2400"/>
              </a:spcAft>
              <a:buFont typeface="Arial" charset="0"/>
              <a:buChar char="•"/>
            </a:pPr>
            <a:endParaRPr lang="en-US" sz="3200" dirty="0">
              <a:solidFill>
                <a:schemeClr val="bg1">
                  <a:lumMod val="50000"/>
                </a:schemeClr>
              </a:solidFill>
            </a:endParaRPr>
          </a:p>
        </p:txBody>
      </p:sp>
      <p:sp>
        <p:nvSpPr>
          <p:cNvPr id="9" name="TextBox 8">
            <a:extLst>
              <a:ext uri="{FF2B5EF4-FFF2-40B4-BE49-F238E27FC236}">
                <a16:creationId xmlns:a16="http://schemas.microsoft.com/office/drawing/2014/main" id="{E183EF0A-3123-BE42-AECA-294CC101815B}"/>
              </a:ext>
            </a:extLst>
          </p:cNvPr>
          <p:cNvSpPr txBox="1"/>
          <p:nvPr/>
        </p:nvSpPr>
        <p:spPr>
          <a:xfrm>
            <a:off x="10187843" y="3591196"/>
            <a:ext cx="7203173" cy="4216539"/>
          </a:xfrm>
          <a:prstGeom prst="rect">
            <a:avLst/>
          </a:prstGeom>
          <a:noFill/>
        </p:spPr>
        <p:txBody>
          <a:bodyPr wrap="square" rtlCol="0">
            <a:spAutoFit/>
          </a:bodyPr>
          <a:lstStyle/>
          <a:p>
            <a:pPr>
              <a:spcAft>
                <a:spcPts val="2400"/>
              </a:spcAft>
            </a:pPr>
            <a:r>
              <a:rPr lang="en-US" sz="2800" b="1" dirty="0">
                <a:solidFill>
                  <a:schemeClr val="bg1">
                    <a:lumMod val="50000"/>
                  </a:schemeClr>
                </a:solidFill>
              </a:rPr>
              <a:t>Consortium</a:t>
            </a:r>
          </a:p>
          <a:p>
            <a:pPr marL="342900" indent="-342900">
              <a:spcAft>
                <a:spcPts val="2400"/>
              </a:spcAft>
              <a:buFont typeface="Arial" charset="0"/>
              <a:buChar char="•"/>
            </a:pPr>
            <a:r>
              <a:rPr lang="en-US" sz="2800" dirty="0">
                <a:solidFill>
                  <a:schemeClr val="bg1">
                    <a:lumMod val="50000"/>
                  </a:schemeClr>
                </a:solidFill>
              </a:rPr>
              <a:t>Frederick University –DMTC &amp; CSEE</a:t>
            </a:r>
          </a:p>
          <a:p>
            <a:pPr marL="342900" indent="-342900">
              <a:spcAft>
                <a:spcPts val="2400"/>
              </a:spcAft>
              <a:buFont typeface="Arial" charset="0"/>
              <a:buChar char="•"/>
            </a:pPr>
            <a:r>
              <a:rPr lang="en-US" sz="2800" dirty="0">
                <a:solidFill>
                  <a:schemeClr val="bg1">
                    <a:lumMod val="50000"/>
                  </a:schemeClr>
                </a:solidFill>
              </a:rPr>
              <a:t>University of Haifa (HFU)</a:t>
            </a:r>
          </a:p>
          <a:p>
            <a:pPr marL="342900" indent="-342900">
              <a:spcAft>
                <a:spcPts val="2400"/>
              </a:spcAft>
              <a:buFont typeface="Arial" charset="0"/>
              <a:buChar char="•"/>
            </a:pPr>
            <a:r>
              <a:rPr lang="en-US" sz="2800" dirty="0">
                <a:solidFill>
                  <a:schemeClr val="bg1">
                    <a:lumMod val="50000"/>
                  </a:schemeClr>
                </a:solidFill>
              </a:rPr>
              <a:t>University of Piraeus Research Center (UPRC)</a:t>
            </a:r>
          </a:p>
          <a:p>
            <a:pPr marL="342900" indent="-342900">
              <a:spcAft>
                <a:spcPts val="2400"/>
              </a:spcAft>
              <a:buFont typeface="Arial" charset="0"/>
              <a:buChar char="•"/>
            </a:pPr>
            <a:r>
              <a:rPr lang="en-US" sz="2800" dirty="0">
                <a:solidFill>
                  <a:schemeClr val="bg1">
                    <a:lumMod val="50000"/>
                  </a:schemeClr>
                </a:solidFill>
              </a:rPr>
              <a:t>Cyprus Port Authority (CPA)</a:t>
            </a:r>
          </a:p>
          <a:p>
            <a:pPr marL="342900" indent="-342900">
              <a:spcAft>
                <a:spcPts val="2400"/>
              </a:spcAft>
              <a:buFont typeface="Arial" charset="0"/>
              <a:buChar char="•"/>
            </a:pPr>
            <a:r>
              <a:rPr lang="en-US" sz="2800" dirty="0">
                <a:solidFill>
                  <a:schemeClr val="bg1">
                    <a:lumMod val="50000"/>
                  </a:schemeClr>
                </a:solidFill>
              </a:rPr>
              <a:t>Eleusis Port Authority (EPA)</a:t>
            </a:r>
          </a:p>
        </p:txBody>
      </p:sp>
      <p:pic>
        <p:nvPicPr>
          <p:cNvPr id="6" name="Picture 5">
            <a:extLst>
              <a:ext uri="{FF2B5EF4-FFF2-40B4-BE49-F238E27FC236}">
                <a16:creationId xmlns:a16="http://schemas.microsoft.com/office/drawing/2014/main" id="{927317AE-4F8E-96BE-626E-9F7E7AED0052}"/>
              </a:ext>
            </a:extLst>
          </p:cNvPr>
          <p:cNvPicPr>
            <a:picLocks noChangeAspect="1"/>
          </p:cNvPicPr>
          <p:nvPr/>
        </p:nvPicPr>
        <p:blipFill rotWithShape="1">
          <a:blip r:embed="rId2" cstate="print">
            <a:alphaModFix amt="85000"/>
            <a:extLst>
              <a:ext uri="{28A0092B-C50C-407E-A947-70E740481C1C}">
                <a14:useLocalDpi xmlns:a14="http://schemas.microsoft.com/office/drawing/2010/main"/>
              </a:ext>
            </a:extLst>
          </a:blip>
          <a:srcRect/>
          <a:stretch/>
        </p:blipFill>
        <p:spPr>
          <a:xfrm>
            <a:off x="0" y="0"/>
            <a:ext cx="18288000" cy="1495296"/>
          </a:xfrm>
          <a:prstGeom prst="rect">
            <a:avLst/>
          </a:prstGeom>
        </p:spPr>
      </p:pic>
      <p:sp>
        <p:nvSpPr>
          <p:cNvPr id="7" name="Google Shape;331;p31">
            <a:extLst>
              <a:ext uri="{FF2B5EF4-FFF2-40B4-BE49-F238E27FC236}">
                <a16:creationId xmlns:a16="http://schemas.microsoft.com/office/drawing/2014/main" id="{FBDE0B63-4984-0E68-8C0B-50CFB2EE6D12}"/>
              </a:ext>
            </a:extLst>
          </p:cNvPr>
          <p:cNvSpPr txBox="1">
            <a:spLocks/>
          </p:cNvSpPr>
          <p:nvPr/>
        </p:nvSpPr>
        <p:spPr>
          <a:xfrm>
            <a:off x="5669280" y="265995"/>
            <a:ext cx="16285028" cy="1163400"/>
          </a:xfrm>
          <a:prstGeom prst="rect">
            <a:avLst/>
          </a:prstGeom>
        </p:spPr>
        <p:txBody>
          <a:bodyPr spcFirstLastPara="1" vert="horz" wrap="square" lIns="182850" tIns="182850" rIns="182850" bIns="182850" rtlCol="0" anchor="t"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000" b="1" dirty="0">
                <a:solidFill>
                  <a:schemeClr val="bg2"/>
                </a:solidFill>
                <a:latin typeface="+mn-lt"/>
                <a:ea typeface="+mn-ea"/>
                <a:cs typeface="+mn-cs"/>
              </a:rPr>
              <a:t>EMMERA: The Project Specifics</a:t>
            </a:r>
          </a:p>
        </p:txBody>
      </p:sp>
      <p:pic>
        <p:nvPicPr>
          <p:cNvPr id="2" name="Picture 1">
            <a:extLst>
              <a:ext uri="{FF2B5EF4-FFF2-40B4-BE49-F238E27FC236}">
                <a16:creationId xmlns:a16="http://schemas.microsoft.com/office/drawing/2014/main" id="{25BC3AAB-1CC9-2E43-8960-1CC8ABFCF2F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3746" y="138664"/>
            <a:ext cx="1500164" cy="1291158"/>
          </a:xfrm>
          <a:prstGeom prst="rect">
            <a:avLst/>
          </a:prstGeom>
        </p:spPr>
      </p:pic>
      <p:sp>
        <p:nvSpPr>
          <p:cNvPr id="8" name="TextBox 7">
            <a:extLst>
              <a:ext uri="{FF2B5EF4-FFF2-40B4-BE49-F238E27FC236}">
                <a16:creationId xmlns:a16="http://schemas.microsoft.com/office/drawing/2014/main" id="{228A61CD-10AF-CE7B-A17F-E290B76D5B86}"/>
              </a:ext>
            </a:extLst>
          </p:cNvPr>
          <p:cNvSpPr txBox="1"/>
          <p:nvPr/>
        </p:nvSpPr>
        <p:spPr>
          <a:xfrm>
            <a:off x="600891" y="1761290"/>
            <a:ext cx="16441783" cy="1446550"/>
          </a:xfrm>
          <a:prstGeom prst="rect">
            <a:avLst/>
          </a:prstGeom>
          <a:noFill/>
        </p:spPr>
        <p:txBody>
          <a:bodyPr wrap="square">
            <a:spAutoFit/>
          </a:bodyPr>
          <a:lstStyle/>
          <a:p>
            <a:r>
              <a:rPr lang="en-GB" sz="3200" b="1" dirty="0">
                <a:solidFill>
                  <a:schemeClr val="bg1">
                    <a:lumMod val="50000"/>
                  </a:schemeClr>
                </a:solidFill>
              </a:rPr>
              <a:t>Core Aim</a:t>
            </a:r>
          </a:p>
          <a:p>
            <a:r>
              <a:rPr lang="en-GB" sz="2800" b="1" dirty="0">
                <a:solidFill>
                  <a:schemeClr val="accent1"/>
                </a:solidFill>
              </a:rPr>
              <a:t>Web system for marine environmental risk monitoring, integrating data, statistical analysis, visualisation, performance measurement, and drone operations for real-time marine pollution detection and warning.</a:t>
            </a:r>
          </a:p>
        </p:txBody>
      </p:sp>
    </p:spTree>
    <p:extLst>
      <p:ext uri="{BB962C8B-B14F-4D97-AF65-F5344CB8AC3E}">
        <p14:creationId xmlns:p14="http://schemas.microsoft.com/office/powerpoint/2010/main" val="1255230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09B4F-97BE-3151-FE2E-13CA2730FA5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FA436B-D149-CBBB-6D49-05073F9FC536}"/>
              </a:ext>
            </a:extLst>
          </p:cNvPr>
          <p:cNvSpPr txBox="1"/>
          <p:nvPr/>
        </p:nvSpPr>
        <p:spPr>
          <a:xfrm>
            <a:off x="318539" y="1582980"/>
            <a:ext cx="5768695" cy="769441"/>
          </a:xfrm>
          <a:prstGeom prst="rect">
            <a:avLst/>
          </a:prstGeom>
          <a:noFill/>
        </p:spPr>
        <p:txBody>
          <a:bodyPr wrap="none" rtlCol="0">
            <a:spAutoFit/>
          </a:bodyPr>
          <a:lstStyle/>
          <a:p>
            <a:r>
              <a:rPr lang="en-US" sz="4400" b="1" dirty="0">
                <a:solidFill>
                  <a:srgbClr val="002060"/>
                </a:solidFill>
              </a:rPr>
              <a:t>Current Risk Calculation</a:t>
            </a:r>
          </a:p>
        </p:txBody>
      </p:sp>
      <p:sp>
        <p:nvSpPr>
          <p:cNvPr id="11" name="Google Shape;331;p31">
            <a:extLst>
              <a:ext uri="{FF2B5EF4-FFF2-40B4-BE49-F238E27FC236}">
                <a16:creationId xmlns:a16="http://schemas.microsoft.com/office/drawing/2014/main" id="{4CAF3803-59BC-02BD-AE07-1A468CD0BE26}"/>
              </a:ext>
            </a:extLst>
          </p:cNvPr>
          <p:cNvSpPr txBox="1">
            <a:spLocks/>
          </p:cNvSpPr>
          <p:nvPr/>
        </p:nvSpPr>
        <p:spPr>
          <a:xfrm>
            <a:off x="6557554" y="332948"/>
            <a:ext cx="5042264"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000" b="1" dirty="0">
                <a:solidFill>
                  <a:schemeClr val="bg2"/>
                </a:solidFill>
                <a:latin typeface="+mn-lt"/>
                <a:ea typeface="+mn-ea"/>
                <a:cs typeface="+mn-cs"/>
              </a:rPr>
              <a:t>Risk Calculation (II)</a:t>
            </a:r>
          </a:p>
        </p:txBody>
      </p:sp>
      <p:pic>
        <p:nvPicPr>
          <p:cNvPr id="15" name="Picture 14">
            <a:extLst>
              <a:ext uri="{FF2B5EF4-FFF2-40B4-BE49-F238E27FC236}">
                <a16:creationId xmlns:a16="http://schemas.microsoft.com/office/drawing/2014/main" id="{CA277633-27B3-5378-C905-5FDCE35A2A7B}"/>
              </a:ext>
            </a:extLst>
          </p:cNvPr>
          <p:cNvPicPr>
            <a:picLocks noChangeAspect="1"/>
          </p:cNvPicPr>
          <p:nvPr/>
        </p:nvPicPr>
        <p:blipFill>
          <a:blip r:embed="rId3"/>
          <a:stretch>
            <a:fillRect/>
          </a:stretch>
        </p:blipFill>
        <p:spPr>
          <a:xfrm>
            <a:off x="692587" y="2576002"/>
            <a:ext cx="14986969" cy="6868249"/>
          </a:xfrm>
          <a:prstGeom prst="rect">
            <a:avLst/>
          </a:prstGeom>
        </p:spPr>
      </p:pic>
    </p:spTree>
    <p:extLst>
      <p:ext uri="{BB962C8B-B14F-4D97-AF65-F5344CB8AC3E}">
        <p14:creationId xmlns:p14="http://schemas.microsoft.com/office/powerpoint/2010/main" val="917395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0BC7-AD61-E7D4-93D6-F78167D1F0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37E75D2-38B5-B72B-2834-1BAD154BB89E}"/>
              </a:ext>
            </a:extLst>
          </p:cNvPr>
          <p:cNvSpPr txBox="1"/>
          <p:nvPr/>
        </p:nvSpPr>
        <p:spPr>
          <a:xfrm>
            <a:off x="39759" y="2000991"/>
            <a:ext cx="9656554" cy="769441"/>
          </a:xfrm>
          <a:prstGeom prst="rect">
            <a:avLst/>
          </a:prstGeom>
          <a:noFill/>
        </p:spPr>
        <p:txBody>
          <a:bodyPr wrap="none" rtlCol="0">
            <a:spAutoFit/>
          </a:bodyPr>
          <a:lstStyle/>
          <a:p>
            <a:r>
              <a:rPr lang="en-US" sz="4400" b="1" dirty="0">
                <a:solidFill>
                  <a:srgbClr val="002060"/>
                </a:solidFill>
              </a:rPr>
              <a:t>Selection and Management of Indicators</a:t>
            </a:r>
          </a:p>
        </p:txBody>
      </p:sp>
      <p:sp>
        <p:nvSpPr>
          <p:cNvPr id="11" name="Google Shape;331;p31">
            <a:extLst>
              <a:ext uri="{FF2B5EF4-FFF2-40B4-BE49-F238E27FC236}">
                <a16:creationId xmlns:a16="http://schemas.microsoft.com/office/drawing/2014/main" id="{EC8B2D95-6BB4-C3CE-98C0-772BEE9A8509}"/>
              </a:ext>
            </a:extLst>
          </p:cNvPr>
          <p:cNvSpPr txBox="1">
            <a:spLocks/>
          </p:cNvSpPr>
          <p:nvPr/>
        </p:nvSpPr>
        <p:spPr>
          <a:xfrm>
            <a:off x="4241074" y="332948"/>
            <a:ext cx="9457510"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000" b="1" dirty="0">
                <a:solidFill>
                  <a:schemeClr val="bg2"/>
                </a:solidFill>
                <a:latin typeface="+mn-lt"/>
                <a:ea typeface="+mn-ea"/>
                <a:cs typeface="+mn-cs"/>
              </a:rPr>
              <a:t>Key Performance and Other Indicators</a:t>
            </a:r>
            <a:r>
              <a:rPr lang="en-US" sz="4000" b="1" dirty="0">
                <a:solidFill>
                  <a:schemeClr val="bg2"/>
                </a:solidFill>
              </a:rPr>
              <a:t> (I)</a:t>
            </a:r>
            <a:r>
              <a:rPr lang="en-US" sz="4000" b="1" dirty="0">
                <a:solidFill>
                  <a:schemeClr val="bg2"/>
                </a:solidFill>
                <a:latin typeface="+mn-lt"/>
                <a:ea typeface="+mn-ea"/>
                <a:cs typeface="+mn-cs"/>
              </a:rPr>
              <a:t> </a:t>
            </a:r>
          </a:p>
        </p:txBody>
      </p:sp>
      <p:sp>
        <p:nvSpPr>
          <p:cNvPr id="2" name="Content Placeholder 2">
            <a:extLst>
              <a:ext uri="{FF2B5EF4-FFF2-40B4-BE49-F238E27FC236}">
                <a16:creationId xmlns:a16="http://schemas.microsoft.com/office/drawing/2014/main" id="{1550EAC8-3CD5-038F-385D-6CAD1235C375}"/>
              </a:ext>
            </a:extLst>
          </p:cNvPr>
          <p:cNvSpPr txBox="1">
            <a:spLocks/>
          </p:cNvSpPr>
          <p:nvPr/>
        </p:nvSpPr>
        <p:spPr>
          <a:xfrm>
            <a:off x="245958" y="3127336"/>
            <a:ext cx="15561527" cy="637371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spcAft>
                <a:spcPts val="600"/>
              </a:spcAft>
              <a:buFont typeface="Wingdings" panose="05000000000000000000" pitchFamily="2" charset="2"/>
              <a:buChar char="q"/>
            </a:pPr>
            <a:r>
              <a:rPr lang="en-GB" dirty="0"/>
              <a:t> Indicators and KPIs combine </a:t>
            </a:r>
            <a:r>
              <a:rPr lang="en-GB" b="1" dirty="0"/>
              <a:t>incident data, vessel traffic, and macroeconomic factors</a:t>
            </a:r>
            <a:r>
              <a:rPr lang="en-GB" dirty="0"/>
              <a:t> </a:t>
            </a:r>
          </a:p>
          <a:p>
            <a:pPr>
              <a:spcBef>
                <a:spcPts val="1200"/>
              </a:spcBef>
              <a:spcAft>
                <a:spcPts val="600"/>
              </a:spcAft>
              <a:buFont typeface="Wingdings" panose="05000000000000000000" pitchFamily="2" charset="2"/>
              <a:buChar char="q"/>
            </a:pPr>
            <a:r>
              <a:rPr lang="en-GB" dirty="0"/>
              <a:t> They enable </a:t>
            </a:r>
            <a:r>
              <a:rPr lang="en-GB" b="1" dirty="0"/>
              <a:t>continuous monitoring of performance and effectiveness of measures</a:t>
            </a:r>
            <a:r>
              <a:rPr lang="en-GB" dirty="0"/>
              <a:t> </a:t>
            </a:r>
          </a:p>
          <a:p>
            <a:pPr>
              <a:spcBef>
                <a:spcPts val="1200"/>
              </a:spcBef>
              <a:spcAft>
                <a:spcPts val="600"/>
              </a:spcAft>
              <a:buFont typeface="Wingdings" panose="05000000000000000000" pitchFamily="2" charset="2"/>
              <a:buChar char="q"/>
            </a:pPr>
            <a:r>
              <a:rPr lang="en-GB" dirty="0"/>
              <a:t> Significant changes in Indicator’s </a:t>
            </a:r>
            <a:r>
              <a:rPr lang="en-GB" b="1" dirty="0"/>
              <a:t>trigger further analysis and potential risk reassessment</a:t>
            </a:r>
            <a:r>
              <a:rPr lang="en-GB" dirty="0"/>
              <a:t> </a:t>
            </a:r>
          </a:p>
          <a:p>
            <a:pPr>
              <a:spcBef>
                <a:spcPts val="1200"/>
              </a:spcBef>
              <a:spcAft>
                <a:spcPts val="600"/>
              </a:spcAft>
              <a:buFont typeface="Wingdings" panose="05000000000000000000" pitchFamily="2" charset="2"/>
              <a:buChar char="q"/>
            </a:pPr>
            <a:r>
              <a:rPr lang="en-GB" dirty="0"/>
              <a:t> KPI’s are </a:t>
            </a:r>
            <a:r>
              <a:rPr lang="en-GB" b="1" dirty="0"/>
              <a:t>data-driven and updated dynamically</a:t>
            </a:r>
            <a:r>
              <a:rPr lang="en-GB" dirty="0"/>
              <a:t> (EMMERA platform &amp; official statistics</a:t>
            </a:r>
            <a:endParaRPr lang="en-US" dirty="0"/>
          </a:p>
        </p:txBody>
      </p:sp>
    </p:spTree>
    <p:extLst>
      <p:ext uri="{BB962C8B-B14F-4D97-AF65-F5344CB8AC3E}">
        <p14:creationId xmlns:p14="http://schemas.microsoft.com/office/powerpoint/2010/main" val="3064680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2B885-53CA-ED1B-1FB5-512B9BCEB99B}"/>
            </a:ext>
          </a:extLst>
        </p:cNvPr>
        <p:cNvGrpSpPr/>
        <p:nvPr/>
      </p:nvGrpSpPr>
      <p:grpSpPr>
        <a:xfrm>
          <a:off x="0" y="0"/>
          <a:ext cx="0" cy="0"/>
          <a:chOff x="0" y="0"/>
          <a:chExt cx="0" cy="0"/>
        </a:xfrm>
      </p:grpSpPr>
      <p:sp>
        <p:nvSpPr>
          <p:cNvPr id="11" name="Google Shape;331;p31">
            <a:extLst>
              <a:ext uri="{FF2B5EF4-FFF2-40B4-BE49-F238E27FC236}">
                <a16:creationId xmlns:a16="http://schemas.microsoft.com/office/drawing/2014/main" id="{2BB98F7B-B4A3-E880-4D1A-6920E62279CA}"/>
              </a:ext>
            </a:extLst>
          </p:cNvPr>
          <p:cNvSpPr txBox="1">
            <a:spLocks/>
          </p:cNvSpPr>
          <p:nvPr/>
        </p:nvSpPr>
        <p:spPr>
          <a:xfrm>
            <a:off x="257472" y="341656"/>
            <a:ext cx="18030527"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GB" sz="4000" b="1" dirty="0">
                <a:solidFill>
                  <a:schemeClr val="bg2"/>
                </a:solidFill>
                <a:latin typeface="+mn-lt"/>
                <a:ea typeface="+mn-ea"/>
                <a:cs typeface="+mn-cs"/>
              </a:rPr>
              <a:t>Port Indicators Framework: </a:t>
            </a:r>
          </a:p>
          <a:p>
            <a:pPr algn="ctr"/>
            <a:r>
              <a:rPr lang="en-GB" sz="4000" b="1" dirty="0">
                <a:solidFill>
                  <a:schemeClr val="bg2"/>
                </a:solidFill>
                <a:latin typeface="+mn-lt"/>
                <a:ea typeface="+mn-ea"/>
                <a:cs typeface="+mn-cs"/>
              </a:rPr>
              <a:t>Operational, Environmental &amp; Socio-Economic Performance</a:t>
            </a:r>
            <a:r>
              <a:rPr lang="en-US" sz="4000" b="1" dirty="0">
                <a:solidFill>
                  <a:schemeClr val="bg2"/>
                </a:solidFill>
              </a:rPr>
              <a:t> (II)</a:t>
            </a:r>
            <a:endParaRPr lang="en-US" sz="4000" b="1" dirty="0">
              <a:solidFill>
                <a:schemeClr val="bg2"/>
              </a:solidFill>
              <a:latin typeface="+mn-lt"/>
              <a:ea typeface="+mn-ea"/>
              <a:cs typeface="+mn-cs"/>
            </a:endParaRPr>
          </a:p>
        </p:txBody>
      </p:sp>
      <p:sp>
        <p:nvSpPr>
          <p:cNvPr id="5" name="TextBox 4">
            <a:extLst>
              <a:ext uri="{FF2B5EF4-FFF2-40B4-BE49-F238E27FC236}">
                <a16:creationId xmlns:a16="http://schemas.microsoft.com/office/drawing/2014/main" id="{71731723-65CD-5361-68DB-F00DC43542F5}"/>
              </a:ext>
            </a:extLst>
          </p:cNvPr>
          <p:cNvSpPr txBox="1"/>
          <p:nvPr/>
        </p:nvSpPr>
        <p:spPr>
          <a:xfrm>
            <a:off x="409302" y="1835057"/>
            <a:ext cx="16868503" cy="8248412"/>
          </a:xfrm>
          <a:prstGeom prst="rect">
            <a:avLst/>
          </a:prstGeom>
          <a:noFill/>
        </p:spPr>
        <p:txBody>
          <a:bodyPr wrap="square">
            <a:spAutoFit/>
          </a:bodyPr>
          <a:lstStyle/>
          <a:p>
            <a:r>
              <a:rPr lang="en-GB" sz="3200" b="1" dirty="0"/>
              <a:t>Operational Activity &amp; Incident Occurrence</a:t>
            </a:r>
            <a:endParaRPr lang="en-GB" sz="3200" dirty="0"/>
          </a:p>
          <a:p>
            <a:pPr marL="457200" indent="-457200">
              <a:buFont typeface="Wingdings" panose="05000000000000000000" pitchFamily="2" charset="2"/>
              <a:buChar char="q"/>
            </a:pPr>
            <a:r>
              <a:rPr lang="en-GB" sz="3200" dirty="0"/>
              <a:t>Incident Rate = Number of incidents / Number of vessel calls </a:t>
            </a:r>
          </a:p>
          <a:p>
            <a:pPr marL="457200" indent="-457200">
              <a:buFont typeface="Wingdings" panose="05000000000000000000" pitchFamily="2" charset="2"/>
              <a:buChar char="q"/>
            </a:pPr>
            <a:r>
              <a:rPr lang="en-GB" sz="3200" dirty="0"/>
              <a:t>Oil Spill Rate = Number of oil spill incidents / Number of vessel calls </a:t>
            </a:r>
          </a:p>
          <a:p>
            <a:pPr marL="457200" indent="-457200">
              <a:buFont typeface="Wingdings" panose="05000000000000000000" pitchFamily="2" charset="2"/>
              <a:buChar char="q"/>
            </a:pPr>
            <a:r>
              <a:rPr lang="en-GB" sz="3200" dirty="0"/>
              <a:t>Sewage Spill Rate = Number of sewage disposal incidents / Number of vessel calls </a:t>
            </a:r>
          </a:p>
          <a:p>
            <a:endParaRPr lang="en-GB" sz="3200" b="1" dirty="0"/>
          </a:p>
          <a:p>
            <a:r>
              <a:rPr lang="en-GB" sz="3200" b="1" dirty="0"/>
              <a:t>Monitoring, Detection &amp; Response Effectiveness</a:t>
            </a:r>
            <a:endParaRPr lang="en-GB" sz="3200" dirty="0"/>
          </a:p>
          <a:p>
            <a:pPr marL="457200" indent="-457200">
              <a:buFont typeface="Wingdings" panose="05000000000000000000" pitchFamily="2" charset="2"/>
              <a:buChar char="q"/>
            </a:pPr>
            <a:r>
              <a:rPr lang="en-GB" sz="3200" dirty="0"/>
              <a:t>Detection Rate = Number of incidents recorded and characterized / Total number of incidents </a:t>
            </a:r>
          </a:p>
          <a:p>
            <a:pPr marL="457200" indent="-457200">
              <a:buFont typeface="Wingdings" panose="05000000000000000000" pitchFamily="2" charset="2"/>
              <a:buChar char="q"/>
            </a:pPr>
            <a:r>
              <a:rPr lang="en-GB" sz="3200" dirty="0"/>
              <a:t>Detected Incident Frequency Rate = Incident Rate × Detection Rate </a:t>
            </a:r>
          </a:p>
          <a:p>
            <a:pPr marL="457200" indent="-457200">
              <a:buFont typeface="Wingdings" panose="05000000000000000000" pitchFamily="2" charset="2"/>
              <a:buChar char="q"/>
            </a:pPr>
            <a:r>
              <a:rPr lang="en-GB" sz="3200" dirty="0"/>
              <a:t>Response Rate = Number of responses to incidents / Number of reported incidents </a:t>
            </a:r>
          </a:p>
          <a:p>
            <a:pPr marL="457200" indent="-457200">
              <a:buFont typeface="Wingdings" panose="05000000000000000000" pitchFamily="2" charset="2"/>
              <a:buChar char="q"/>
            </a:pPr>
            <a:r>
              <a:rPr lang="en-GB" sz="3200" dirty="0"/>
              <a:t>Penalization Rate = Number of punishable incidents / Number of reported incidents </a:t>
            </a:r>
          </a:p>
          <a:p>
            <a:endParaRPr lang="en-GB" sz="3200" b="1" dirty="0"/>
          </a:p>
          <a:p>
            <a:r>
              <a:rPr lang="en-GB" sz="3200" b="1" dirty="0"/>
              <a:t>Economic &amp; Social Performance</a:t>
            </a:r>
            <a:endParaRPr lang="en-GB" sz="3200" dirty="0"/>
          </a:p>
          <a:p>
            <a:pPr marL="457200" indent="-457200">
              <a:buFont typeface="Wingdings" panose="05000000000000000000" pitchFamily="2" charset="2"/>
              <a:buChar char="q"/>
            </a:pPr>
            <a:r>
              <a:rPr lang="en-GB" sz="3200" dirty="0"/>
              <a:t>Employment Rate 1 = (1 − Unemployment Rate) / Vessel Traffic </a:t>
            </a:r>
          </a:p>
          <a:p>
            <a:pPr marL="457200" indent="-457200">
              <a:buFont typeface="Wingdings" panose="05000000000000000000" pitchFamily="2" charset="2"/>
              <a:buChar char="q"/>
            </a:pPr>
            <a:r>
              <a:rPr lang="en-GB" sz="3200" dirty="0"/>
              <a:t>Employment Rate 2 = (1 − Unemployment Rate) / Cargo Throughput </a:t>
            </a:r>
          </a:p>
          <a:p>
            <a:pPr marL="457200" indent="-457200">
              <a:buFont typeface="Wingdings" panose="05000000000000000000" pitchFamily="2" charset="2"/>
              <a:buChar char="q"/>
            </a:pPr>
            <a:r>
              <a:rPr lang="en-GB" sz="3200" dirty="0"/>
              <a:t>Economic Growth 1 = GDP / Vessel Traffic </a:t>
            </a:r>
          </a:p>
          <a:p>
            <a:pPr marL="457200" indent="-457200">
              <a:buFont typeface="Wingdings" panose="05000000000000000000" pitchFamily="2" charset="2"/>
              <a:buChar char="q"/>
            </a:pPr>
            <a:r>
              <a:rPr lang="en-GB" sz="3200" dirty="0"/>
              <a:t>Economic Growth 2 = GDP / Cargo Throughput</a:t>
            </a:r>
          </a:p>
          <a:p>
            <a:pPr>
              <a:buNone/>
            </a:pPr>
            <a:endParaRPr lang="en-GB" dirty="0"/>
          </a:p>
        </p:txBody>
      </p:sp>
    </p:spTree>
    <p:extLst>
      <p:ext uri="{BB962C8B-B14F-4D97-AF65-F5344CB8AC3E}">
        <p14:creationId xmlns:p14="http://schemas.microsoft.com/office/powerpoint/2010/main" val="447977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46371-8476-BF5D-8F15-C93F31CB64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EC9F23-30BA-0C4C-13C2-2DA0D18430DE}"/>
              </a:ext>
            </a:extLst>
          </p:cNvPr>
          <p:cNvSpPr txBox="1"/>
          <p:nvPr/>
        </p:nvSpPr>
        <p:spPr>
          <a:xfrm>
            <a:off x="414073" y="1444205"/>
            <a:ext cx="6305765" cy="769441"/>
          </a:xfrm>
          <a:prstGeom prst="rect">
            <a:avLst/>
          </a:prstGeom>
          <a:noFill/>
        </p:spPr>
        <p:txBody>
          <a:bodyPr wrap="none" rtlCol="0">
            <a:spAutoFit/>
          </a:bodyPr>
          <a:lstStyle/>
          <a:p>
            <a:r>
              <a:rPr lang="en-US" sz="4400" b="1" dirty="0">
                <a:solidFill>
                  <a:srgbClr val="002060"/>
                </a:solidFill>
              </a:rPr>
              <a:t>Current Estimation of KPIs</a:t>
            </a:r>
          </a:p>
        </p:txBody>
      </p:sp>
      <p:sp>
        <p:nvSpPr>
          <p:cNvPr id="11" name="Google Shape;331;p31">
            <a:extLst>
              <a:ext uri="{FF2B5EF4-FFF2-40B4-BE49-F238E27FC236}">
                <a16:creationId xmlns:a16="http://schemas.microsoft.com/office/drawing/2014/main" id="{D2753AD4-A30C-FFA1-B55C-5DA58BDA18F2}"/>
              </a:ext>
            </a:extLst>
          </p:cNvPr>
          <p:cNvSpPr txBox="1">
            <a:spLocks/>
          </p:cNvSpPr>
          <p:nvPr/>
        </p:nvSpPr>
        <p:spPr>
          <a:xfrm>
            <a:off x="5273610" y="280697"/>
            <a:ext cx="17068800" cy="849030"/>
          </a:xfrm>
          <a:prstGeom prst="rect">
            <a:avLst/>
          </a:prstGeom>
        </p:spPr>
        <p:txBody>
          <a:bodyPr spcFirstLastPara="1" vert="horz" wrap="square" lIns="182850" tIns="182850" rIns="182850" bIns="182850" rtlCol="0" anchor="ctr" anchorCtr="0">
            <a:no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sz="4000" b="1" dirty="0">
                <a:solidFill>
                  <a:schemeClr val="bg2"/>
                </a:solidFill>
                <a:latin typeface="+mn-lt"/>
                <a:ea typeface="+mn-ea"/>
                <a:cs typeface="+mn-cs"/>
              </a:rPr>
              <a:t>Key Performance Indicators (III)</a:t>
            </a:r>
          </a:p>
        </p:txBody>
      </p:sp>
      <p:pic>
        <p:nvPicPr>
          <p:cNvPr id="5" name="Picture 4">
            <a:extLst>
              <a:ext uri="{FF2B5EF4-FFF2-40B4-BE49-F238E27FC236}">
                <a16:creationId xmlns:a16="http://schemas.microsoft.com/office/drawing/2014/main" id="{AA0DCCC9-E4FB-2171-B40D-DB90C4FDA521}"/>
              </a:ext>
            </a:extLst>
          </p:cNvPr>
          <p:cNvPicPr>
            <a:picLocks noChangeAspect="1"/>
          </p:cNvPicPr>
          <p:nvPr/>
        </p:nvPicPr>
        <p:blipFill>
          <a:blip r:embed="rId3"/>
          <a:stretch>
            <a:fillRect/>
          </a:stretch>
        </p:blipFill>
        <p:spPr>
          <a:xfrm>
            <a:off x="751956" y="2316694"/>
            <a:ext cx="15406993" cy="6994025"/>
          </a:xfrm>
          <a:prstGeom prst="rect">
            <a:avLst/>
          </a:prstGeom>
        </p:spPr>
      </p:pic>
    </p:spTree>
    <p:extLst>
      <p:ext uri="{BB962C8B-B14F-4D97-AF65-F5344CB8AC3E}">
        <p14:creationId xmlns:p14="http://schemas.microsoft.com/office/powerpoint/2010/main" val="13232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431EB-0DB3-9019-6F8B-41EA781EE657}"/>
              </a:ext>
            </a:extLst>
          </p:cNvPr>
          <p:cNvSpPr txBox="1"/>
          <p:nvPr/>
        </p:nvSpPr>
        <p:spPr>
          <a:xfrm>
            <a:off x="4659086" y="1813935"/>
            <a:ext cx="13228319" cy="8125301"/>
          </a:xfrm>
          <a:prstGeom prst="rect">
            <a:avLst/>
          </a:prstGeom>
          <a:noFill/>
        </p:spPr>
        <p:txBody>
          <a:bodyPr wrap="square" rtlCol="0">
            <a:spAutoFit/>
          </a:bodyPr>
          <a:lstStyle/>
          <a:p>
            <a:r>
              <a:rPr lang="en-GB" sz="3200" b="1" dirty="0">
                <a:highlight>
                  <a:srgbClr val="FFFFFF"/>
                </a:highlight>
              </a:rPr>
              <a:t>Key Outcomes</a:t>
            </a:r>
          </a:p>
          <a:p>
            <a:pPr marL="914400" lvl="1" indent="-457200">
              <a:buFont typeface="Arial" panose="020B0604020202020204" pitchFamily="34" charset="0"/>
              <a:buChar char="•"/>
            </a:pPr>
            <a:r>
              <a:rPr lang="en-GB" sz="3200" dirty="0">
                <a:highlight>
                  <a:srgbClr val="FFFFFF"/>
                </a:highlight>
              </a:rPr>
              <a:t>Established an integrated framework for marine pollution monitoring </a:t>
            </a:r>
          </a:p>
          <a:p>
            <a:pPr marL="914400" lvl="1" indent="-457200">
              <a:buFont typeface="Arial" panose="020B0604020202020204" pitchFamily="34" charset="0"/>
              <a:buChar char="•"/>
            </a:pPr>
            <a:r>
              <a:rPr lang="en-GB" sz="3200" dirty="0">
                <a:highlight>
                  <a:srgbClr val="FFFFFF"/>
                </a:highlight>
              </a:rPr>
              <a:t>Combined AI, dynamic data, drones, and risk assessment tools </a:t>
            </a:r>
          </a:p>
          <a:p>
            <a:pPr marL="914400" lvl="1" indent="-457200">
              <a:buFont typeface="Arial" panose="020B0604020202020204" pitchFamily="34" charset="0"/>
              <a:buChar char="•"/>
            </a:pPr>
            <a:r>
              <a:rPr lang="en-GB" sz="3200" dirty="0">
                <a:highlight>
                  <a:srgbClr val="FFFFFF"/>
                </a:highlight>
              </a:rPr>
              <a:t>Strengthened inter-agency coordination and decision support </a:t>
            </a:r>
          </a:p>
          <a:p>
            <a:pPr marL="914400" lvl="1" indent="-457200">
              <a:buFont typeface="Arial" panose="020B0604020202020204" pitchFamily="34" charset="0"/>
              <a:buChar char="•"/>
            </a:pPr>
            <a:r>
              <a:rPr lang="en-GB" sz="3200" dirty="0">
                <a:highlight>
                  <a:srgbClr val="FFFFFF"/>
                </a:highlight>
              </a:rPr>
              <a:t>Supported national efforts for pollution prevention and response </a:t>
            </a:r>
          </a:p>
          <a:p>
            <a:pPr marL="914400" lvl="1" indent="-457200">
              <a:buFont typeface="Arial" panose="020B0604020202020204" pitchFamily="34" charset="0"/>
              <a:buChar char="•"/>
            </a:pPr>
            <a:r>
              <a:rPr lang="en-GB" sz="3200" dirty="0">
                <a:highlight>
                  <a:srgbClr val="FFFFFF"/>
                </a:highlight>
              </a:rPr>
              <a:t>Introduced KPI-driven monitoring and accountability mechanisms </a:t>
            </a:r>
          </a:p>
          <a:p>
            <a:endParaRPr lang="en-GB" sz="3200" b="1" dirty="0">
              <a:highlight>
                <a:srgbClr val="FFFFFF"/>
              </a:highlight>
            </a:endParaRPr>
          </a:p>
          <a:p>
            <a:r>
              <a:rPr lang="en-GB" sz="3200" b="1" dirty="0">
                <a:highlight>
                  <a:srgbClr val="FFFFFF"/>
                </a:highlight>
              </a:rPr>
              <a:t>Long-Term Contribution</a:t>
            </a:r>
          </a:p>
          <a:p>
            <a:r>
              <a:rPr lang="en-GB" sz="3200" dirty="0">
                <a:highlight>
                  <a:srgbClr val="FFFFFF"/>
                </a:highlight>
              </a:rPr>
              <a:t>EMMERA creates the foundation for:</a:t>
            </a:r>
          </a:p>
          <a:p>
            <a:pPr marL="914400" lvl="1" indent="-457200">
              <a:buFont typeface="Arial" panose="020B0604020202020204" pitchFamily="34" charset="0"/>
              <a:buChar char="•"/>
            </a:pPr>
            <a:r>
              <a:rPr lang="en-GB" sz="3200" dirty="0">
                <a:highlight>
                  <a:srgbClr val="FFFFFF"/>
                </a:highlight>
              </a:rPr>
              <a:t>real-time environmental monitoring, </a:t>
            </a:r>
          </a:p>
          <a:p>
            <a:pPr marL="914400" lvl="1" indent="-457200">
              <a:buFont typeface="Arial" panose="020B0604020202020204" pitchFamily="34" charset="0"/>
              <a:buChar char="•"/>
            </a:pPr>
            <a:r>
              <a:rPr lang="en-GB" sz="3200" dirty="0">
                <a:highlight>
                  <a:srgbClr val="FFFFFF"/>
                </a:highlight>
              </a:rPr>
              <a:t>data-driven policy making, </a:t>
            </a:r>
          </a:p>
          <a:p>
            <a:pPr marL="914400" lvl="1" indent="-457200">
              <a:buFont typeface="Arial" panose="020B0604020202020204" pitchFamily="34" charset="0"/>
              <a:buChar char="•"/>
            </a:pPr>
            <a:r>
              <a:rPr lang="en-GB" sz="3200" dirty="0">
                <a:highlight>
                  <a:srgbClr val="FFFFFF"/>
                </a:highlight>
              </a:rPr>
              <a:t>scalable coastal risk management, </a:t>
            </a:r>
          </a:p>
          <a:p>
            <a:pPr marL="914400" lvl="1" indent="-457200">
              <a:buFont typeface="Arial" panose="020B0604020202020204" pitchFamily="34" charset="0"/>
              <a:buChar char="•"/>
            </a:pPr>
            <a:r>
              <a:rPr lang="en-GB" sz="3200" dirty="0">
                <a:highlight>
                  <a:srgbClr val="FFFFFF"/>
                </a:highlight>
              </a:rPr>
              <a:t>and future smart marine governance in the Eastern Mediterranean. </a:t>
            </a:r>
          </a:p>
          <a:p>
            <a:endParaRPr lang="en-GB" sz="3200" b="1" dirty="0">
              <a:highlight>
                <a:srgbClr val="FFFFFF"/>
              </a:highlight>
            </a:endParaRPr>
          </a:p>
          <a:p>
            <a:r>
              <a:rPr lang="en-GB" sz="3200" b="1" dirty="0">
                <a:highlight>
                  <a:srgbClr val="FFFFFF"/>
                </a:highlight>
              </a:rPr>
              <a:t>From fragmented monitoring → to integrated environmental intelligence</a:t>
            </a:r>
          </a:p>
          <a:p>
            <a:pPr marL="571500" indent="-571500" algn="just">
              <a:spcBef>
                <a:spcPts val="1200"/>
              </a:spcBef>
              <a:spcAft>
                <a:spcPts val="1200"/>
              </a:spcAft>
              <a:buFont typeface="Arial" panose="020B0604020202020204" pitchFamily="34" charset="0"/>
              <a:buChar char="•"/>
            </a:pPr>
            <a:endParaRPr lang="en-GB" sz="3200" dirty="0">
              <a:solidFill>
                <a:srgbClr val="002060"/>
              </a:solidFill>
              <a:highlight>
                <a:srgbClr val="FFFFFF"/>
              </a:highlight>
              <a:cs typeface="Calibri" panose="020F0502020204030204" pitchFamily="34" charset="0"/>
            </a:endParaRPr>
          </a:p>
        </p:txBody>
      </p:sp>
      <p:sp>
        <p:nvSpPr>
          <p:cNvPr id="4" name="TextBox 3">
            <a:extLst>
              <a:ext uri="{FF2B5EF4-FFF2-40B4-BE49-F238E27FC236}">
                <a16:creationId xmlns:a16="http://schemas.microsoft.com/office/drawing/2014/main" id="{D5BADFC4-AC8A-857C-B8A6-864431122CBE}"/>
              </a:ext>
            </a:extLst>
          </p:cNvPr>
          <p:cNvSpPr txBox="1"/>
          <p:nvPr/>
        </p:nvSpPr>
        <p:spPr>
          <a:xfrm>
            <a:off x="4737462" y="382240"/>
            <a:ext cx="7593875" cy="707886"/>
          </a:xfrm>
          <a:prstGeom prst="rect">
            <a:avLst/>
          </a:prstGeom>
          <a:noFill/>
        </p:spPr>
        <p:txBody>
          <a:bodyPr wrap="square">
            <a:spAutoFit/>
          </a:bodyPr>
          <a:lstStyle/>
          <a:p>
            <a:r>
              <a:rPr lang="en-US" sz="4000" b="1" dirty="0">
                <a:solidFill>
                  <a:schemeClr val="bg2"/>
                </a:solidFill>
              </a:rPr>
              <a:t>EMMERA puts Theory into Practice</a:t>
            </a:r>
            <a:endParaRPr lang="LID4096" sz="4000" b="1" dirty="0">
              <a:solidFill>
                <a:schemeClr val="bg2"/>
              </a:solidFill>
            </a:endParaRPr>
          </a:p>
        </p:txBody>
      </p:sp>
      <p:pic>
        <p:nvPicPr>
          <p:cNvPr id="5" name="Picture 4">
            <a:extLst>
              <a:ext uri="{FF2B5EF4-FFF2-40B4-BE49-F238E27FC236}">
                <a16:creationId xmlns:a16="http://schemas.microsoft.com/office/drawing/2014/main" id="{C9617E45-7DF8-7BBE-EA56-451B86A5AF2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1637911" cy="1534409"/>
          </a:xfrm>
          <a:prstGeom prst="rect">
            <a:avLst/>
          </a:prstGeom>
        </p:spPr>
      </p:pic>
      <p:pic>
        <p:nvPicPr>
          <p:cNvPr id="6" name="Picture 5" descr="A diagram of a business&#10;&#10;Description automatically generated with medium confidence">
            <a:extLst>
              <a:ext uri="{FF2B5EF4-FFF2-40B4-BE49-F238E27FC236}">
                <a16:creationId xmlns:a16="http://schemas.microsoft.com/office/drawing/2014/main" id="{9293543C-9E5B-C37A-49F2-203878F3AB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8979" t="34866" b="24077"/>
          <a:stretch/>
        </p:blipFill>
        <p:spPr bwMode="auto">
          <a:xfrm>
            <a:off x="392855" y="3483660"/>
            <a:ext cx="3778551" cy="4211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9831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834" y="1465383"/>
            <a:ext cx="18357668"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print">
              <a:extLst>
                <a:ext uri="{28A0092B-C50C-407E-A947-70E740481C1C}">
                  <a14:useLocalDpi xmlns:a14="http://schemas.microsoft.com/office/drawing/2010/main"/>
                </a:ext>
              </a:extLst>
            </a:blip>
            <a:stretch>
              <a:fillRect/>
            </a:stretch>
          </a:blipFill>
        </p:spPr>
        <p:txBody>
          <a:bodyPr/>
          <a:lstStyle/>
          <a:p>
            <a:endParaRPr lang="en-CY" dirty="0"/>
          </a:p>
        </p:txBody>
      </p:sp>
      <p:sp>
        <p:nvSpPr>
          <p:cNvPr id="3" name="TextBox 3"/>
          <p:cNvSpPr txBox="1"/>
          <p:nvPr/>
        </p:nvSpPr>
        <p:spPr>
          <a:xfrm>
            <a:off x="1333060" y="7946011"/>
            <a:ext cx="4545887" cy="365694"/>
          </a:xfrm>
          <a:prstGeom prst="rect">
            <a:avLst/>
          </a:prstGeom>
        </p:spPr>
        <p:txBody>
          <a:bodyPr lIns="0" tIns="0" rIns="0" bIns="0" rtlCol="0" anchor="t">
            <a:spAutoFit/>
          </a:bodyPr>
          <a:lstStyle/>
          <a:p>
            <a:pPr algn="l">
              <a:lnSpc>
                <a:spcPts val="2939"/>
              </a:lnSpc>
              <a:spcBef>
                <a:spcPct val="0"/>
              </a:spcBef>
            </a:pPr>
            <a:r>
              <a:rPr lang="en-US" sz="2099" b="1" i="1" spc="-104" dirty="0">
                <a:solidFill>
                  <a:srgbClr val="DBD2D2"/>
                </a:solidFill>
                <a:latin typeface="Open Sauce Bold Italics"/>
                <a:ea typeface="Open Sauce Bold Italics"/>
                <a:cs typeface="Open Sauce Bold Italics"/>
                <a:sym typeface="Open Sauce Bold Italics"/>
              </a:rPr>
              <a:t>Get In Touch</a:t>
            </a:r>
          </a:p>
        </p:txBody>
      </p:sp>
      <p:sp>
        <p:nvSpPr>
          <p:cNvPr id="4" name="Freeform 4"/>
          <p:cNvSpPr/>
          <p:nvPr/>
        </p:nvSpPr>
        <p:spPr>
          <a:xfrm>
            <a:off x="1333060" y="8545820"/>
            <a:ext cx="376800" cy="376800"/>
          </a:xfrm>
          <a:custGeom>
            <a:avLst/>
            <a:gdLst/>
            <a:ahLst/>
            <a:cxnLst/>
            <a:rect l="l" t="t" r="r" b="b"/>
            <a:pathLst>
              <a:path w="376800" h="376800">
                <a:moveTo>
                  <a:pt x="0" y="0"/>
                </a:moveTo>
                <a:lnTo>
                  <a:pt x="376800" y="0"/>
                </a:lnTo>
                <a:lnTo>
                  <a:pt x="376800" y="376800"/>
                </a:lnTo>
                <a:lnTo>
                  <a:pt x="0" y="376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Y"/>
          </a:p>
        </p:txBody>
      </p:sp>
      <p:sp>
        <p:nvSpPr>
          <p:cNvPr id="6" name="Freeform 6"/>
          <p:cNvSpPr/>
          <p:nvPr/>
        </p:nvSpPr>
        <p:spPr>
          <a:xfrm>
            <a:off x="1333060" y="9145357"/>
            <a:ext cx="396418" cy="396418"/>
          </a:xfrm>
          <a:custGeom>
            <a:avLst/>
            <a:gdLst/>
            <a:ahLst/>
            <a:cxnLst/>
            <a:rect l="l" t="t" r="r" b="b"/>
            <a:pathLst>
              <a:path w="396418" h="396418">
                <a:moveTo>
                  <a:pt x="0" y="0"/>
                </a:moveTo>
                <a:lnTo>
                  <a:pt x="396418" y="0"/>
                </a:lnTo>
                <a:lnTo>
                  <a:pt x="396418" y="396418"/>
                </a:lnTo>
                <a:lnTo>
                  <a:pt x="0" y="3964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Y"/>
          </a:p>
        </p:txBody>
      </p:sp>
      <p:sp>
        <p:nvSpPr>
          <p:cNvPr id="7" name="TextBox 7"/>
          <p:cNvSpPr txBox="1"/>
          <p:nvPr/>
        </p:nvSpPr>
        <p:spPr>
          <a:xfrm>
            <a:off x="1028700" y="2456468"/>
            <a:ext cx="10118757" cy="2744341"/>
          </a:xfrm>
          <a:prstGeom prst="rect">
            <a:avLst/>
          </a:prstGeom>
        </p:spPr>
        <p:txBody>
          <a:bodyPr lIns="0" tIns="0" rIns="0" bIns="0" rtlCol="0" anchor="t">
            <a:spAutoFit/>
          </a:bodyPr>
          <a:lstStyle/>
          <a:p>
            <a:pPr algn="ctr">
              <a:lnSpc>
                <a:spcPts val="21409"/>
              </a:lnSpc>
            </a:pPr>
            <a:r>
              <a:rPr lang="en-US" sz="17840" spc="-1427" dirty="0">
                <a:solidFill>
                  <a:schemeClr val="accent5">
                    <a:lumMod val="20000"/>
                    <a:lumOff val="80000"/>
                  </a:schemeClr>
                </a:solidFill>
                <a:latin typeface="Open Sauce"/>
                <a:ea typeface="Open Sauce"/>
                <a:cs typeface="Open Sauce"/>
                <a:sym typeface="Open Sauce"/>
              </a:rPr>
              <a:t>Thank You</a:t>
            </a:r>
          </a:p>
        </p:txBody>
      </p:sp>
      <p:sp>
        <p:nvSpPr>
          <p:cNvPr id="8" name="TextBox 8"/>
          <p:cNvSpPr txBox="1"/>
          <p:nvPr/>
        </p:nvSpPr>
        <p:spPr>
          <a:xfrm>
            <a:off x="2060434" y="8589758"/>
            <a:ext cx="6857143" cy="263149"/>
          </a:xfrm>
          <a:prstGeom prst="rect">
            <a:avLst/>
          </a:prstGeom>
        </p:spPr>
        <p:txBody>
          <a:bodyPr wrap="square" lIns="0" tIns="0" rIns="0" bIns="0" rtlCol="0" anchor="t">
            <a:spAutoFit/>
          </a:bodyPr>
          <a:lstStyle/>
          <a:p>
            <a:pPr algn="l">
              <a:lnSpc>
                <a:spcPts val="1960"/>
              </a:lnSpc>
              <a:spcBef>
                <a:spcPct val="0"/>
              </a:spcBef>
            </a:pPr>
            <a:r>
              <a:rPr lang="en-US" sz="2400" dirty="0">
                <a:solidFill>
                  <a:srgbClr val="DBD2D2"/>
                </a:solidFill>
                <a:latin typeface="Open Sauce"/>
                <a:sym typeface="Open Sauce"/>
              </a:rPr>
              <a:t>+357 25  730 975  or </a:t>
            </a:r>
            <a:r>
              <a:rPr lang="en-US" sz="2400" dirty="0">
                <a:solidFill>
                  <a:srgbClr val="DBD2D2"/>
                </a:solidFill>
                <a:latin typeface="Open Sauce"/>
                <a:ea typeface="Open Sauce"/>
                <a:cs typeface="Open Sauce"/>
                <a:sym typeface="Open Sauce"/>
              </a:rPr>
              <a:t>357 99 587006</a:t>
            </a:r>
            <a:r>
              <a:rPr lang="en-US" sz="1400" dirty="0">
                <a:solidFill>
                  <a:srgbClr val="DBD2D2"/>
                </a:solidFill>
                <a:latin typeface="Open Sauce"/>
                <a:ea typeface="Open Sauce"/>
                <a:cs typeface="Open Sauce"/>
                <a:sym typeface="Open Sauce"/>
              </a:rPr>
              <a:t>‬</a:t>
            </a:r>
          </a:p>
        </p:txBody>
      </p:sp>
      <p:sp>
        <p:nvSpPr>
          <p:cNvPr id="10" name="TextBox 10"/>
          <p:cNvSpPr txBox="1"/>
          <p:nvPr/>
        </p:nvSpPr>
        <p:spPr>
          <a:xfrm>
            <a:off x="2081903" y="9208913"/>
            <a:ext cx="4144726" cy="271356"/>
          </a:xfrm>
          <a:prstGeom prst="rect">
            <a:avLst/>
          </a:prstGeom>
        </p:spPr>
        <p:txBody>
          <a:bodyPr wrap="square" lIns="0" tIns="0" rIns="0" bIns="0" rtlCol="0" anchor="t">
            <a:spAutoFit/>
          </a:bodyPr>
          <a:lstStyle/>
          <a:p>
            <a:pPr algn="l">
              <a:lnSpc>
                <a:spcPts val="1960"/>
              </a:lnSpc>
              <a:spcBef>
                <a:spcPct val="0"/>
              </a:spcBef>
            </a:pPr>
            <a:r>
              <a:rPr lang="en-US" sz="2400" dirty="0">
                <a:solidFill>
                  <a:srgbClr val="DBD2D2"/>
                </a:solidFill>
                <a:latin typeface="Open Sauce"/>
                <a:sym typeface="Open Sauce"/>
              </a:rPr>
              <a:t>bus.ma@frederick.ac.cy</a:t>
            </a:r>
            <a:endParaRPr lang="el-GR" sz="2400" dirty="0">
              <a:solidFill>
                <a:srgbClr val="DBD2D2"/>
              </a:solidFill>
              <a:sym typeface="Open Sauce"/>
            </a:endParaRPr>
          </a:p>
        </p:txBody>
      </p:sp>
      <p:pic>
        <p:nvPicPr>
          <p:cNvPr id="5" name="Picture 4">
            <a:extLst>
              <a:ext uri="{FF2B5EF4-FFF2-40B4-BE49-F238E27FC236}">
                <a16:creationId xmlns:a16="http://schemas.microsoft.com/office/drawing/2014/main" id="{6E5DB792-B9EC-F5EE-C8AC-6E5562F0595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333060" y="6449507"/>
            <a:ext cx="1500164" cy="1357478"/>
          </a:xfrm>
          <a:prstGeom prst="rect">
            <a:avLst/>
          </a:prstGeom>
        </p:spPr>
      </p:pic>
      <p:pic>
        <p:nvPicPr>
          <p:cNvPr id="11" name="Picture 10">
            <a:extLst>
              <a:ext uri="{FF2B5EF4-FFF2-40B4-BE49-F238E27FC236}">
                <a16:creationId xmlns:a16="http://schemas.microsoft.com/office/drawing/2014/main" id="{A5EDA584-A622-4A21-B497-298B89156E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256" y="10644944"/>
            <a:ext cx="2941208" cy="617052"/>
          </a:xfrm>
          <a:prstGeom prst="rect">
            <a:avLst/>
          </a:prstGeom>
        </p:spPr>
      </p:pic>
      <p:sp>
        <p:nvSpPr>
          <p:cNvPr id="9" name="Rectangle 8">
            <a:extLst>
              <a:ext uri="{FF2B5EF4-FFF2-40B4-BE49-F238E27FC236}">
                <a16:creationId xmlns:a16="http://schemas.microsoft.com/office/drawing/2014/main" id="{EA880853-5E5B-41B9-B45A-3757B54ABAC8}"/>
              </a:ext>
            </a:extLst>
          </p:cNvPr>
          <p:cNvSpPr/>
          <p:nvPr/>
        </p:nvSpPr>
        <p:spPr>
          <a:xfrm>
            <a:off x="3312195" y="10545391"/>
            <a:ext cx="9970653" cy="923330"/>
          </a:xfrm>
          <a:prstGeom prst="rect">
            <a:avLst/>
          </a:prstGeom>
        </p:spPr>
        <p:txBody>
          <a:bodyPr wrap="square">
            <a:spAutoFit/>
          </a:bodyPr>
          <a:lstStyle/>
          <a:p>
            <a:pPr algn="just"/>
            <a:r>
              <a:rPr lang="en-US" b="1" dirty="0">
                <a:solidFill>
                  <a:schemeClr val="bg1"/>
                </a:solidFill>
              </a:rPr>
              <a:t>Funded by the European Union. Views and opinions expressed are however those of the author(s) only and do not necessarily reflect those of the European Union or the European Commission. Neither the European Union nor the European Commission can be held responsible for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C582046-20C1-0A4E-8F62-C53D30DF3778}"/>
              </a:ext>
            </a:extLst>
          </p:cNvPr>
          <p:cNvPicPr>
            <a:picLocks noChangeAspect="1"/>
          </p:cNvPicPr>
          <p:nvPr/>
        </p:nvPicPr>
        <p:blipFill>
          <a:blip r:embed="rId3"/>
          <a:stretch>
            <a:fillRect/>
          </a:stretch>
        </p:blipFill>
        <p:spPr>
          <a:xfrm>
            <a:off x="15065" y="8747519"/>
            <a:ext cx="18288000" cy="1752600"/>
          </a:xfrm>
          <a:prstGeom prst="rect">
            <a:avLst/>
          </a:prstGeom>
        </p:spPr>
      </p:pic>
      <p:sp>
        <p:nvSpPr>
          <p:cNvPr id="3" name="AutoShape 2">
            <a:extLst>
              <a:ext uri="{FF2B5EF4-FFF2-40B4-BE49-F238E27FC236}">
                <a16:creationId xmlns:a16="http://schemas.microsoft.com/office/drawing/2014/main" id="{E15FC73B-6632-5742-B50F-AB29283D8860}"/>
              </a:ext>
            </a:extLst>
          </p:cNvPr>
          <p:cNvSpPr>
            <a:spLocks noChangeAspect="1" noChangeArrowheads="1"/>
          </p:cNvSpPr>
          <p:nvPr/>
        </p:nvSpPr>
        <p:spPr bwMode="auto">
          <a:xfrm>
            <a:off x="8915400" y="4914900"/>
            <a:ext cx="457200" cy="457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n-CY" sz="2700"/>
          </a:p>
        </p:txBody>
      </p:sp>
      <p:pic>
        <p:nvPicPr>
          <p:cNvPr id="7" name="Picture 6" descr="A picture containing outdoor, nature, flock&#10;&#10;Description automatically generated">
            <a:extLst>
              <a:ext uri="{FF2B5EF4-FFF2-40B4-BE49-F238E27FC236}">
                <a16:creationId xmlns:a16="http://schemas.microsoft.com/office/drawing/2014/main" id="{5CDB6F81-6849-47FC-9297-1BC06D040E42}"/>
              </a:ext>
            </a:extLst>
          </p:cNvPr>
          <p:cNvPicPr>
            <a:picLocks noChangeAspect="1"/>
          </p:cNvPicPr>
          <p:nvPr/>
        </p:nvPicPr>
        <p:blipFill>
          <a:blip r:embed="rId4"/>
          <a:stretch>
            <a:fillRect/>
          </a:stretch>
        </p:blipFill>
        <p:spPr>
          <a:xfrm>
            <a:off x="-25997" y="-60960"/>
            <a:ext cx="18267692" cy="12906000"/>
          </a:xfrm>
          <a:prstGeom prst="rect">
            <a:avLst/>
          </a:prstGeom>
        </p:spPr>
      </p:pic>
      <p:sp>
        <p:nvSpPr>
          <p:cNvPr id="10" name="Subtitle 2">
            <a:extLst>
              <a:ext uri="{FF2B5EF4-FFF2-40B4-BE49-F238E27FC236}">
                <a16:creationId xmlns:a16="http://schemas.microsoft.com/office/drawing/2014/main" id="{09FF2198-F241-49DD-95B9-226613D231E1}"/>
              </a:ext>
            </a:extLst>
          </p:cNvPr>
          <p:cNvSpPr txBox="1">
            <a:spLocks/>
          </p:cNvSpPr>
          <p:nvPr/>
        </p:nvSpPr>
        <p:spPr>
          <a:xfrm>
            <a:off x="466254" y="655992"/>
            <a:ext cx="17323806" cy="756348"/>
          </a:xfrm>
          <a:prstGeom prst="rect">
            <a:avLst/>
          </a:prstGeom>
        </p:spPr>
        <p:txBody>
          <a:bodyPr vert="horz" lIns="137160" tIns="68580" rIns="137160" bIns="6858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b="1" dirty="0">
                <a:solidFill>
                  <a:srgbClr val="002060"/>
                </a:solidFill>
                <a:latin typeface="Helvetica" pitchFamily="2" charset="0"/>
              </a:rPr>
              <a:t>Coastal Areas – Why they matter for Mediterranean Countries? </a:t>
            </a:r>
          </a:p>
        </p:txBody>
      </p:sp>
      <p:sp>
        <p:nvSpPr>
          <p:cNvPr id="4" name="TextBox 3">
            <a:extLst>
              <a:ext uri="{FF2B5EF4-FFF2-40B4-BE49-F238E27FC236}">
                <a16:creationId xmlns:a16="http://schemas.microsoft.com/office/drawing/2014/main" id="{B4B71CEE-D1CB-F511-B96E-B5B3CCD5D9D7}"/>
              </a:ext>
            </a:extLst>
          </p:cNvPr>
          <p:cNvSpPr txBox="1"/>
          <p:nvPr/>
        </p:nvSpPr>
        <p:spPr>
          <a:xfrm>
            <a:off x="548640" y="2755323"/>
            <a:ext cx="9753600" cy="7531677"/>
          </a:xfrm>
          <a:prstGeom prst="rect">
            <a:avLst/>
          </a:prstGeom>
          <a:noFill/>
        </p:spPr>
        <p:txBody>
          <a:bodyPr wrap="square">
            <a:spAutoFit/>
          </a:bodyPr>
          <a:lstStyle/>
          <a:p>
            <a:pPr marL="571500" lvl="0" indent="-571500" eaLnBrk="0" fontAlgn="base" hangingPunct="0">
              <a:spcBef>
                <a:spcPct val="0"/>
              </a:spcBef>
              <a:spcAft>
                <a:spcPct val="0"/>
              </a:spcAft>
              <a:buFont typeface="Wingdings" panose="05000000000000000000" pitchFamily="2" charset="2"/>
              <a:buChar char="q"/>
            </a:pPr>
            <a:r>
              <a:rPr lang="en-US" altLang="en-US" sz="3600" b="1" dirty="0">
                <a:solidFill>
                  <a:schemeClr val="bg1"/>
                </a:solidFill>
                <a:latin typeface="Arial" panose="020B0604020202020204" pitchFamily="34" charset="0"/>
              </a:rPr>
              <a:t>Coastal areas are vital for tourism, shipping, fisheries, water security, </a:t>
            </a:r>
          </a:p>
          <a:p>
            <a:pPr lvl="0" eaLnBrk="0" fontAlgn="base" hangingPunct="0">
              <a:spcBef>
                <a:spcPct val="0"/>
              </a:spcBef>
              <a:spcAft>
                <a:spcPct val="0"/>
              </a:spcAft>
            </a:pPr>
            <a:r>
              <a:rPr lang="en-US" altLang="en-US" sz="3600" b="1" dirty="0">
                <a:solidFill>
                  <a:schemeClr val="bg1"/>
                </a:solidFill>
                <a:latin typeface="Arial" panose="020B0604020202020204" pitchFamily="34" charset="0"/>
              </a:rPr>
              <a:t>     and economic growth </a:t>
            </a:r>
          </a:p>
          <a:p>
            <a:pPr marL="571500" lvl="0" indent="-571500" eaLnBrk="0" fontAlgn="base" hangingPunct="0">
              <a:spcBef>
                <a:spcPct val="0"/>
              </a:spcBef>
              <a:spcAft>
                <a:spcPct val="0"/>
              </a:spcAft>
              <a:buFont typeface="Wingdings" panose="05000000000000000000" pitchFamily="2" charset="2"/>
              <a:buChar char="q"/>
            </a:pPr>
            <a:endParaRPr lang="en-US" altLang="en-US" sz="3600" b="1" dirty="0">
              <a:solidFill>
                <a:schemeClr val="bg1"/>
              </a:solidFill>
              <a:latin typeface="Arial" panose="020B0604020202020204" pitchFamily="34" charset="0"/>
            </a:endParaRPr>
          </a:p>
          <a:p>
            <a:pPr marL="571500" lvl="0" indent="-571500" eaLnBrk="0" fontAlgn="base" hangingPunct="0">
              <a:spcBef>
                <a:spcPct val="0"/>
              </a:spcBef>
              <a:spcAft>
                <a:spcPct val="0"/>
              </a:spcAft>
              <a:buFont typeface="Wingdings" panose="05000000000000000000" pitchFamily="2" charset="2"/>
              <a:buChar char="q"/>
            </a:pPr>
            <a:r>
              <a:rPr lang="en-US" altLang="en-US" sz="3600" b="1" dirty="0">
                <a:solidFill>
                  <a:schemeClr val="bg1"/>
                </a:solidFill>
                <a:latin typeface="Arial" panose="020B0604020202020204" pitchFamily="34" charset="0"/>
              </a:rPr>
              <a:t>Cyprus, Greece, and Israel depend on healthy marine ecosystems </a:t>
            </a:r>
          </a:p>
          <a:p>
            <a:pPr marL="571500" lvl="0" indent="-571500" eaLnBrk="0" fontAlgn="base" hangingPunct="0">
              <a:spcBef>
                <a:spcPct val="0"/>
              </a:spcBef>
              <a:spcAft>
                <a:spcPct val="0"/>
              </a:spcAft>
              <a:buFont typeface="Wingdings" panose="05000000000000000000" pitchFamily="2" charset="2"/>
              <a:buChar char="q"/>
            </a:pPr>
            <a:endParaRPr lang="en-US" altLang="en-US" sz="3600" b="1" dirty="0">
              <a:solidFill>
                <a:schemeClr val="bg1"/>
              </a:solidFill>
              <a:latin typeface="Arial" panose="020B0604020202020204" pitchFamily="34" charset="0"/>
            </a:endParaRPr>
          </a:p>
          <a:p>
            <a:pPr marL="571500" lvl="0" indent="-571500" eaLnBrk="0" fontAlgn="base" hangingPunct="0">
              <a:spcBef>
                <a:spcPct val="0"/>
              </a:spcBef>
              <a:spcAft>
                <a:spcPct val="0"/>
              </a:spcAft>
              <a:buFont typeface="Wingdings" panose="05000000000000000000" pitchFamily="2" charset="2"/>
              <a:buChar char="q"/>
            </a:pPr>
            <a:r>
              <a:rPr lang="en-US" altLang="en-US" sz="3600" b="1" dirty="0">
                <a:solidFill>
                  <a:schemeClr val="bg1"/>
                </a:solidFill>
                <a:latin typeface="Arial" panose="020B0604020202020204" pitchFamily="34" charset="0"/>
              </a:rPr>
              <a:t>BUT growing coastal activity is increasing environmental pressure and pollution risks </a:t>
            </a:r>
          </a:p>
          <a:p>
            <a:pPr marL="571500" lvl="0" indent="-571500" eaLnBrk="0" fontAlgn="base" hangingPunct="0">
              <a:spcBef>
                <a:spcPct val="0"/>
              </a:spcBef>
              <a:spcAft>
                <a:spcPct val="0"/>
              </a:spcAft>
              <a:buFont typeface="Arial" panose="020B0604020202020204" pitchFamily="34" charset="0"/>
              <a:buChar char="•"/>
            </a:pPr>
            <a:endParaRPr lang="en-US" altLang="en-US" sz="3600" b="1" dirty="0">
              <a:solidFill>
                <a:schemeClr val="bg1"/>
              </a:solidFill>
              <a:latin typeface="Arial" panose="020B0604020202020204" pitchFamily="34" charset="0"/>
            </a:endParaRPr>
          </a:p>
          <a:p>
            <a:pPr marL="285750" indent="-285750">
              <a:lnSpc>
                <a:spcPct val="115000"/>
              </a:lnSpc>
              <a:spcAft>
                <a:spcPts val="800"/>
              </a:spcAft>
              <a:buFont typeface="Arial" panose="020B0604020202020204" pitchFamily="34" charset="0"/>
              <a:buChar char="•"/>
            </a:pPr>
            <a:r>
              <a:rPr lang="en-MT"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 </a:t>
            </a:r>
          </a:p>
          <a:p>
            <a:pPr marL="285750" indent="-285750">
              <a:lnSpc>
                <a:spcPct val="115000"/>
              </a:lnSpc>
              <a:spcAft>
                <a:spcPts val="800"/>
              </a:spcAft>
              <a:buFont typeface="Arial" panose="020B0604020202020204" pitchFamily="34" charset="0"/>
              <a:buChar char="•"/>
            </a:pPr>
            <a:endParaRPr lang="en-MT" sz="3600" b="1"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p:txBody>
      </p:sp>
      <p:sp>
        <p:nvSpPr>
          <p:cNvPr id="6" name="Rectangle 2">
            <a:extLst>
              <a:ext uri="{FF2B5EF4-FFF2-40B4-BE49-F238E27FC236}">
                <a16:creationId xmlns:a16="http://schemas.microsoft.com/office/drawing/2014/main" id="{E7FCFB59-A0CD-C4B7-013E-6F0CA2D824AE}"/>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B58E673C-0213-2C73-0953-874DE4CDAFD4}"/>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5860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4AAC75E-6B09-994C-B688-7F5246B0569A}"/>
              </a:ext>
            </a:extLst>
          </p:cNvPr>
          <p:cNvGrpSpPr/>
          <p:nvPr/>
        </p:nvGrpSpPr>
        <p:grpSpPr>
          <a:xfrm>
            <a:off x="2310145" y="7767233"/>
            <a:ext cx="5147383" cy="2405469"/>
            <a:chOff x="1606903" y="3712527"/>
            <a:chExt cx="3431588" cy="1603645"/>
          </a:xfrm>
        </p:grpSpPr>
        <p:sp>
          <p:nvSpPr>
            <p:cNvPr id="90" name="Down Arrow 89">
              <a:extLst>
                <a:ext uri="{FF2B5EF4-FFF2-40B4-BE49-F238E27FC236}">
                  <a16:creationId xmlns:a16="http://schemas.microsoft.com/office/drawing/2014/main" id="{3D646B7C-52B7-A24C-9DB6-FF5097CC3D33}"/>
                </a:ext>
              </a:extLst>
            </p:cNvPr>
            <p:cNvSpPr/>
            <p:nvPr/>
          </p:nvSpPr>
          <p:spPr>
            <a:xfrm rot="13821171" flipH="1">
              <a:off x="3725573" y="2874601"/>
              <a:ext cx="474991" cy="2150844"/>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pic>
          <p:nvPicPr>
            <p:cNvPr id="51" name="Picture 50">
              <a:extLst>
                <a:ext uri="{FF2B5EF4-FFF2-40B4-BE49-F238E27FC236}">
                  <a16:creationId xmlns:a16="http://schemas.microsoft.com/office/drawing/2014/main" id="{2F7B292F-3E45-8945-B52B-BD8294DF375C}"/>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1606903" y="3872656"/>
              <a:ext cx="2489443" cy="1440000"/>
            </a:xfrm>
            <a:prstGeom prst="rect">
              <a:avLst/>
            </a:prstGeom>
          </p:spPr>
        </p:pic>
        <p:sp>
          <p:nvSpPr>
            <p:cNvPr id="10" name="TextBox 9">
              <a:extLst>
                <a:ext uri="{FF2B5EF4-FFF2-40B4-BE49-F238E27FC236}">
                  <a16:creationId xmlns:a16="http://schemas.microsoft.com/office/drawing/2014/main" id="{731637C6-6820-4444-BD13-3494EAEF5B3A}"/>
                </a:ext>
              </a:extLst>
            </p:cNvPr>
            <p:cNvSpPr txBox="1"/>
            <p:nvPr/>
          </p:nvSpPr>
          <p:spPr>
            <a:xfrm>
              <a:off x="1691401" y="5008395"/>
              <a:ext cx="2294260" cy="307777"/>
            </a:xfrm>
            <a:prstGeom prst="rect">
              <a:avLst/>
            </a:prstGeom>
            <a:noFill/>
          </p:spPr>
          <p:txBody>
            <a:bodyPr wrap="none" rtlCol="0">
              <a:spAutoFit/>
            </a:bodyPr>
            <a:lstStyle/>
            <a:p>
              <a:r>
                <a:rPr lang="en-CY" sz="2400" b="1">
                  <a:solidFill>
                    <a:schemeClr val="bg1"/>
                  </a:solidFill>
                </a:rPr>
                <a:t>COASTAL CONSTRUCTION</a:t>
              </a:r>
            </a:p>
          </p:txBody>
        </p:sp>
      </p:grpSp>
      <p:pic>
        <p:nvPicPr>
          <p:cNvPr id="86" name="Picture 85" descr="A picture containing outdoor, nature, flock&#10;&#10;Description automatically generated">
            <a:extLst>
              <a:ext uri="{FF2B5EF4-FFF2-40B4-BE49-F238E27FC236}">
                <a16:creationId xmlns:a16="http://schemas.microsoft.com/office/drawing/2014/main" id="{30F3E68E-0A8C-5340-A0F2-686CF75E6F29}"/>
              </a:ext>
            </a:extLst>
          </p:cNvPr>
          <p:cNvPicPr>
            <a:picLocks noChangeAspect="1"/>
          </p:cNvPicPr>
          <p:nvPr/>
        </p:nvPicPr>
        <p:blipFill>
          <a:blip r:embed="rId4">
            <a:alphaModFix amt="71000"/>
          </a:blip>
          <a:stretch>
            <a:fillRect/>
          </a:stretch>
        </p:blipFill>
        <p:spPr>
          <a:xfrm>
            <a:off x="6545278" y="3970240"/>
            <a:ext cx="4137116" cy="3797273"/>
          </a:xfrm>
          <a:prstGeom prst="ellipse">
            <a:avLst/>
          </a:prstGeom>
          <a:ln>
            <a:noFill/>
          </a:ln>
          <a:effectLst>
            <a:softEdge rad="112500"/>
          </a:effectLst>
        </p:spPr>
      </p:pic>
      <p:sp>
        <p:nvSpPr>
          <p:cNvPr id="8" name="Oval 7">
            <a:extLst>
              <a:ext uri="{FF2B5EF4-FFF2-40B4-BE49-F238E27FC236}">
                <a16:creationId xmlns:a16="http://schemas.microsoft.com/office/drawing/2014/main" id="{7FED8C50-7152-C845-9F6B-3876A343B373}"/>
              </a:ext>
            </a:extLst>
          </p:cNvPr>
          <p:cNvSpPr/>
          <p:nvPr/>
        </p:nvSpPr>
        <p:spPr>
          <a:xfrm>
            <a:off x="6785407" y="4057002"/>
            <a:ext cx="3779333" cy="3623748"/>
          </a:xfrm>
          <a:prstGeom prst="ellipse">
            <a:avLst/>
          </a:prstGeom>
          <a:noFill/>
          <a:ln w="1016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sp>
        <p:nvSpPr>
          <p:cNvPr id="9" name="TextBox 8">
            <a:extLst>
              <a:ext uri="{FF2B5EF4-FFF2-40B4-BE49-F238E27FC236}">
                <a16:creationId xmlns:a16="http://schemas.microsoft.com/office/drawing/2014/main" id="{425D4D40-3A56-1042-95C4-540F16CACF70}"/>
              </a:ext>
            </a:extLst>
          </p:cNvPr>
          <p:cNvSpPr txBox="1"/>
          <p:nvPr/>
        </p:nvSpPr>
        <p:spPr>
          <a:xfrm>
            <a:off x="6893359" y="5134826"/>
            <a:ext cx="3662476" cy="1200329"/>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CY" sz="3600" b="1">
                <a:solidFill>
                  <a:srgbClr val="C00000"/>
                </a:solidFill>
                <a:effectLst>
                  <a:outerShdw blurRad="50800" dist="38100" dir="2700000" algn="tl" rotWithShape="0">
                    <a:prstClr val="black">
                      <a:alpha val="40000"/>
                    </a:prstClr>
                  </a:outerShdw>
                </a:effectLst>
              </a:rPr>
              <a:t>ENVIRONMENTAL</a:t>
            </a:r>
            <a:r>
              <a:rPr lang="en-CY" sz="2700" b="1">
                <a:solidFill>
                  <a:srgbClr val="C00000"/>
                </a:solidFill>
                <a:effectLst>
                  <a:outerShdw blurRad="50800" dist="38100" dir="2700000" algn="tl" rotWithShape="0">
                    <a:prstClr val="black">
                      <a:alpha val="40000"/>
                    </a:prstClr>
                  </a:outerShdw>
                </a:effectLst>
              </a:rPr>
              <a:t> </a:t>
            </a:r>
            <a:br>
              <a:rPr lang="en-CY" sz="2700" b="1">
                <a:solidFill>
                  <a:srgbClr val="C00000"/>
                </a:solidFill>
                <a:effectLst>
                  <a:outerShdw blurRad="50800" dist="38100" dir="2700000" algn="tl" rotWithShape="0">
                    <a:prstClr val="black">
                      <a:alpha val="40000"/>
                    </a:prstClr>
                  </a:outerShdw>
                </a:effectLst>
              </a:rPr>
            </a:br>
            <a:r>
              <a:rPr lang="en-CY" sz="3600" b="1">
                <a:solidFill>
                  <a:srgbClr val="C00000"/>
                </a:solidFill>
                <a:effectLst>
                  <a:outerShdw blurRad="50800" dist="38100" dir="2700000" algn="tl" rotWithShape="0">
                    <a:prstClr val="black">
                      <a:alpha val="40000"/>
                    </a:prstClr>
                  </a:outerShdw>
                </a:effectLst>
              </a:rPr>
              <a:t>PRESSURE</a:t>
            </a:r>
            <a:r>
              <a:rPr lang="en-GB" sz="3600" b="1">
                <a:solidFill>
                  <a:srgbClr val="C00000"/>
                </a:solidFill>
                <a:effectLst>
                  <a:outerShdw blurRad="50800" dist="38100" dir="2700000" algn="tl" rotWithShape="0">
                    <a:prstClr val="black">
                      <a:alpha val="40000"/>
                    </a:prstClr>
                  </a:outerShdw>
                </a:effectLst>
              </a:rPr>
              <a:t> &amp; RISK</a:t>
            </a:r>
            <a:endParaRPr lang="en-CY" sz="3600" b="1">
              <a:solidFill>
                <a:srgbClr val="C00000"/>
              </a:solidFill>
              <a:effectLst>
                <a:outerShdw blurRad="50800" dist="38100" dir="2700000" algn="tl" rotWithShape="0">
                  <a:prstClr val="black">
                    <a:alpha val="40000"/>
                  </a:prstClr>
                </a:outerShdw>
              </a:effectLst>
            </a:endParaRPr>
          </a:p>
        </p:txBody>
      </p:sp>
      <p:grpSp>
        <p:nvGrpSpPr>
          <p:cNvPr id="43" name="Group 42">
            <a:extLst>
              <a:ext uri="{FF2B5EF4-FFF2-40B4-BE49-F238E27FC236}">
                <a16:creationId xmlns:a16="http://schemas.microsoft.com/office/drawing/2014/main" id="{88AE1A51-B4BB-B54D-9907-C9A8EB5BCE37}"/>
              </a:ext>
            </a:extLst>
          </p:cNvPr>
          <p:cNvGrpSpPr/>
          <p:nvPr/>
        </p:nvGrpSpPr>
        <p:grpSpPr>
          <a:xfrm>
            <a:off x="10203399" y="2636556"/>
            <a:ext cx="4987218" cy="2160000"/>
            <a:chOff x="6953636" y="832337"/>
            <a:chExt cx="3324812" cy="1440000"/>
          </a:xfrm>
        </p:grpSpPr>
        <p:sp>
          <p:nvSpPr>
            <p:cNvPr id="89" name="Down Arrow 88">
              <a:extLst>
                <a:ext uri="{FF2B5EF4-FFF2-40B4-BE49-F238E27FC236}">
                  <a16:creationId xmlns:a16="http://schemas.microsoft.com/office/drawing/2014/main" id="{A9DD31D3-75ED-1B43-8FD8-F648BAB1E696}"/>
                </a:ext>
              </a:extLst>
            </p:cNvPr>
            <p:cNvSpPr/>
            <p:nvPr/>
          </p:nvSpPr>
          <p:spPr>
            <a:xfrm rot="3558665">
              <a:off x="7200524" y="1498877"/>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grpSp>
          <p:nvGrpSpPr>
            <p:cNvPr id="14" name="Group 13">
              <a:extLst>
                <a:ext uri="{FF2B5EF4-FFF2-40B4-BE49-F238E27FC236}">
                  <a16:creationId xmlns:a16="http://schemas.microsoft.com/office/drawing/2014/main" id="{FD9C8CCE-9872-264D-8632-44D28C175FE5}"/>
                </a:ext>
              </a:extLst>
            </p:cNvPr>
            <p:cNvGrpSpPr/>
            <p:nvPr/>
          </p:nvGrpSpPr>
          <p:grpSpPr>
            <a:xfrm>
              <a:off x="7715221" y="832337"/>
              <a:ext cx="2563227" cy="1440000"/>
              <a:chOff x="8878411" y="2199813"/>
              <a:chExt cx="2563227" cy="1440000"/>
            </a:xfrm>
          </p:grpSpPr>
          <p:pic>
            <p:nvPicPr>
              <p:cNvPr id="58" name="Picture 1" descr="Petrolina (Holdings) Public Ltd - Energy, Oil &amp;amp; Gas magazine">
                <a:extLst>
                  <a:ext uri="{FF2B5EF4-FFF2-40B4-BE49-F238E27FC236}">
                    <a16:creationId xmlns:a16="http://schemas.microsoft.com/office/drawing/2014/main" id="{6C9CD8F0-07B2-8B43-97C9-8D712D4E30F9}"/>
                  </a:ext>
                </a:extLst>
              </p:cNvPr>
              <p:cNvPicPr>
                <a:picLocks noChangeArrowheads="1"/>
              </p:cNvPicPr>
              <p:nvPr/>
            </p:nvPicPr>
            <p:blipFill>
              <a:blip r:embed="rId5" r:link="rId6">
                <a:extLst>
                  <a:ext uri="{28A0092B-C50C-407E-A947-70E740481C1C}">
                    <a14:useLocalDpi xmlns:a14="http://schemas.microsoft.com/office/drawing/2010/main"/>
                  </a:ext>
                </a:extLst>
              </a:blip>
              <a:srcRect/>
              <a:stretch>
                <a:fillRect/>
              </a:stretch>
            </p:blipFill>
            <p:spPr bwMode="auto">
              <a:xfrm>
                <a:off x="8878411" y="2199813"/>
                <a:ext cx="25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F3FFFD60-908B-4F40-95D6-B1C7C099E52F}"/>
                  </a:ext>
                </a:extLst>
              </p:cNvPr>
              <p:cNvSpPr txBox="1"/>
              <p:nvPr/>
            </p:nvSpPr>
            <p:spPr>
              <a:xfrm>
                <a:off x="8906462" y="2231218"/>
                <a:ext cx="2535176" cy="307777"/>
              </a:xfrm>
              <a:prstGeom prst="rect">
                <a:avLst/>
              </a:prstGeom>
              <a:noFill/>
            </p:spPr>
            <p:txBody>
              <a:bodyPr wrap="square" rtlCol="0">
                <a:spAutoFit/>
              </a:bodyPr>
              <a:lstStyle/>
              <a:p>
                <a:pPr algn="ctr"/>
                <a:r>
                  <a:rPr lang="en-CY" sz="2400" b="1">
                    <a:solidFill>
                      <a:schemeClr val="bg1"/>
                    </a:solidFill>
                  </a:rPr>
                  <a:t>OIL &amp; GAS </a:t>
                </a:r>
                <a:r>
                  <a:rPr lang="en-GB" sz="2400" b="1">
                    <a:solidFill>
                      <a:schemeClr val="bg1"/>
                    </a:solidFill>
                  </a:rPr>
                  <a:t>ACTIVITIES</a:t>
                </a:r>
                <a:endParaRPr lang="en-CY" sz="2400" b="1">
                  <a:solidFill>
                    <a:schemeClr val="bg1"/>
                  </a:solidFill>
                </a:endParaRPr>
              </a:p>
            </p:txBody>
          </p:sp>
        </p:grpSp>
      </p:grpSp>
      <p:grpSp>
        <p:nvGrpSpPr>
          <p:cNvPr id="46" name="Group 45">
            <a:extLst>
              <a:ext uri="{FF2B5EF4-FFF2-40B4-BE49-F238E27FC236}">
                <a16:creationId xmlns:a16="http://schemas.microsoft.com/office/drawing/2014/main" id="{F16B9B49-25E0-F74A-945F-F86295DBC15B}"/>
              </a:ext>
            </a:extLst>
          </p:cNvPr>
          <p:cNvGrpSpPr/>
          <p:nvPr/>
        </p:nvGrpSpPr>
        <p:grpSpPr>
          <a:xfrm>
            <a:off x="2317856" y="3738428"/>
            <a:ext cx="4352489" cy="4300854"/>
            <a:chOff x="1764066" y="134290"/>
            <a:chExt cx="2901659" cy="2867236"/>
          </a:xfrm>
        </p:grpSpPr>
        <p:sp>
          <p:nvSpPr>
            <p:cNvPr id="91" name="Down Arrow 90">
              <a:extLst>
                <a:ext uri="{FF2B5EF4-FFF2-40B4-BE49-F238E27FC236}">
                  <a16:creationId xmlns:a16="http://schemas.microsoft.com/office/drawing/2014/main" id="{E231700B-4DDB-2044-A578-5BD8CD46AE1C}"/>
                </a:ext>
              </a:extLst>
            </p:cNvPr>
            <p:cNvSpPr/>
            <p:nvPr/>
          </p:nvSpPr>
          <p:spPr>
            <a:xfrm rot="16200000">
              <a:off x="3934205" y="1162214"/>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grpSp>
          <p:nvGrpSpPr>
            <p:cNvPr id="11" name="Group 10">
              <a:extLst>
                <a:ext uri="{FF2B5EF4-FFF2-40B4-BE49-F238E27FC236}">
                  <a16:creationId xmlns:a16="http://schemas.microsoft.com/office/drawing/2014/main" id="{EF07F03F-24B5-5740-812B-9F9CFB3CE122}"/>
                </a:ext>
              </a:extLst>
            </p:cNvPr>
            <p:cNvGrpSpPr/>
            <p:nvPr/>
          </p:nvGrpSpPr>
          <p:grpSpPr>
            <a:xfrm>
              <a:off x="1764066" y="134290"/>
              <a:ext cx="2520000" cy="2867236"/>
              <a:chOff x="1892897" y="-160163"/>
              <a:chExt cx="2520000" cy="2867236"/>
            </a:xfrm>
          </p:grpSpPr>
          <p:pic>
            <p:nvPicPr>
              <p:cNvPr id="7" name="Picture 6">
                <a:extLst>
                  <a:ext uri="{FF2B5EF4-FFF2-40B4-BE49-F238E27FC236}">
                    <a16:creationId xmlns:a16="http://schemas.microsoft.com/office/drawing/2014/main" id="{981DA7C7-4E6A-6442-A23A-9A1D9FDDC5D3}"/>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1892897" y="-160163"/>
                <a:ext cx="2520000" cy="1440000"/>
              </a:xfrm>
              <a:prstGeom prst="rect">
                <a:avLst/>
              </a:prstGeom>
            </p:spPr>
          </p:pic>
          <p:pic>
            <p:nvPicPr>
              <p:cNvPr id="60" name="Picture 59" descr="A picture containing grass, outdoor, nature, promontory&#10;&#10;Description automatically generated">
                <a:extLst>
                  <a:ext uri="{FF2B5EF4-FFF2-40B4-BE49-F238E27FC236}">
                    <a16:creationId xmlns:a16="http://schemas.microsoft.com/office/drawing/2014/main" id="{92A689FC-2C0C-F544-A19B-678F1D5C65E4}"/>
                  </a:ext>
                </a:extLst>
              </p:cNvPr>
              <p:cNvPicPr>
                <a:picLocks/>
              </p:cNvPicPr>
              <p:nvPr/>
            </p:nvPicPr>
            <p:blipFill rotWithShape="1">
              <a:blip r:embed="rId8" cstate="print">
                <a:extLst>
                  <a:ext uri="{28A0092B-C50C-407E-A947-70E740481C1C}">
                    <a14:useLocalDpi xmlns:a14="http://schemas.microsoft.com/office/drawing/2010/main"/>
                  </a:ext>
                </a:extLst>
              </a:blip>
              <a:srcRect/>
              <a:stretch/>
            </p:blipFill>
            <p:spPr>
              <a:xfrm>
                <a:off x="1892897" y="1267073"/>
                <a:ext cx="2520000" cy="1440000"/>
              </a:xfrm>
              <a:prstGeom prst="rect">
                <a:avLst/>
              </a:prstGeom>
            </p:spPr>
          </p:pic>
        </p:grpSp>
      </p:grpSp>
      <p:grpSp>
        <p:nvGrpSpPr>
          <p:cNvPr id="42" name="Group 41">
            <a:extLst>
              <a:ext uri="{FF2B5EF4-FFF2-40B4-BE49-F238E27FC236}">
                <a16:creationId xmlns:a16="http://schemas.microsoft.com/office/drawing/2014/main" id="{ECC6273E-E383-114C-9274-E87C4D6815AD}"/>
              </a:ext>
            </a:extLst>
          </p:cNvPr>
          <p:cNvGrpSpPr/>
          <p:nvPr/>
        </p:nvGrpSpPr>
        <p:grpSpPr>
          <a:xfrm>
            <a:off x="6793106" y="1578428"/>
            <a:ext cx="3779333" cy="2390382"/>
            <a:chOff x="4722971" y="86960"/>
            <a:chExt cx="2519555" cy="1593588"/>
          </a:xfrm>
        </p:grpSpPr>
        <p:sp>
          <p:nvSpPr>
            <p:cNvPr id="41" name="Down Arrow 40">
              <a:extLst>
                <a:ext uri="{FF2B5EF4-FFF2-40B4-BE49-F238E27FC236}">
                  <a16:creationId xmlns:a16="http://schemas.microsoft.com/office/drawing/2014/main" id="{7626B157-D4A6-7747-B17B-3BAD090615E2}"/>
                </a:ext>
              </a:extLst>
            </p:cNvPr>
            <p:cNvSpPr/>
            <p:nvPr/>
          </p:nvSpPr>
          <p:spPr>
            <a:xfrm>
              <a:off x="5730967" y="702140"/>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grpSp>
          <p:nvGrpSpPr>
            <p:cNvPr id="16" name="Group 15">
              <a:extLst>
                <a:ext uri="{FF2B5EF4-FFF2-40B4-BE49-F238E27FC236}">
                  <a16:creationId xmlns:a16="http://schemas.microsoft.com/office/drawing/2014/main" id="{4C30811C-0364-B745-803B-8CDF5F96397A}"/>
                </a:ext>
              </a:extLst>
            </p:cNvPr>
            <p:cNvGrpSpPr/>
            <p:nvPr/>
          </p:nvGrpSpPr>
          <p:grpSpPr>
            <a:xfrm>
              <a:off x="4722971" y="86960"/>
              <a:ext cx="2519555" cy="1440000"/>
              <a:chOff x="6086534" y="4462114"/>
              <a:chExt cx="2519555" cy="1260000"/>
            </a:xfrm>
          </p:grpSpPr>
          <p:pic>
            <p:nvPicPr>
              <p:cNvPr id="53" name="Picture 2" descr="Boosting data-sharing to improve Short Sea Shipping Performance: Evidence  from Limassol port calls analysis | UNCTAD">
                <a:extLst>
                  <a:ext uri="{FF2B5EF4-FFF2-40B4-BE49-F238E27FC236}">
                    <a16:creationId xmlns:a16="http://schemas.microsoft.com/office/drawing/2014/main" id="{8B282ECB-1650-C940-B21E-D166A4A3B097}"/>
                  </a:ext>
                </a:extLst>
              </p:cNvPr>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86534" y="4462114"/>
                <a:ext cx="2519555" cy="126000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D3581A5-BD6D-1049-A33F-E8642B1A55AA}"/>
                  </a:ext>
                </a:extLst>
              </p:cNvPr>
              <p:cNvSpPr txBox="1"/>
              <p:nvPr/>
            </p:nvSpPr>
            <p:spPr>
              <a:xfrm>
                <a:off x="6527266" y="5430445"/>
                <a:ext cx="1737014" cy="269305"/>
              </a:xfrm>
              <a:prstGeom prst="rect">
                <a:avLst/>
              </a:prstGeom>
              <a:noFill/>
            </p:spPr>
            <p:txBody>
              <a:bodyPr wrap="none" rtlCol="0">
                <a:spAutoFit/>
              </a:bodyPr>
              <a:lstStyle/>
              <a:p>
                <a:r>
                  <a:rPr lang="en-CY" sz="2400" b="1">
                    <a:solidFill>
                      <a:schemeClr val="bg1"/>
                    </a:solidFill>
                  </a:rPr>
                  <a:t>PORTS &amp; SHIPPING</a:t>
                </a:r>
              </a:p>
            </p:txBody>
          </p:sp>
        </p:grpSp>
      </p:grpSp>
      <p:grpSp>
        <p:nvGrpSpPr>
          <p:cNvPr id="47" name="Group 46">
            <a:extLst>
              <a:ext uri="{FF2B5EF4-FFF2-40B4-BE49-F238E27FC236}">
                <a16:creationId xmlns:a16="http://schemas.microsoft.com/office/drawing/2014/main" id="{C82EEBB5-7B5E-3B4D-BA0D-A5F6FA56129E}"/>
              </a:ext>
            </a:extLst>
          </p:cNvPr>
          <p:cNvGrpSpPr/>
          <p:nvPr/>
        </p:nvGrpSpPr>
        <p:grpSpPr>
          <a:xfrm>
            <a:off x="6600017" y="7771385"/>
            <a:ext cx="4137114" cy="2388863"/>
            <a:chOff x="4594245" y="4215598"/>
            <a:chExt cx="2758076" cy="1592575"/>
          </a:xfrm>
        </p:grpSpPr>
        <p:sp>
          <p:nvSpPr>
            <p:cNvPr id="87" name="Down Arrow 86">
              <a:extLst>
                <a:ext uri="{FF2B5EF4-FFF2-40B4-BE49-F238E27FC236}">
                  <a16:creationId xmlns:a16="http://schemas.microsoft.com/office/drawing/2014/main" id="{B4AE086C-8994-BE41-AE2D-7C7596AD8306}"/>
                </a:ext>
              </a:extLst>
            </p:cNvPr>
            <p:cNvSpPr/>
            <p:nvPr/>
          </p:nvSpPr>
          <p:spPr>
            <a:xfrm rot="10800000">
              <a:off x="5740432" y="4215598"/>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grpSp>
          <p:nvGrpSpPr>
            <p:cNvPr id="17" name="Group 16">
              <a:extLst>
                <a:ext uri="{FF2B5EF4-FFF2-40B4-BE49-F238E27FC236}">
                  <a16:creationId xmlns:a16="http://schemas.microsoft.com/office/drawing/2014/main" id="{8756D588-2EC5-B847-A3DB-137366370645}"/>
                </a:ext>
              </a:extLst>
            </p:cNvPr>
            <p:cNvGrpSpPr/>
            <p:nvPr/>
          </p:nvGrpSpPr>
          <p:grpSpPr>
            <a:xfrm>
              <a:off x="4594245" y="4368174"/>
              <a:ext cx="2758076" cy="1439999"/>
              <a:chOff x="1657618" y="4412290"/>
              <a:chExt cx="2813859" cy="1337530"/>
            </a:xfrm>
          </p:grpSpPr>
          <p:pic>
            <p:nvPicPr>
              <p:cNvPr id="55" name="Picture 2" descr="SuperyachtNews.com - Business - Limassol Marina: the Mediterranean's most  exciting new destination">
                <a:extLst>
                  <a:ext uri="{FF2B5EF4-FFF2-40B4-BE49-F238E27FC236}">
                    <a16:creationId xmlns:a16="http://schemas.microsoft.com/office/drawing/2014/main" id="{45F95FF5-8627-104D-ABB3-CC5C8C5C3FC9}"/>
                  </a:ext>
                </a:extLst>
              </p:cNvPr>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779065" y="4412290"/>
                <a:ext cx="2570967" cy="1337530"/>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7EE5C964-C1FD-F644-B64F-0CD2D06779E5}"/>
                  </a:ext>
                </a:extLst>
              </p:cNvPr>
              <p:cNvSpPr txBox="1"/>
              <p:nvPr/>
            </p:nvSpPr>
            <p:spPr>
              <a:xfrm>
                <a:off x="1657618" y="5163059"/>
                <a:ext cx="2813859" cy="514576"/>
              </a:xfrm>
              <a:prstGeom prst="rect">
                <a:avLst/>
              </a:prstGeom>
              <a:noFill/>
            </p:spPr>
            <p:txBody>
              <a:bodyPr wrap="square" rtlCol="0">
                <a:spAutoFit/>
              </a:bodyPr>
              <a:lstStyle/>
              <a:p>
                <a:pPr algn="ctr"/>
                <a:r>
                  <a:rPr lang="en-CY" sz="2400" b="1">
                    <a:solidFill>
                      <a:schemeClr val="bg1"/>
                    </a:solidFill>
                  </a:rPr>
                  <a:t>MARINAS &amp; RECREATIONAL YACHTING</a:t>
                </a:r>
              </a:p>
            </p:txBody>
          </p:sp>
        </p:grpSp>
      </p:grpSp>
      <p:grpSp>
        <p:nvGrpSpPr>
          <p:cNvPr id="44" name="Group 43">
            <a:extLst>
              <a:ext uri="{FF2B5EF4-FFF2-40B4-BE49-F238E27FC236}">
                <a16:creationId xmlns:a16="http://schemas.microsoft.com/office/drawing/2014/main" id="{7BC5FB4E-A3B3-EA4A-874C-20688E081233}"/>
              </a:ext>
            </a:extLst>
          </p:cNvPr>
          <p:cNvGrpSpPr/>
          <p:nvPr/>
        </p:nvGrpSpPr>
        <p:grpSpPr>
          <a:xfrm>
            <a:off x="10233367" y="4989799"/>
            <a:ext cx="4878726" cy="4372049"/>
            <a:chOff x="7006510" y="2332066"/>
            <a:chExt cx="3252484" cy="2914699"/>
          </a:xfrm>
        </p:grpSpPr>
        <p:sp>
          <p:nvSpPr>
            <p:cNvPr id="88" name="Down Arrow 87">
              <a:extLst>
                <a:ext uri="{FF2B5EF4-FFF2-40B4-BE49-F238E27FC236}">
                  <a16:creationId xmlns:a16="http://schemas.microsoft.com/office/drawing/2014/main" id="{BDCBEE78-7067-8847-AC6F-61F7D83DA8C9}"/>
                </a:ext>
              </a:extLst>
            </p:cNvPr>
            <p:cNvSpPr/>
            <p:nvPr/>
          </p:nvSpPr>
          <p:spPr>
            <a:xfrm rot="6940997">
              <a:off x="7253398" y="3385239"/>
              <a:ext cx="484632" cy="978408"/>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grpSp>
          <p:nvGrpSpPr>
            <p:cNvPr id="5" name="Group 4">
              <a:extLst>
                <a:ext uri="{FF2B5EF4-FFF2-40B4-BE49-F238E27FC236}">
                  <a16:creationId xmlns:a16="http://schemas.microsoft.com/office/drawing/2014/main" id="{DAA375A2-EDDB-FD4D-BE77-B89853901461}"/>
                </a:ext>
              </a:extLst>
            </p:cNvPr>
            <p:cNvGrpSpPr/>
            <p:nvPr/>
          </p:nvGrpSpPr>
          <p:grpSpPr>
            <a:xfrm>
              <a:off x="7738994" y="2332066"/>
              <a:ext cx="2520000" cy="2914699"/>
              <a:chOff x="7495166" y="2417223"/>
              <a:chExt cx="2520000" cy="2914699"/>
            </a:xfrm>
          </p:grpSpPr>
          <p:pic>
            <p:nvPicPr>
              <p:cNvPr id="56" name="Picture 2" descr="A. Kimonides explains how he led Limassol to the top of the fish farming  standards worldwide!">
                <a:extLst>
                  <a:ext uri="{FF2B5EF4-FFF2-40B4-BE49-F238E27FC236}">
                    <a16:creationId xmlns:a16="http://schemas.microsoft.com/office/drawing/2014/main" id="{9317A0E5-01EE-694D-AD08-AE2141704747}"/>
                  </a:ext>
                </a:extLst>
              </p:cNvPr>
              <p:cNvPicPr>
                <a:picLocks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95166" y="2451068"/>
                <a:ext cx="2520000" cy="144000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EBC896E8-37BA-A147-A484-CAB750B91C09}"/>
                  </a:ext>
                </a:extLst>
              </p:cNvPr>
              <p:cNvGrpSpPr/>
              <p:nvPr/>
            </p:nvGrpSpPr>
            <p:grpSpPr>
              <a:xfrm>
                <a:off x="7495166" y="2417223"/>
                <a:ext cx="2520000" cy="2914699"/>
                <a:chOff x="769032" y="725114"/>
                <a:chExt cx="2520000" cy="2914699"/>
              </a:xfrm>
            </p:grpSpPr>
            <p:pic>
              <p:nvPicPr>
                <p:cNvPr id="57" name="Picture 2" descr="Cyprus Guide - All You Need To Know When Visiting The Island Country">
                  <a:extLst>
                    <a:ext uri="{FF2B5EF4-FFF2-40B4-BE49-F238E27FC236}">
                      <a16:creationId xmlns:a16="http://schemas.microsoft.com/office/drawing/2014/main" id="{540D2007-2E42-F644-ABD7-1CD1EF040FA5}"/>
                    </a:ext>
                  </a:extLst>
                </p:cNvPr>
                <p:cNvPicPr>
                  <a:picLocks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69032" y="2199813"/>
                  <a:ext cx="25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C9879E89-4B94-B44D-BA00-49F7E930A6FF}"/>
                    </a:ext>
                  </a:extLst>
                </p:cNvPr>
                <p:cNvSpPr txBox="1"/>
                <p:nvPr/>
              </p:nvSpPr>
              <p:spPr>
                <a:xfrm>
                  <a:off x="1306034" y="725114"/>
                  <a:ext cx="1445995" cy="307777"/>
                </a:xfrm>
                <a:prstGeom prst="rect">
                  <a:avLst/>
                </a:prstGeom>
                <a:noFill/>
              </p:spPr>
              <p:txBody>
                <a:bodyPr wrap="none" rtlCol="0">
                  <a:spAutoFit/>
                </a:bodyPr>
                <a:lstStyle/>
                <a:p>
                  <a:r>
                    <a:rPr lang="en-CY" sz="2400" b="1">
                      <a:solidFill>
                        <a:schemeClr val="bg1"/>
                      </a:solidFill>
                    </a:rPr>
                    <a:t>AQUACULTURE</a:t>
                  </a:r>
                </a:p>
              </p:txBody>
            </p:sp>
          </p:grpSp>
        </p:grpSp>
      </p:grpSp>
      <p:sp>
        <p:nvSpPr>
          <p:cNvPr id="70" name="TextBox 69">
            <a:extLst>
              <a:ext uri="{FF2B5EF4-FFF2-40B4-BE49-F238E27FC236}">
                <a16:creationId xmlns:a16="http://schemas.microsoft.com/office/drawing/2014/main" id="{96E46D19-44FA-1641-9AC6-43F8705BAE45}"/>
              </a:ext>
            </a:extLst>
          </p:cNvPr>
          <p:cNvSpPr txBox="1"/>
          <p:nvPr/>
        </p:nvSpPr>
        <p:spPr>
          <a:xfrm>
            <a:off x="2613033" y="5824835"/>
            <a:ext cx="3163238" cy="461665"/>
          </a:xfrm>
          <a:prstGeom prst="rect">
            <a:avLst/>
          </a:prstGeom>
          <a:noFill/>
        </p:spPr>
        <p:txBody>
          <a:bodyPr wrap="none" rtlCol="0">
            <a:spAutoFit/>
          </a:bodyPr>
          <a:lstStyle/>
          <a:p>
            <a:r>
              <a:rPr lang="en-CY" sz="2400" b="1" dirty="0">
                <a:solidFill>
                  <a:schemeClr val="bg1"/>
                </a:solidFill>
              </a:rPr>
              <a:t>SOLID &amp; LIQUID WASTE</a:t>
            </a:r>
          </a:p>
        </p:txBody>
      </p:sp>
      <p:grpSp>
        <p:nvGrpSpPr>
          <p:cNvPr id="15" name="Group 14">
            <a:extLst>
              <a:ext uri="{FF2B5EF4-FFF2-40B4-BE49-F238E27FC236}">
                <a16:creationId xmlns:a16="http://schemas.microsoft.com/office/drawing/2014/main" id="{2EB5B0CF-FED6-41AB-551C-AD1526E37427}"/>
              </a:ext>
            </a:extLst>
          </p:cNvPr>
          <p:cNvGrpSpPr/>
          <p:nvPr/>
        </p:nvGrpSpPr>
        <p:grpSpPr>
          <a:xfrm>
            <a:off x="2321795" y="1559674"/>
            <a:ext cx="4491992" cy="3284098"/>
            <a:chOff x="2366399" y="1559674"/>
            <a:chExt cx="4491992" cy="3284098"/>
          </a:xfrm>
        </p:grpSpPr>
        <p:sp>
          <p:nvSpPr>
            <p:cNvPr id="13" name="Down Arrow 12">
              <a:extLst>
                <a:ext uri="{FF2B5EF4-FFF2-40B4-BE49-F238E27FC236}">
                  <a16:creationId xmlns:a16="http://schemas.microsoft.com/office/drawing/2014/main" id="{CCE121B8-E7F2-5057-FC03-1CD11E689232}"/>
                </a:ext>
              </a:extLst>
            </p:cNvPr>
            <p:cNvSpPr/>
            <p:nvPr/>
          </p:nvSpPr>
          <p:spPr>
            <a:xfrm rot="19239616">
              <a:off x="6131443" y="2691673"/>
              <a:ext cx="726948" cy="215209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sz="2700"/>
            </a:p>
          </p:txBody>
        </p:sp>
        <p:pic>
          <p:nvPicPr>
            <p:cNvPr id="1026" name="Picture 2">
              <a:extLst>
                <a:ext uri="{FF2B5EF4-FFF2-40B4-BE49-F238E27FC236}">
                  <a16:creationId xmlns:a16="http://schemas.microsoft.com/office/drawing/2014/main" id="{6383685F-2B55-0268-502B-92AB984EFA24}"/>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366399" y="1588591"/>
              <a:ext cx="3779333" cy="2158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FE2956-01E6-2EA8-79FB-17E94EC2FFF0}"/>
                </a:ext>
              </a:extLst>
            </p:cNvPr>
            <p:cNvSpPr txBox="1"/>
            <p:nvPr/>
          </p:nvSpPr>
          <p:spPr>
            <a:xfrm>
              <a:off x="2366400" y="1559674"/>
              <a:ext cx="2074222" cy="461665"/>
            </a:xfrm>
            <a:prstGeom prst="rect">
              <a:avLst/>
            </a:prstGeom>
            <a:noFill/>
          </p:spPr>
          <p:txBody>
            <a:bodyPr wrap="none" rtlCol="0">
              <a:spAutoFit/>
            </a:bodyPr>
            <a:lstStyle/>
            <a:p>
              <a:r>
                <a:rPr lang="en-CY" sz="2400" b="1">
                  <a:solidFill>
                    <a:schemeClr val="bg1"/>
                  </a:solidFill>
                </a:rPr>
                <a:t>DESALINATION</a:t>
              </a:r>
            </a:p>
          </p:txBody>
        </p:sp>
      </p:grpSp>
      <p:sp>
        <p:nvSpPr>
          <p:cNvPr id="12" name="TextBox 11">
            <a:extLst>
              <a:ext uri="{FF2B5EF4-FFF2-40B4-BE49-F238E27FC236}">
                <a16:creationId xmlns:a16="http://schemas.microsoft.com/office/drawing/2014/main" id="{45029EBB-1D67-D418-A370-C63FC21DCBD8}"/>
              </a:ext>
            </a:extLst>
          </p:cNvPr>
          <p:cNvSpPr txBox="1"/>
          <p:nvPr/>
        </p:nvSpPr>
        <p:spPr>
          <a:xfrm>
            <a:off x="12512566" y="8849415"/>
            <a:ext cx="1446422" cy="461665"/>
          </a:xfrm>
          <a:prstGeom prst="rect">
            <a:avLst/>
          </a:prstGeom>
          <a:noFill/>
        </p:spPr>
        <p:txBody>
          <a:bodyPr wrap="none" rtlCol="0">
            <a:spAutoFit/>
          </a:bodyPr>
          <a:lstStyle/>
          <a:p>
            <a:r>
              <a:rPr lang="en-CY" sz="2400" b="1">
                <a:solidFill>
                  <a:schemeClr val="bg1"/>
                </a:solidFill>
              </a:rPr>
              <a:t>FISHERIES</a:t>
            </a:r>
          </a:p>
        </p:txBody>
      </p:sp>
      <p:sp>
        <p:nvSpPr>
          <p:cNvPr id="18" name="Title 2">
            <a:extLst>
              <a:ext uri="{FF2B5EF4-FFF2-40B4-BE49-F238E27FC236}">
                <a16:creationId xmlns:a16="http://schemas.microsoft.com/office/drawing/2014/main" id="{A938DDE7-0816-B5F8-CE66-89DC9C2EB0DD}"/>
              </a:ext>
            </a:extLst>
          </p:cNvPr>
          <p:cNvSpPr txBox="1">
            <a:spLocks/>
          </p:cNvSpPr>
          <p:nvPr/>
        </p:nvSpPr>
        <p:spPr>
          <a:xfrm>
            <a:off x="1706880" y="319502"/>
            <a:ext cx="16246582" cy="7356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828800">
              <a:lnSpc>
                <a:spcPct val="90000"/>
              </a:lnSpc>
            </a:pPr>
            <a:r>
              <a:rPr lang="en-CY" sz="4800" dirty="0">
                <a:solidFill>
                  <a:schemeClr val="bg1"/>
                </a:solidFill>
              </a:rPr>
              <a:t> </a:t>
            </a:r>
            <a:r>
              <a:rPr lang="en-GB" sz="3600" b="1" dirty="0">
                <a:solidFill>
                  <a:schemeClr val="bg1"/>
                </a:solidFill>
                <a:latin typeface="+mn-lt"/>
                <a:ea typeface="+mn-ea"/>
                <a:cs typeface="+mn-cs"/>
              </a:rPr>
              <a:t>Background of Project Concept</a:t>
            </a:r>
          </a:p>
          <a:p>
            <a:pPr>
              <a:lnSpc>
                <a:spcPts val="5760"/>
              </a:lnSpc>
            </a:pPr>
            <a:r>
              <a:rPr lang="en-GB" sz="4800" b="1" i="1" dirty="0">
                <a:solidFill>
                  <a:schemeClr val="bg1"/>
                </a:solidFill>
              </a:rPr>
              <a:t> </a:t>
            </a:r>
            <a:r>
              <a:rPr lang="en-CY" sz="3200" b="1" i="1" dirty="0">
                <a:solidFill>
                  <a:schemeClr val="bg1"/>
                </a:solidFill>
              </a:rPr>
              <a:t>Increasing Risks to Marine Coastal Environment </a:t>
            </a:r>
            <a:r>
              <a:rPr lang="en-GB" sz="3200" b="1" i="1" dirty="0">
                <a:solidFill>
                  <a:schemeClr val="bg1"/>
                </a:solidFill>
              </a:rPr>
              <a:t>In Limassol Coast</a:t>
            </a:r>
            <a:endParaRPr lang="en-CY" sz="3200" b="1" i="1" dirty="0">
              <a:solidFill>
                <a:schemeClr val="bg1"/>
              </a:solidFill>
            </a:endParaRPr>
          </a:p>
        </p:txBody>
      </p:sp>
      <p:pic>
        <p:nvPicPr>
          <p:cNvPr id="3" name="Picture 2">
            <a:extLst>
              <a:ext uri="{FF2B5EF4-FFF2-40B4-BE49-F238E27FC236}">
                <a16:creationId xmlns:a16="http://schemas.microsoft.com/office/drawing/2014/main" id="{74BF7CA6-164C-8EB3-9F89-DB9BEC301CB9}"/>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0" y="202196"/>
            <a:ext cx="1500164" cy="1357478"/>
          </a:xfrm>
          <a:prstGeom prst="rect">
            <a:avLst/>
          </a:prstGeom>
        </p:spPr>
      </p:pic>
    </p:spTree>
    <p:extLst>
      <p:ext uri="{BB962C8B-B14F-4D97-AF65-F5344CB8AC3E}">
        <p14:creationId xmlns:p14="http://schemas.microsoft.com/office/powerpoint/2010/main" val="426556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animEffect transition="in" filter="fade">
                                      <p:cBhvr>
                                        <p:cTn id="23" dur="500"/>
                                        <p:tgtEl>
                                          <p:spTgt spid="4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fltVal val="0"/>
                                          </p:val>
                                        </p:tav>
                                        <p:tav tm="100000">
                                          <p:val>
                                            <p:strVal val="#ppt_w"/>
                                          </p:val>
                                        </p:tav>
                                      </p:tavLst>
                                    </p:anim>
                                    <p:anim calcmode="lin" valueType="num">
                                      <p:cBhvr>
                                        <p:cTn id="29" dur="500" fill="hold"/>
                                        <p:tgtEl>
                                          <p:spTgt spid="47"/>
                                        </p:tgtEl>
                                        <p:attrNameLst>
                                          <p:attrName>ppt_h</p:attrName>
                                        </p:attrNameLst>
                                      </p:cBhvr>
                                      <p:tavLst>
                                        <p:tav tm="0">
                                          <p:val>
                                            <p:fltVal val="0"/>
                                          </p:val>
                                        </p:tav>
                                        <p:tav tm="100000">
                                          <p:val>
                                            <p:strVal val="#ppt_h"/>
                                          </p:val>
                                        </p:tav>
                                      </p:tavLst>
                                    </p:anim>
                                    <p:animEffect transition="in" filter="fade">
                                      <p:cBhvr>
                                        <p:cTn id="30" dur="500"/>
                                        <p:tgtEl>
                                          <p:spTgt spid="4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 calcmode="lin" valueType="num">
                                      <p:cBhvr>
                                        <p:cTn id="42" dur="500" fill="hold"/>
                                        <p:tgtEl>
                                          <p:spTgt spid="46"/>
                                        </p:tgtEl>
                                        <p:attrNameLst>
                                          <p:attrName>ppt_w</p:attrName>
                                        </p:attrNameLst>
                                      </p:cBhvr>
                                      <p:tavLst>
                                        <p:tav tm="0">
                                          <p:val>
                                            <p:fltVal val="0"/>
                                          </p:val>
                                        </p:tav>
                                        <p:tav tm="100000">
                                          <p:val>
                                            <p:strVal val="#ppt_w"/>
                                          </p:val>
                                        </p:tav>
                                      </p:tavLst>
                                    </p:anim>
                                    <p:anim calcmode="lin" valueType="num">
                                      <p:cBhvr>
                                        <p:cTn id="43" dur="500" fill="hold"/>
                                        <p:tgtEl>
                                          <p:spTgt spid="46"/>
                                        </p:tgtEl>
                                        <p:attrNameLst>
                                          <p:attrName>ppt_h</p:attrName>
                                        </p:attrNameLst>
                                      </p:cBhvr>
                                      <p:tavLst>
                                        <p:tav tm="0">
                                          <p:val>
                                            <p:fltVal val="0"/>
                                          </p:val>
                                        </p:tav>
                                        <p:tav tm="100000">
                                          <p:val>
                                            <p:strVal val="#ppt_h"/>
                                          </p:val>
                                        </p:tav>
                                      </p:tavLst>
                                    </p:anim>
                                    <p:animEffect transition="in" filter="fade">
                                      <p:cBhvr>
                                        <p:cTn id="44" dur="500"/>
                                        <p:tgtEl>
                                          <p:spTgt spid="46"/>
                                        </p:tgtEl>
                                      </p:cBhvr>
                                    </p:animEffec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áfico 227">
            <a:extLst>
              <a:ext uri="{FF2B5EF4-FFF2-40B4-BE49-F238E27FC236}">
                <a16:creationId xmlns:a16="http://schemas.microsoft.com/office/drawing/2014/main" id="{5240C6A7-BE8F-9949-B2CC-F02132184531}"/>
              </a:ext>
            </a:extLst>
          </p:cNvPr>
          <p:cNvGrpSpPr/>
          <p:nvPr/>
        </p:nvGrpSpPr>
        <p:grpSpPr>
          <a:xfrm>
            <a:off x="1098378" y="2681235"/>
            <a:ext cx="9537909" cy="5992836"/>
            <a:chOff x="7478797" y="5599904"/>
            <a:chExt cx="654197" cy="654197"/>
          </a:xfrm>
        </p:grpSpPr>
        <p:sp>
          <p:nvSpPr>
            <p:cNvPr id="26" name="Forma libre 432">
              <a:extLst>
                <a:ext uri="{FF2B5EF4-FFF2-40B4-BE49-F238E27FC236}">
                  <a16:creationId xmlns:a16="http://schemas.microsoft.com/office/drawing/2014/main" id="{6A608261-1596-D245-8A57-B315F209CD7A}"/>
                </a:ext>
              </a:extLst>
            </p:cNvPr>
            <p:cNvSpPr/>
            <p:nvPr/>
          </p:nvSpPr>
          <p:spPr>
            <a:xfrm>
              <a:off x="7477751" y="5598859"/>
              <a:ext cx="655592" cy="655592"/>
            </a:xfrm>
            <a:custGeom>
              <a:avLst/>
              <a:gdLst>
                <a:gd name="connsiteX0" fmla="*/ 655219 w 655591"/>
                <a:gd name="connsiteY0" fmla="*/ 430100 h 655591"/>
                <a:gd name="connsiteX1" fmla="*/ 654938 w 655591"/>
                <a:gd name="connsiteY1" fmla="*/ 427820 h 655591"/>
                <a:gd name="connsiteX2" fmla="*/ 570700 w 655591"/>
                <a:gd name="connsiteY2" fmla="*/ 175107 h 655591"/>
                <a:gd name="connsiteX3" fmla="*/ 596192 w 655591"/>
                <a:gd name="connsiteY3" fmla="*/ 134954 h 655591"/>
                <a:gd name="connsiteX4" fmla="*/ 551556 w 655591"/>
                <a:gd name="connsiteY4" fmla="*/ 90318 h 655591"/>
                <a:gd name="connsiteX5" fmla="*/ 384362 w 655591"/>
                <a:gd name="connsiteY5" fmla="*/ 90318 h 655591"/>
                <a:gd name="connsiteX6" fmla="*/ 387891 w 655591"/>
                <a:gd name="connsiteY6" fmla="*/ 75439 h 655591"/>
                <a:gd name="connsiteX7" fmla="*/ 328376 w 655591"/>
                <a:gd name="connsiteY7" fmla="*/ 1046 h 655591"/>
                <a:gd name="connsiteX8" fmla="*/ 268862 w 655591"/>
                <a:gd name="connsiteY8" fmla="*/ 75438 h 655591"/>
                <a:gd name="connsiteX9" fmla="*/ 272391 w 655591"/>
                <a:gd name="connsiteY9" fmla="*/ 90317 h 655591"/>
                <a:gd name="connsiteX10" fmla="*/ 105197 w 655591"/>
                <a:gd name="connsiteY10" fmla="*/ 90317 h 655591"/>
                <a:gd name="connsiteX11" fmla="*/ 60561 w 655591"/>
                <a:gd name="connsiteY11" fmla="*/ 134953 h 655591"/>
                <a:gd name="connsiteX12" fmla="*/ 86054 w 655591"/>
                <a:gd name="connsiteY12" fmla="*/ 175106 h 655591"/>
                <a:gd name="connsiteX13" fmla="*/ 1816 w 655591"/>
                <a:gd name="connsiteY13" fmla="*/ 427818 h 655591"/>
                <a:gd name="connsiteX14" fmla="*/ 1534 w 655591"/>
                <a:gd name="connsiteY14" fmla="*/ 430099 h 655591"/>
                <a:gd name="connsiteX15" fmla="*/ 1046 w 655591"/>
                <a:gd name="connsiteY15" fmla="*/ 432526 h 655591"/>
                <a:gd name="connsiteX16" fmla="*/ 1131 w 655591"/>
                <a:gd name="connsiteY16" fmla="*/ 433374 h 655591"/>
                <a:gd name="connsiteX17" fmla="*/ 1204 w 655591"/>
                <a:gd name="connsiteY17" fmla="*/ 434083 h 655591"/>
                <a:gd name="connsiteX18" fmla="*/ 105197 w 655591"/>
                <a:gd name="connsiteY18" fmla="*/ 536677 h 655591"/>
                <a:gd name="connsiteX19" fmla="*/ 209190 w 655591"/>
                <a:gd name="connsiteY19" fmla="*/ 434083 h 655591"/>
                <a:gd name="connsiteX20" fmla="*/ 209262 w 655591"/>
                <a:gd name="connsiteY20" fmla="*/ 433374 h 655591"/>
                <a:gd name="connsiteX21" fmla="*/ 209347 w 655591"/>
                <a:gd name="connsiteY21" fmla="*/ 432526 h 655591"/>
                <a:gd name="connsiteX22" fmla="*/ 208859 w 655591"/>
                <a:gd name="connsiteY22" fmla="*/ 430099 h 655591"/>
                <a:gd name="connsiteX23" fmla="*/ 208577 w 655591"/>
                <a:gd name="connsiteY23" fmla="*/ 427818 h 655591"/>
                <a:gd name="connsiteX24" fmla="*/ 124348 w 655591"/>
                <a:gd name="connsiteY24" fmla="*/ 175128 h 655591"/>
                <a:gd name="connsiteX25" fmla="*/ 138965 w 655591"/>
                <a:gd name="connsiteY25" fmla="*/ 163679 h 655591"/>
                <a:gd name="connsiteX26" fmla="*/ 293190 w 655591"/>
                <a:gd name="connsiteY26" fmla="*/ 207249 h 655591"/>
                <a:gd name="connsiteX27" fmla="*/ 256820 w 655591"/>
                <a:gd name="connsiteY27" fmla="*/ 566436 h 655591"/>
                <a:gd name="connsiteX28" fmla="*/ 239104 w 655591"/>
                <a:gd name="connsiteY28" fmla="*/ 566436 h 655591"/>
                <a:gd name="connsiteX29" fmla="*/ 179590 w 655591"/>
                <a:gd name="connsiteY29" fmla="*/ 625949 h 655591"/>
                <a:gd name="connsiteX30" fmla="*/ 179590 w 655591"/>
                <a:gd name="connsiteY30" fmla="*/ 640829 h 655591"/>
                <a:gd name="connsiteX31" fmla="*/ 194469 w 655591"/>
                <a:gd name="connsiteY31" fmla="*/ 655708 h 655591"/>
                <a:gd name="connsiteX32" fmla="*/ 462286 w 655591"/>
                <a:gd name="connsiteY32" fmla="*/ 655708 h 655591"/>
                <a:gd name="connsiteX33" fmla="*/ 477165 w 655591"/>
                <a:gd name="connsiteY33" fmla="*/ 640829 h 655591"/>
                <a:gd name="connsiteX34" fmla="*/ 477165 w 655591"/>
                <a:gd name="connsiteY34" fmla="*/ 625949 h 655591"/>
                <a:gd name="connsiteX35" fmla="*/ 417650 w 655591"/>
                <a:gd name="connsiteY35" fmla="*/ 566434 h 655591"/>
                <a:gd name="connsiteX36" fmla="*/ 399933 w 655591"/>
                <a:gd name="connsiteY36" fmla="*/ 566434 h 655591"/>
                <a:gd name="connsiteX37" fmla="*/ 363563 w 655591"/>
                <a:gd name="connsiteY37" fmla="*/ 207248 h 655591"/>
                <a:gd name="connsiteX38" fmla="*/ 517789 w 655591"/>
                <a:gd name="connsiteY38" fmla="*/ 163678 h 655591"/>
                <a:gd name="connsiteX39" fmla="*/ 532406 w 655591"/>
                <a:gd name="connsiteY39" fmla="*/ 175127 h 655591"/>
                <a:gd name="connsiteX40" fmla="*/ 448177 w 655591"/>
                <a:gd name="connsiteY40" fmla="*/ 427817 h 655591"/>
                <a:gd name="connsiteX41" fmla="*/ 447895 w 655591"/>
                <a:gd name="connsiteY41" fmla="*/ 430098 h 655591"/>
                <a:gd name="connsiteX42" fmla="*/ 447407 w 655591"/>
                <a:gd name="connsiteY42" fmla="*/ 432525 h 655591"/>
                <a:gd name="connsiteX43" fmla="*/ 447492 w 655591"/>
                <a:gd name="connsiteY43" fmla="*/ 433373 h 655591"/>
                <a:gd name="connsiteX44" fmla="*/ 447564 w 655591"/>
                <a:gd name="connsiteY44" fmla="*/ 434081 h 655591"/>
                <a:gd name="connsiteX45" fmla="*/ 551558 w 655591"/>
                <a:gd name="connsiteY45" fmla="*/ 536677 h 655591"/>
                <a:gd name="connsiteX46" fmla="*/ 655550 w 655591"/>
                <a:gd name="connsiteY46" fmla="*/ 434083 h 655591"/>
                <a:gd name="connsiteX47" fmla="*/ 655623 w 655591"/>
                <a:gd name="connsiteY47" fmla="*/ 433374 h 655591"/>
                <a:gd name="connsiteX48" fmla="*/ 655708 w 655591"/>
                <a:gd name="connsiteY48" fmla="*/ 432526 h 655591"/>
                <a:gd name="connsiteX49" fmla="*/ 655219 w 655591"/>
                <a:gd name="connsiteY49" fmla="*/ 430100 h 655591"/>
                <a:gd name="connsiteX50" fmla="*/ 173831 w 655591"/>
                <a:gd name="connsiteY50" fmla="*/ 417648 h 655591"/>
                <a:gd name="connsiteX51" fmla="*/ 36563 w 655591"/>
                <a:gd name="connsiteY51" fmla="*/ 417648 h 655591"/>
                <a:gd name="connsiteX52" fmla="*/ 105196 w 655591"/>
                <a:gd name="connsiteY52" fmla="*/ 211759 h 655591"/>
                <a:gd name="connsiteX53" fmla="*/ 173831 w 655591"/>
                <a:gd name="connsiteY53" fmla="*/ 417648 h 655591"/>
                <a:gd name="connsiteX54" fmla="*/ 482923 w 655591"/>
                <a:gd name="connsiteY54" fmla="*/ 417648 h 655591"/>
                <a:gd name="connsiteX55" fmla="*/ 551556 w 655591"/>
                <a:gd name="connsiteY55" fmla="*/ 211759 h 655591"/>
                <a:gd name="connsiteX56" fmla="*/ 620190 w 655591"/>
                <a:gd name="connsiteY56" fmla="*/ 417648 h 655591"/>
                <a:gd name="connsiteX57" fmla="*/ 482923 w 655591"/>
                <a:gd name="connsiteY57" fmla="*/ 417648 h 65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55591" h="655591">
                  <a:moveTo>
                    <a:pt x="655219" y="430100"/>
                  </a:moveTo>
                  <a:cubicBezTo>
                    <a:pt x="655093" y="429336"/>
                    <a:pt x="655190" y="428579"/>
                    <a:pt x="654938" y="427820"/>
                  </a:cubicBezTo>
                  <a:lnTo>
                    <a:pt x="570700" y="175107"/>
                  </a:lnTo>
                  <a:cubicBezTo>
                    <a:pt x="585718" y="167912"/>
                    <a:pt x="596192" y="152689"/>
                    <a:pt x="596192" y="134954"/>
                  </a:cubicBezTo>
                  <a:cubicBezTo>
                    <a:pt x="596192" y="110340"/>
                    <a:pt x="576170" y="90318"/>
                    <a:pt x="551556" y="90318"/>
                  </a:cubicBezTo>
                  <a:lnTo>
                    <a:pt x="384362" y="90318"/>
                  </a:lnTo>
                  <a:cubicBezTo>
                    <a:pt x="386505" y="85659"/>
                    <a:pt x="387891" y="80712"/>
                    <a:pt x="387891" y="75439"/>
                  </a:cubicBezTo>
                  <a:cubicBezTo>
                    <a:pt x="387891" y="53979"/>
                    <a:pt x="364179" y="1046"/>
                    <a:pt x="328376" y="1046"/>
                  </a:cubicBezTo>
                  <a:cubicBezTo>
                    <a:pt x="292574" y="1046"/>
                    <a:pt x="268862" y="53978"/>
                    <a:pt x="268862" y="75438"/>
                  </a:cubicBezTo>
                  <a:cubicBezTo>
                    <a:pt x="268862" y="80710"/>
                    <a:pt x="270249" y="85658"/>
                    <a:pt x="272391" y="90317"/>
                  </a:cubicBezTo>
                  <a:lnTo>
                    <a:pt x="105197" y="90317"/>
                  </a:lnTo>
                  <a:cubicBezTo>
                    <a:pt x="80583" y="90317"/>
                    <a:pt x="60561" y="110339"/>
                    <a:pt x="60561" y="134953"/>
                  </a:cubicBezTo>
                  <a:cubicBezTo>
                    <a:pt x="60561" y="152689"/>
                    <a:pt x="71035" y="167912"/>
                    <a:pt x="86054" y="175106"/>
                  </a:cubicBezTo>
                  <a:lnTo>
                    <a:pt x="1816" y="427818"/>
                  </a:lnTo>
                  <a:cubicBezTo>
                    <a:pt x="1564" y="428577"/>
                    <a:pt x="1661" y="429335"/>
                    <a:pt x="1534" y="430099"/>
                  </a:cubicBezTo>
                  <a:cubicBezTo>
                    <a:pt x="1395" y="430921"/>
                    <a:pt x="1046" y="431664"/>
                    <a:pt x="1046" y="432526"/>
                  </a:cubicBezTo>
                  <a:cubicBezTo>
                    <a:pt x="1046" y="432816"/>
                    <a:pt x="1130" y="433084"/>
                    <a:pt x="1131" y="433374"/>
                  </a:cubicBezTo>
                  <a:cubicBezTo>
                    <a:pt x="1144" y="433617"/>
                    <a:pt x="1179" y="433843"/>
                    <a:pt x="1204" y="434083"/>
                  </a:cubicBezTo>
                  <a:cubicBezTo>
                    <a:pt x="2062" y="490772"/>
                    <a:pt x="48309" y="536677"/>
                    <a:pt x="105197" y="536677"/>
                  </a:cubicBezTo>
                  <a:cubicBezTo>
                    <a:pt x="162086" y="536677"/>
                    <a:pt x="208333" y="490772"/>
                    <a:pt x="209190" y="434083"/>
                  </a:cubicBezTo>
                  <a:cubicBezTo>
                    <a:pt x="209215" y="433843"/>
                    <a:pt x="209250" y="433618"/>
                    <a:pt x="209262" y="433374"/>
                  </a:cubicBezTo>
                  <a:cubicBezTo>
                    <a:pt x="209264" y="433084"/>
                    <a:pt x="209347" y="432816"/>
                    <a:pt x="209347" y="432526"/>
                  </a:cubicBezTo>
                  <a:cubicBezTo>
                    <a:pt x="209347" y="431665"/>
                    <a:pt x="208999" y="430921"/>
                    <a:pt x="208859" y="430099"/>
                  </a:cubicBezTo>
                  <a:cubicBezTo>
                    <a:pt x="208732" y="429335"/>
                    <a:pt x="208830" y="428577"/>
                    <a:pt x="208577" y="427818"/>
                  </a:cubicBezTo>
                  <a:lnTo>
                    <a:pt x="124348" y="175128"/>
                  </a:lnTo>
                  <a:cubicBezTo>
                    <a:pt x="129944" y="172394"/>
                    <a:pt x="134942" y="168519"/>
                    <a:pt x="138965" y="163679"/>
                  </a:cubicBezTo>
                  <a:cubicBezTo>
                    <a:pt x="186973" y="188239"/>
                    <a:pt x="239542" y="202659"/>
                    <a:pt x="293190" y="207249"/>
                  </a:cubicBezTo>
                  <a:cubicBezTo>
                    <a:pt x="283753" y="375674"/>
                    <a:pt x="264368" y="524705"/>
                    <a:pt x="256820" y="566436"/>
                  </a:cubicBezTo>
                  <a:lnTo>
                    <a:pt x="239104" y="566436"/>
                  </a:lnTo>
                  <a:cubicBezTo>
                    <a:pt x="206281" y="566434"/>
                    <a:pt x="179590" y="593127"/>
                    <a:pt x="179590" y="625949"/>
                  </a:cubicBezTo>
                  <a:lnTo>
                    <a:pt x="179590" y="640829"/>
                  </a:lnTo>
                  <a:cubicBezTo>
                    <a:pt x="179590" y="649053"/>
                    <a:pt x="186245" y="655708"/>
                    <a:pt x="194469" y="655708"/>
                  </a:cubicBezTo>
                  <a:lnTo>
                    <a:pt x="462286" y="655708"/>
                  </a:lnTo>
                  <a:cubicBezTo>
                    <a:pt x="470510" y="655708"/>
                    <a:pt x="477165" y="649053"/>
                    <a:pt x="477165" y="640829"/>
                  </a:cubicBezTo>
                  <a:lnTo>
                    <a:pt x="477165" y="625949"/>
                  </a:lnTo>
                  <a:cubicBezTo>
                    <a:pt x="477165" y="593127"/>
                    <a:pt x="450474" y="566434"/>
                    <a:pt x="417650" y="566434"/>
                  </a:cubicBezTo>
                  <a:lnTo>
                    <a:pt x="399933" y="566434"/>
                  </a:lnTo>
                  <a:cubicBezTo>
                    <a:pt x="392386" y="524704"/>
                    <a:pt x="373000" y="375672"/>
                    <a:pt x="363563" y="207248"/>
                  </a:cubicBezTo>
                  <a:cubicBezTo>
                    <a:pt x="417212" y="202659"/>
                    <a:pt x="469780" y="188237"/>
                    <a:pt x="517789" y="163678"/>
                  </a:cubicBezTo>
                  <a:cubicBezTo>
                    <a:pt x="521812" y="168518"/>
                    <a:pt x="526810" y="172394"/>
                    <a:pt x="532406" y="175127"/>
                  </a:cubicBezTo>
                  <a:lnTo>
                    <a:pt x="448177" y="427817"/>
                  </a:lnTo>
                  <a:cubicBezTo>
                    <a:pt x="447924" y="428576"/>
                    <a:pt x="448022" y="429333"/>
                    <a:pt x="447895" y="430098"/>
                  </a:cubicBezTo>
                  <a:cubicBezTo>
                    <a:pt x="447755" y="430919"/>
                    <a:pt x="447407" y="431663"/>
                    <a:pt x="447407" y="432525"/>
                  </a:cubicBezTo>
                  <a:cubicBezTo>
                    <a:pt x="447407" y="432815"/>
                    <a:pt x="447490" y="433083"/>
                    <a:pt x="447492" y="433373"/>
                  </a:cubicBezTo>
                  <a:cubicBezTo>
                    <a:pt x="447504" y="433615"/>
                    <a:pt x="447539" y="433841"/>
                    <a:pt x="447564" y="434081"/>
                  </a:cubicBezTo>
                  <a:cubicBezTo>
                    <a:pt x="448422" y="490772"/>
                    <a:pt x="494669" y="536677"/>
                    <a:pt x="551558" y="536677"/>
                  </a:cubicBezTo>
                  <a:cubicBezTo>
                    <a:pt x="608446" y="536677"/>
                    <a:pt x="654694" y="490772"/>
                    <a:pt x="655550" y="434083"/>
                  </a:cubicBezTo>
                  <a:cubicBezTo>
                    <a:pt x="655575" y="433843"/>
                    <a:pt x="655610" y="433618"/>
                    <a:pt x="655623" y="433374"/>
                  </a:cubicBezTo>
                  <a:cubicBezTo>
                    <a:pt x="655624" y="433084"/>
                    <a:pt x="655708" y="432816"/>
                    <a:pt x="655708" y="432526"/>
                  </a:cubicBezTo>
                  <a:cubicBezTo>
                    <a:pt x="655708" y="431665"/>
                    <a:pt x="655359" y="430921"/>
                    <a:pt x="655219" y="430100"/>
                  </a:cubicBezTo>
                  <a:close/>
                  <a:moveTo>
                    <a:pt x="173831" y="417648"/>
                  </a:moveTo>
                  <a:lnTo>
                    <a:pt x="36563" y="417648"/>
                  </a:lnTo>
                  <a:lnTo>
                    <a:pt x="105196" y="211759"/>
                  </a:lnTo>
                  <a:lnTo>
                    <a:pt x="173831" y="417648"/>
                  </a:lnTo>
                  <a:close/>
                  <a:moveTo>
                    <a:pt x="482923" y="417648"/>
                  </a:moveTo>
                  <a:lnTo>
                    <a:pt x="551556" y="211759"/>
                  </a:lnTo>
                  <a:lnTo>
                    <a:pt x="620190" y="417648"/>
                  </a:lnTo>
                  <a:lnTo>
                    <a:pt x="482923" y="417648"/>
                  </a:lnTo>
                  <a:close/>
                </a:path>
              </a:pathLst>
            </a:custGeom>
            <a:solidFill>
              <a:schemeClr val="accent1"/>
            </a:solidFill>
            <a:ln w="9525" cap="flat">
              <a:noFill/>
              <a:prstDash val="solid"/>
              <a:miter/>
            </a:ln>
          </p:spPr>
          <p:txBody>
            <a:bodyPr rtlCol="0" anchor="ctr"/>
            <a:lstStyle/>
            <a:p>
              <a:endParaRPr lang="es-MX" sz="2700" dirty="0"/>
            </a:p>
          </p:txBody>
        </p:sp>
      </p:grpSp>
      <p:sp>
        <p:nvSpPr>
          <p:cNvPr id="3" name="TextBox 2">
            <a:extLst>
              <a:ext uri="{FF2B5EF4-FFF2-40B4-BE49-F238E27FC236}">
                <a16:creationId xmlns:a16="http://schemas.microsoft.com/office/drawing/2014/main" id="{ACE037CE-FFFA-9E4B-93D0-6C02B756BB4B}"/>
              </a:ext>
            </a:extLst>
          </p:cNvPr>
          <p:cNvSpPr txBox="1"/>
          <p:nvPr/>
        </p:nvSpPr>
        <p:spPr>
          <a:xfrm>
            <a:off x="1399029" y="6548892"/>
            <a:ext cx="2670924" cy="923330"/>
          </a:xfrm>
          <a:prstGeom prst="rect">
            <a:avLst/>
          </a:prstGeom>
          <a:noFill/>
        </p:spPr>
        <p:txBody>
          <a:bodyPr wrap="none" rtlCol="0">
            <a:spAutoFit/>
          </a:bodyPr>
          <a:lstStyle/>
          <a:p>
            <a:r>
              <a:rPr lang="en-CY" sz="2700" dirty="0">
                <a:solidFill>
                  <a:schemeClr val="bg1"/>
                </a:solidFill>
              </a:rPr>
              <a:t>ENVIRONMENTAL</a:t>
            </a:r>
          </a:p>
          <a:p>
            <a:pPr algn="ctr"/>
            <a:r>
              <a:rPr lang="en-GB" sz="2700" dirty="0">
                <a:solidFill>
                  <a:schemeClr val="bg1"/>
                </a:solidFill>
              </a:rPr>
              <a:t>RISK</a:t>
            </a:r>
            <a:endParaRPr lang="en-CY" sz="2700" dirty="0">
              <a:solidFill>
                <a:schemeClr val="bg1"/>
              </a:solidFill>
            </a:endParaRPr>
          </a:p>
        </p:txBody>
      </p:sp>
      <p:sp>
        <p:nvSpPr>
          <p:cNvPr id="29" name="TextBox 28">
            <a:extLst>
              <a:ext uri="{FF2B5EF4-FFF2-40B4-BE49-F238E27FC236}">
                <a16:creationId xmlns:a16="http://schemas.microsoft.com/office/drawing/2014/main" id="{A971EA93-1229-3046-AC2D-B4B57EBD0EA5}"/>
              </a:ext>
            </a:extLst>
          </p:cNvPr>
          <p:cNvSpPr txBox="1"/>
          <p:nvPr/>
        </p:nvSpPr>
        <p:spPr>
          <a:xfrm>
            <a:off x="7729991" y="6482879"/>
            <a:ext cx="2828017" cy="923330"/>
          </a:xfrm>
          <a:prstGeom prst="rect">
            <a:avLst/>
          </a:prstGeom>
          <a:noFill/>
        </p:spPr>
        <p:txBody>
          <a:bodyPr wrap="none" rtlCol="0">
            <a:spAutoFit/>
          </a:bodyPr>
          <a:lstStyle/>
          <a:p>
            <a:pPr algn="ctr"/>
            <a:r>
              <a:rPr lang="en-GB" sz="2700" dirty="0">
                <a:solidFill>
                  <a:schemeClr val="bg1"/>
                </a:solidFill>
              </a:rPr>
              <a:t>ENVIRONMENTAL  </a:t>
            </a:r>
            <a:br>
              <a:rPr lang="en-CY" sz="2700" dirty="0">
                <a:solidFill>
                  <a:schemeClr val="bg1"/>
                </a:solidFill>
              </a:rPr>
            </a:br>
            <a:r>
              <a:rPr lang="en-CY" sz="2700" dirty="0">
                <a:solidFill>
                  <a:schemeClr val="bg1"/>
                </a:solidFill>
              </a:rPr>
              <a:t>MANAGE</a:t>
            </a:r>
            <a:r>
              <a:rPr lang="en-GB" sz="2700" dirty="0">
                <a:solidFill>
                  <a:schemeClr val="bg1"/>
                </a:solidFill>
              </a:rPr>
              <a:t>MENT</a:t>
            </a:r>
            <a:endParaRPr lang="en-CY" sz="2700" dirty="0">
              <a:solidFill>
                <a:schemeClr val="bg1"/>
              </a:solidFill>
            </a:endParaRPr>
          </a:p>
        </p:txBody>
      </p:sp>
      <p:sp>
        <p:nvSpPr>
          <p:cNvPr id="30" name="Subtitle 2">
            <a:extLst>
              <a:ext uri="{FF2B5EF4-FFF2-40B4-BE49-F238E27FC236}">
                <a16:creationId xmlns:a16="http://schemas.microsoft.com/office/drawing/2014/main" id="{528F6B54-6D31-DF44-9FDF-F7A06C924A5D}"/>
              </a:ext>
            </a:extLst>
          </p:cNvPr>
          <p:cNvSpPr txBox="1">
            <a:spLocks/>
          </p:cNvSpPr>
          <p:nvPr/>
        </p:nvSpPr>
        <p:spPr>
          <a:xfrm>
            <a:off x="2508068" y="398521"/>
            <a:ext cx="6975567" cy="763235"/>
          </a:xfrm>
          <a:prstGeom prst="rect">
            <a:avLst/>
          </a:prstGeom>
        </p:spPr>
        <p:txBody>
          <a:bodyPr vert="horz" lIns="137160" tIns="68580" rIns="137160" bIns="685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chemeClr val="bg1"/>
                </a:solidFill>
              </a:rPr>
              <a:t>Sustainability?</a:t>
            </a:r>
          </a:p>
        </p:txBody>
      </p:sp>
      <p:sp>
        <p:nvSpPr>
          <p:cNvPr id="2" name="AutoShape 2" descr="https://mail.cytanet.com.cy/service/home/~/?auth=co&amp;loc=en_GB&amp;id=404363&amp;part=1"/>
          <p:cNvSpPr>
            <a:spLocks noChangeAspect="1" noChangeArrowheads="1"/>
          </p:cNvSpPr>
          <p:nvPr/>
        </p:nvSpPr>
        <p:spPr bwMode="auto">
          <a:xfrm>
            <a:off x="233363" y="-216694"/>
            <a:ext cx="457200" cy="4572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7160" tIns="68580" rIns="137160" bIns="68580" numCol="1" anchor="t" anchorCtr="0" compatLnSpc="1">
            <a:prstTxWarp prst="textNoShape">
              <a:avLst/>
            </a:prstTxWarp>
          </a:bodyPr>
          <a:lstStyle/>
          <a:p>
            <a:endParaRPr lang="el-GR" sz="2700"/>
          </a:p>
        </p:txBody>
      </p:sp>
      <p:grpSp>
        <p:nvGrpSpPr>
          <p:cNvPr id="4" name="Group 3">
            <a:extLst>
              <a:ext uri="{FF2B5EF4-FFF2-40B4-BE49-F238E27FC236}">
                <a16:creationId xmlns:a16="http://schemas.microsoft.com/office/drawing/2014/main" id="{B976DF0B-32D8-1442-9505-E385A458BACC}"/>
              </a:ext>
            </a:extLst>
          </p:cNvPr>
          <p:cNvGrpSpPr/>
          <p:nvPr/>
        </p:nvGrpSpPr>
        <p:grpSpPr>
          <a:xfrm>
            <a:off x="11190514" y="1480457"/>
            <a:ext cx="7097486" cy="8806543"/>
            <a:chOff x="7907953" y="1313202"/>
            <a:chExt cx="3974287" cy="4518477"/>
          </a:xfrm>
        </p:grpSpPr>
        <p:pic>
          <p:nvPicPr>
            <p:cNvPr id="3074" name="Picture 2" descr="A handout picture released by the official Syrian Arab News Agency (SANA) on August 31, 2021 shows people cleaning Syria's Mediterranean coast following an oil leak from the Baniyas power plant.">
              <a:extLst>
                <a:ext uri="{FF2B5EF4-FFF2-40B4-BE49-F238E27FC236}">
                  <a16:creationId xmlns:a16="http://schemas.microsoft.com/office/drawing/2014/main" id="{09C0A12B-FBCB-8D46-AAE0-8981EF7DF32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240" y="3671679"/>
              <a:ext cx="39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7953" y="1313202"/>
              <a:ext cx="3960000" cy="2358477"/>
            </a:xfrm>
            <a:prstGeom prst="rect">
              <a:avLst/>
            </a:prstGeom>
          </p:spPr>
        </p:pic>
      </p:grpSp>
      <p:pic>
        <p:nvPicPr>
          <p:cNvPr id="6" name="Picture 5">
            <a:extLst>
              <a:ext uri="{FF2B5EF4-FFF2-40B4-BE49-F238E27FC236}">
                <a16:creationId xmlns:a16="http://schemas.microsoft.com/office/drawing/2014/main" id="{ABADF342-36D8-AEDD-0BD2-DCEFA9FB2BA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0" y="47987"/>
            <a:ext cx="1500164" cy="1357478"/>
          </a:xfrm>
          <a:prstGeom prst="rect">
            <a:avLst/>
          </a:prstGeom>
        </p:spPr>
      </p:pic>
    </p:spTree>
    <p:extLst>
      <p:ext uri="{BB962C8B-B14F-4D97-AF65-F5344CB8AC3E}">
        <p14:creationId xmlns:p14="http://schemas.microsoft.com/office/powerpoint/2010/main" val="385270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6" name="TextBox 5">
            <a:extLst>
              <a:ext uri="{FF2B5EF4-FFF2-40B4-BE49-F238E27FC236}">
                <a16:creationId xmlns:a16="http://schemas.microsoft.com/office/drawing/2014/main" id="{5CE5DCA2-1F4F-B30A-32C9-1B8BCFF003E0}"/>
              </a:ext>
            </a:extLst>
          </p:cNvPr>
          <p:cNvSpPr txBox="1"/>
          <p:nvPr/>
        </p:nvSpPr>
        <p:spPr>
          <a:xfrm>
            <a:off x="844894" y="1888720"/>
            <a:ext cx="16816090" cy="7437934"/>
          </a:xfrm>
          <a:prstGeom prst="rect">
            <a:avLst/>
          </a:prstGeom>
          <a:noFill/>
        </p:spPr>
        <p:txBody>
          <a:bodyPr wrap="square" rtlCol="0">
            <a:spAutoFit/>
          </a:bodyPr>
          <a:lstStyle/>
          <a:p>
            <a:pPr>
              <a:spcAft>
                <a:spcPts val="2400"/>
              </a:spcAft>
            </a:pPr>
            <a:r>
              <a:rPr lang="en-GB" sz="3000" b="1" dirty="0">
                <a:solidFill>
                  <a:srgbClr val="002060"/>
                </a:solidFill>
              </a:rPr>
              <a:t>Cumulative environmental pressures </a:t>
            </a:r>
            <a:r>
              <a:rPr lang="en-GB" sz="3000" dirty="0">
                <a:solidFill>
                  <a:srgbClr val="002060"/>
                </a:solidFill>
              </a:rPr>
              <a:t>can be catastrophic for the Limassol Coastal Environment!</a:t>
            </a:r>
          </a:p>
          <a:p>
            <a:pPr>
              <a:spcAft>
                <a:spcPts val="2400"/>
              </a:spcAft>
            </a:pPr>
            <a:endParaRPr lang="en-GB" sz="3200" b="1" dirty="0">
              <a:solidFill>
                <a:srgbClr val="002060"/>
              </a:solidFill>
            </a:endParaRPr>
          </a:p>
          <a:p>
            <a:pPr>
              <a:spcAft>
                <a:spcPts val="2400"/>
              </a:spcAft>
            </a:pPr>
            <a:r>
              <a:rPr lang="en-GB" sz="3200" b="1" dirty="0">
                <a:solidFill>
                  <a:srgbClr val="002060"/>
                </a:solidFill>
              </a:rPr>
              <a:t>Main Contributory Factors</a:t>
            </a:r>
            <a:endParaRPr lang="en-US" sz="3200" b="1" dirty="0">
              <a:solidFill>
                <a:srgbClr val="002060"/>
              </a:solidFill>
            </a:endParaRPr>
          </a:p>
          <a:p>
            <a:pPr marL="342900" indent="-342900">
              <a:spcAft>
                <a:spcPts val="2400"/>
              </a:spcAft>
              <a:buFont typeface="Arial" charset="0"/>
              <a:buChar char="•"/>
            </a:pPr>
            <a:r>
              <a:rPr lang="en-US" sz="3000" b="1" dirty="0">
                <a:solidFill>
                  <a:srgbClr val="002060"/>
                </a:solidFill>
              </a:rPr>
              <a:t>Fragmentation of responsibility</a:t>
            </a:r>
            <a:r>
              <a:rPr lang="en-US" sz="3000" dirty="0">
                <a:solidFill>
                  <a:srgbClr val="002060"/>
                </a:solidFill>
              </a:rPr>
              <a:t> among many overseeing bodies</a:t>
            </a:r>
          </a:p>
          <a:p>
            <a:pPr marL="342900" indent="-342900">
              <a:spcAft>
                <a:spcPts val="2400"/>
              </a:spcAft>
              <a:buFont typeface="Arial" charset="0"/>
              <a:buChar char="•"/>
            </a:pPr>
            <a:r>
              <a:rPr lang="en-US" sz="3000" b="1" dirty="0">
                <a:solidFill>
                  <a:srgbClr val="002060"/>
                </a:solidFill>
              </a:rPr>
              <a:t>Incomplete enforcement</a:t>
            </a:r>
            <a:r>
              <a:rPr lang="en-US" sz="3000" dirty="0">
                <a:solidFill>
                  <a:srgbClr val="002060"/>
                </a:solidFill>
              </a:rPr>
              <a:t> of extant regulations</a:t>
            </a:r>
          </a:p>
          <a:p>
            <a:pPr marL="342900" indent="-342900">
              <a:spcAft>
                <a:spcPts val="2400"/>
              </a:spcAft>
              <a:buFont typeface="Arial" charset="0"/>
              <a:buChar char="•"/>
            </a:pPr>
            <a:r>
              <a:rPr lang="en-US" sz="3000" b="1" dirty="0">
                <a:solidFill>
                  <a:srgbClr val="002060"/>
                </a:solidFill>
              </a:rPr>
              <a:t>Limited monitoring and digital technologies</a:t>
            </a:r>
          </a:p>
          <a:p>
            <a:pPr marL="342900" indent="-342900">
              <a:spcAft>
                <a:spcPts val="2400"/>
              </a:spcAft>
              <a:buFont typeface="Arial" charset="0"/>
              <a:buChar char="•"/>
            </a:pPr>
            <a:r>
              <a:rPr lang="en-US" sz="3000" b="1" dirty="0">
                <a:solidFill>
                  <a:srgbClr val="002060"/>
                </a:solidFill>
              </a:rPr>
              <a:t>Absence of long-term planning</a:t>
            </a:r>
          </a:p>
          <a:p>
            <a:pPr marL="342900" indent="-342900">
              <a:spcAft>
                <a:spcPts val="2400"/>
              </a:spcAft>
              <a:buFont typeface="Arial" charset="0"/>
              <a:buChar char="•"/>
            </a:pPr>
            <a:r>
              <a:rPr lang="en-US" sz="3000" b="1" dirty="0">
                <a:solidFill>
                  <a:srgbClr val="002060"/>
                </a:solidFill>
              </a:rPr>
              <a:t>Limited environmental consciousness</a:t>
            </a:r>
            <a:r>
              <a:rPr lang="en-US" sz="3000" dirty="0">
                <a:solidFill>
                  <a:srgbClr val="002060"/>
                </a:solidFill>
              </a:rPr>
              <a:t> and edu</a:t>
            </a:r>
            <a:r>
              <a:rPr lang="en-US" sz="3000" b="1" dirty="0">
                <a:solidFill>
                  <a:srgbClr val="002060"/>
                </a:solidFill>
              </a:rPr>
              <a:t>cation</a:t>
            </a:r>
            <a:r>
              <a:rPr lang="en-GB" sz="3000" b="1" dirty="0">
                <a:solidFill>
                  <a:srgbClr val="002060"/>
                </a:solidFill>
              </a:rPr>
              <a:t>Cumulative environmental pressures</a:t>
            </a:r>
            <a:endParaRPr lang="el-GR" sz="3000" b="1" dirty="0">
              <a:solidFill>
                <a:srgbClr val="002060"/>
              </a:solidFill>
            </a:endParaRPr>
          </a:p>
          <a:p>
            <a:pPr marL="685834" lvl="1" indent="-381019">
              <a:spcAft>
                <a:spcPts val="1600"/>
              </a:spcAft>
              <a:buFont typeface="Wingdings" panose="05000000000000000000" pitchFamily="2" charset="2"/>
              <a:buChar char="q"/>
            </a:pPr>
            <a:endParaRPr lang="en-US" sz="3000" b="1" dirty="0">
              <a:solidFill>
                <a:srgbClr val="002060"/>
              </a:solidFill>
            </a:endParaRPr>
          </a:p>
          <a:p>
            <a:pPr marL="342900" indent="-342900">
              <a:spcAft>
                <a:spcPts val="2400"/>
              </a:spcAft>
              <a:buFont typeface="Arial" charset="0"/>
              <a:buChar char="•"/>
            </a:pPr>
            <a:endParaRPr lang="en-US" sz="3000" dirty="0">
              <a:solidFill>
                <a:srgbClr val="002060"/>
              </a:solidFill>
            </a:endParaRPr>
          </a:p>
        </p:txBody>
      </p:sp>
      <p:sp>
        <p:nvSpPr>
          <p:cNvPr id="4" name="Title 2">
            <a:extLst>
              <a:ext uri="{FF2B5EF4-FFF2-40B4-BE49-F238E27FC236}">
                <a16:creationId xmlns:a16="http://schemas.microsoft.com/office/drawing/2014/main" id="{C12F353D-B0DE-253A-AC23-5D83498D6270}"/>
              </a:ext>
            </a:extLst>
          </p:cNvPr>
          <p:cNvSpPr txBox="1">
            <a:spLocks/>
          </p:cNvSpPr>
          <p:nvPr/>
        </p:nvSpPr>
        <p:spPr>
          <a:xfrm>
            <a:off x="1152040" y="357301"/>
            <a:ext cx="15045980" cy="956400"/>
          </a:xfrm>
          <a:prstGeom prst="rect">
            <a:avLst/>
          </a:prstGeom>
        </p:spPr>
        <p:txBody>
          <a:bodyPr spcFirstLastPara="1" vert="horz" wrap="square" lIns="91425" tIns="91425" rIns="91425" bIns="91425" rtlCol="0" anchor="t" anchorCtr="0">
            <a:noAutofit/>
          </a:bodyPr>
          <a:lstStyle>
            <a:lvl1pPr lvl="0" algn="ctr" defTabSz="914400" rtl="0" eaLnBrk="1" latinLnBrk="0" hangingPunct="1">
              <a:spcBef>
                <a:spcPts val="0"/>
              </a:spcBef>
              <a:spcAft>
                <a:spcPts val="0"/>
              </a:spcAft>
              <a:buSzPts val="2000"/>
              <a:buNone/>
              <a:defRPr sz="4800" kern="1200">
                <a:solidFill>
                  <a:schemeClr val="tx1"/>
                </a:solidFill>
                <a:latin typeface="+mj-lt"/>
                <a:ea typeface="+mj-ea"/>
                <a:cs typeface="+mj-cs"/>
              </a:defRPr>
            </a:lvl1pPr>
            <a:lvl2pPr lvl="1" rtl="0">
              <a:spcBef>
                <a:spcPts val="0"/>
              </a:spcBef>
              <a:spcAft>
                <a:spcPts val="0"/>
              </a:spcAft>
              <a:buSzPts val="2000"/>
              <a:buFont typeface="Caveat"/>
              <a:buNone/>
              <a:defRPr sz="4000">
                <a:latin typeface="Caveat"/>
                <a:ea typeface="Caveat"/>
                <a:cs typeface="Caveat"/>
                <a:sym typeface="Caveat"/>
              </a:defRPr>
            </a:lvl2pPr>
            <a:lvl3pPr lvl="2" rtl="0">
              <a:spcBef>
                <a:spcPts val="0"/>
              </a:spcBef>
              <a:spcAft>
                <a:spcPts val="0"/>
              </a:spcAft>
              <a:buSzPts val="2000"/>
              <a:buFont typeface="Caveat"/>
              <a:buNone/>
              <a:defRPr sz="4000">
                <a:latin typeface="Caveat"/>
                <a:ea typeface="Caveat"/>
                <a:cs typeface="Caveat"/>
                <a:sym typeface="Caveat"/>
              </a:defRPr>
            </a:lvl3pPr>
            <a:lvl4pPr lvl="3" rtl="0">
              <a:spcBef>
                <a:spcPts val="0"/>
              </a:spcBef>
              <a:spcAft>
                <a:spcPts val="0"/>
              </a:spcAft>
              <a:buSzPts val="2000"/>
              <a:buFont typeface="Caveat"/>
              <a:buNone/>
              <a:defRPr sz="4000">
                <a:latin typeface="Caveat"/>
                <a:ea typeface="Caveat"/>
                <a:cs typeface="Caveat"/>
                <a:sym typeface="Caveat"/>
              </a:defRPr>
            </a:lvl4pPr>
            <a:lvl5pPr lvl="4" rtl="0">
              <a:spcBef>
                <a:spcPts val="0"/>
              </a:spcBef>
              <a:spcAft>
                <a:spcPts val="0"/>
              </a:spcAft>
              <a:buSzPts val="2000"/>
              <a:buFont typeface="Caveat"/>
              <a:buNone/>
              <a:defRPr sz="4000">
                <a:latin typeface="Caveat"/>
                <a:ea typeface="Caveat"/>
                <a:cs typeface="Caveat"/>
                <a:sym typeface="Caveat"/>
              </a:defRPr>
            </a:lvl5pPr>
            <a:lvl6pPr lvl="5" rtl="0">
              <a:spcBef>
                <a:spcPts val="0"/>
              </a:spcBef>
              <a:spcAft>
                <a:spcPts val="0"/>
              </a:spcAft>
              <a:buSzPts val="2000"/>
              <a:buFont typeface="Caveat"/>
              <a:buNone/>
              <a:defRPr sz="4000">
                <a:latin typeface="Caveat"/>
                <a:ea typeface="Caveat"/>
                <a:cs typeface="Caveat"/>
                <a:sym typeface="Caveat"/>
              </a:defRPr>
            </a:lvl6pPr>
            <a:lvl7pPr lvl="6" rtl="0">
              <a:spcBef>
                <a:spcPts val="0"/>
              </a:spcBef>
              <a:spcAft>
                <a:spcPts val="0"/>
              </a:spcAft>
              <a:buSzPts val="2000"/>
              <a:buFont typeface="Caveat"/>
              <a:buNone/>
              <a:defRPr sz="4000">
                <a:latin typeface="Caveat"/>
                <a:ea typeface="Caveat"/>
                <a:cs typeface="Caveat"/>
                <a:sym typeface="Caveat"/>
              </a:defRPr>
            </a:lvl7pPr>
            <a:lvl8pPr lvl="7" rtl="0">
              <a:spcBef>
                <a:spcPts val="0"/>
              </a:spcBef>
              <a:spcAft>
                <a:spcPts val="0"/>
              </a:spcAft>
              <a:buSzPts val="2000"/>
              <a:buFont typeface="Caveat"/>
              <a:buNone/>
              <a:defRPr sz="4000">
                <a:latin typeface="Caveat"/>
                <a:ea typeface="Caveat"/>
                <a:cs typeface="Caveat"/>
                <a:sym typeface="Caveat"/>
              </a:defRPr>
            </a:lvl8pPr>
            <a:lvl9pPr lvl="8" rtl="0">
              <a:spcBef>
                <a:spcPts val="0"/>
              </a:spcBef>
              <a:spcAft>
                <a:spcPts val="0"/>
              </a:spcAft>
              <a:buSzPts val="2000"/>
              <a:buFont typeface="Caveat"/>
              <a:buNone/>
              <a:defRPr sz="4000">
                <a:latin typeface="Caveat"/>
                <a:ea typeface="Caveat"/>
                <a:cs typeface="Caveat"/>
                <a:sym typeface="Caveat"/>
              </a:defRPr>
            </a:lvl9pPr>
          </a:lstStyle>
          <a:p>
            <a:r>
              <a:rPr lang="en-CY" dirty="0">
                <a:solidFill>
                  <a:schemeClr val="bg1"/>
                </a:solidFill>
              </a:rPr>
              <a:t>   </a:t>
            </a:r>
            <a:r>
              <a:rPr lang="en-GB" dirty="0">
                <a:solidFill>
                  <a:schemeClr val="bg1"/>
                </a:solidFill>
              </a:rPr>
              <a:t>    </a:t>
            </a:r>
            <a:r>
              <a:rPr lang="en-US" sz="4000" b="1" dirty="0">
                <a:solidFill>
                  <a:schemeClr val="bg2"/>
                </a:solidFill>
                <a:latin typeface="+mn-lt"/>
                <a:ea typeface="+mn-ea"/>
                <a:cs typeface="+mn-cs"/>
              </a:rPr>
              <a:t>Key Findings of the Blue Limassol Risk Assessment, 2021</a:t>
            </a:r>
            <a:endParaRPr lang="en-CY" sz="4000" b="1" dirty="0">
              <a:solidFill>
                <a:schemeClr val="bg2"/>
              </a:solidFill>
              <a:latin typeface="+mn-lt"/>
              <a:ea typeface="+mn-ea"/>
              <a:cs typeface="+mn-cs"/>
            </a:endParaRPr>
          </a:p>
        </p:txBody>
      </p:sp>
      <p:pic>
        <p:nvPicPr>
          <p:cNvPr id="2" name="Picture 1">
            <a:extLst>
              <a:ext uri="{FF2B5EF4-FFF2-40B4-BE49-F238E27FC236}">
                <a16:creationId xmlns:a16="http://schemas.microsoft.com/office/drawing/2014/main" id="{B48CF52D-C6AC-61E4-8ABC-7A3904D7CCF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47987"/>
            <a:ext cx="1500164" cy="1357478"/>
          </a:xfrm>
          <a:prstGeom prst="rect">
            <a:avLst/>
          </a:prstGeom>
        </p:spPr>
      </p:pic>
    </p:spTree>
    <p:extLst>
      <p:ext uri="{BB962C8B-B14F-4D97-AF65-F5344CB8AC3E}">
        <p14:creationId xmlns:p14="http://schemas.microsoft.com/office/powerpoint/2010/main" val="14416863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DA57-23EB-4BA4-5E08-CE3F3EF83AC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9EC1E38-FFD7-6047-5CBD-4B527181D43E}"/>
              </a:ext>
            </a:extLst>
          </p:cNvPr>
          <p:cNvPicPr>
            <a:picLocks noChangeAspect="1"/>
          </p:cNvPicPr>
          <p:nvPr/>
        </p:nvPicPr>
        <p:blipFill rotWithShape="1">
          <a:blip r:embed="rId2" cstate="print">
            <a:alphaModFix amt="85000"/>
            <a:extLst>
              <a:ext uri="{28A0092B-C50C-407E-A947-70E740481C1C}">
                <a14:useLocalDpi xmlns:a14="http://schemas.microsoft.com/office/drawing/2010/main"/>
              </a:ext>
            </a:extLst>
          </a:blip>
          <a:srcRect/>
          <a:stretch/>
        </p:blipFill>
        <p:spPr>
          <a:xfrm>
            <a:off x="0" y="17322"/>
            <a:ext cx="18288000" cy="1495296"/>
          </a:xfrm>
          <a:prstGeom prst="rect">
            <a:avLst/>
          </a:prstGeom>
        </p:spPr>
      </p:pic>
      <p:pic>
        <p:nvPicPr>
          <p:cNvPr id="2" name="Picture 1" descr="A diagram of a business&#10;&#10;Description automatically generated with medium confidence">
            <a:extLst>
              <a:ext uri="{FF2B5EF4-FFF2-40B4-BE49-F238E27FC236}">
                <a16:creationId xmlns:a16="http://schemas.microsoft.com/office/drawing/2014/main" id="{2E20C165-0EBF-E729-FD5D-BA79B5DCFA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2057399" y="1937216"/>
            <a:ext cx="13801579" cy="7876588"/>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D4570E4B-5F8A-72CF-66A4-F4F363BD502C}"/>
              </a:ext>
            </a:extLst>
          </p:cNvPr>
          <p:cNvSpPr txBox="1">
            <a:spLocks/>
          </p:cNvSpPr>
          <p:nvPr/>
        </p:nvSpPr>
        <p:spPr>
          <a:xfrm>
            <a:off x="365760" y="404946"/>
            <a:ext cx="16912046" cy="956400"/>
          </a:xfrm>
          <a:prstGeom prst="rect">
            <a:avLst/>
          </a:prstGeom>
        </p:spPr>
        <p:txBody>
          <a:bodyPr/>
          <a:lstStyle>
            <a:defPPr>
              <a:defRPr lang="en-US"/>
            </a:defPPr>
            <a:lvl1pPr algn="ctr" defTabSz="1828800">
              <a:lnSpc>
                <a:spcPct val="90000"/>
              </a:lnSpc>
              <a:spcBef>
                <a:spcPct val="0"/>
              </a:spcBef>
              <a:buNone/>
              <a:defRPr sz="4800">
                <a:solidFill>
                  <a:schemeClr val="bg2"/>
                </a:solidFill>
                <a:latin typeface="+mj-lt"/>
                <a:ea typeface="+mj-ea"/>
                <a:cs typeface="+mj-cs"/>
              </a:defRPr>
            </a:lvl1pPr>
          </a:lstStyle>
          <a:p>
            <a:r>
              <a:rPr lang="en-CY" dirty="0"/>
              <a:t>   </a:t>
            </a:r>
            <a:r>
              <a:rPr lang="en-CY" sz="4000" b="1" dirty="0">
                <a:latin typeface="+mn-lt"/>
                <a:ea typeface="+mn-ea"/>
                <a:cs typeface="+mn-cs"/>
              </a:rPr>
              <a:t>Fragmentation of Responsiblities across Organising Bodies</a:t>
            </a:r>
          </a:p>
        </p:txBody>
      </p:sp>
    </p:spTree>
    <p:extLst>
      <p:ext uri="{BB962C8B-B14F-4D97-AF65-F5344CB8AC3E}">
        <p14:creationId xmlns:p14="http://schemas.microsoft.com/office/powerpoint/2010/main" val="4219920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AA5CA-2CB0-0433-AAC9-E5430A4ADA31}"/>
              </a:ext>
            </a:extLst>
          </p:cNvPr>
          <p:cNvPicPr>
            <a:picLocks noChangeAspect="1"/>
          </p:cNvPicPr>
          <p:nvPr/>
        </p:nvPicPr>
        <p:blipFill>
          <a:blip r:embed="rId2"/>
          <a:stretch>
            <a:fillRect/>
          </a:stretch>
        </p:blipFill>
        <p:spPr>
          <a:xfrm>
            <a:off x="1048752" y="1460067"/>
            <a:ext cx="16689246" cy="8934462"/>
          </a:xfrm>
          <a:prstGeom prst="rect">
            <a:avLst/>
          </a:prstGeom>
        </p:spPr>
      </p:pic>
      <p:sp>
        <p:nvSpPr>
          <p:cNvPr id="4" name="Title 2">
            <a:extLst>
              <a:ext uri="{FF2B5EF4-FFF2-40B4-BE49-F238E27FC236}">
                <a16:creationId xmlns:a16="http://schemas.microsoft.com/office/drawing/2014/main" id="{B4EB9B2E-5533-C8BA-7FE4-A25426F57C60}"/>
              </a:ext>
            </a:extLst>
          </p:cNvPr>
          <p:cNvSpPr txBox="1">
            <a:spLocks/>
          </p:cNvSpPr>
          <p:nvPr/>
        </p:nvSpPr>
        <p:spPr>
          <a:xfrm>
            <a:off x="4685212" y="299726"/>
            <a:ext cx="15435000" cy="956400"/>
          </a:xfrm>
          <a:prstGeom prst="rect">
            <a:avLst/>
          </a:prstGeom>
        </p:spPr>
        <p:txBody>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CY" sz="4800" dirty="0">
                <a:solidFill>
                  <a:schemeClr val="bg2"/>
                </a:solidFill>
              </a:rPr>
              <a:t>   </a:t>
            </a:r>
            <a:r>
              <a:rPr lang="en-CY" sz="4000" b="1" dirty="0">
                <a:solidFill>
                  <a:schemeClr val="bg2"/>
                </a:solidFill>
                <a:latin typeface="+mn-lt"/>
                <a:ea typeface="+mn-ea"/>
                <a:cs typeface="+mn-cs"/>
              </a:rPr>
              <a:t>Pollution Incidents Hard to Detect</a:t>
            </a:r>
          </a:p>
        </p:txBody>
      </p:sp>
    </p:spTree>
    <p:extLst>
      <p:ext uri="{BB962C8B-B14F-4D97-AF65-F5344CB8AC3E}">
        <p14:creationId xmlns:p14="http://schemas.microsoft.com/office/powerpoint/2010/main" val="239387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1B6880-CBE3-1C18-DBE9-E29B88D66278}"/>
              </a:ext>
            </a:extLst>
          </p:cNvPr>
          <p:cNvPicPr>
            <a:picLocks noChangeAspect="1"/>
          </p:cNvPicPr>
          <p:nvPr/>
        </p:nvPicPr>
        <p:blipFill>
          <a:blip r:embed="rId2"/>
          <a:srcRect b="6167"/>
          <a:stretch/>
        </p:blipFill>
        <p:spPr>
          <a:xfrm>
            <a:off x="941121" y="1512618"/>
            <a:ext cx="16405758" cy="8383511"/>
          </a:xfrm>
          <a:prstGeom prst="rect">
            <a:avLst/>
          </a:prstGeom>
        </p:spPr>
      </p:pic>
      <p:sp>
        <p:nvSpPr>
          <p:cNvPr id="3" name="Title 2">
            <a:extLst>
              <a:ext uri="{FF2B5EF4-FFF2-40B4-BE49-F238E27FC236}">
                <a16:creationId xmlns:a16="http://schemas.microsoft.com/office/drawing/2014/main" id="{15D7CA42-ED96-E2A7-5F27-357AA74BE761}"/>
              </a:ext>
            </a:extLst>
          </p:cNvPr>
          <p:cNvSpPr txBox="1">
            <a:spLocks/>
          </p:cNvSpPr>
          <p:nvPr/>
        </p:nvSpPr>
        <p:spPr>
          <a:xfrm>
            <a:off x="2534194" y="404946"/>
            <a:ext cx="12900806" cy="956400"/>
          </a:xfrm>
          <a:prstGeom prst="rect">
            <a:avLst/>
          </a:prstGeom>
        </p:spPr>
        <p:txBody>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pPr algn="ctr"/>
            <a:r>
              <a:rPr lang="en-CY" sz="4800" dirty="0">
                <a:solidFill>
                  <a:schemeClr val="bg2"/>
                </a:solidFill>
              </a:rPr>
              <a:t>   </a:t>
            </a:r>
            <a:r>
              <a:rPr lang="en-CY" sz="4000" b="1" dirty="0">
                <a:solidFill>
                  <a:schemeClr val="bg2"/>
                </a:solidFill>
                <a:latin typeface="+mn-lt"/>
                <a:ea typeface="+mn-ea"/>
                <a:cs typeface="+mn-cs"/>
              </a:rPr>
              <a:t>Only a Fraction of I</a:t>
            </a:r>
            <a:r>
              <a:rPr lang="en-GB" sz="4000" b="1" dirty="0">
                <a:solidFill>
                  <a:schemeClr val="bg2"/>
                </a:solidFill>
                <a:latin typeface="+mn-lt"/>
                <a:ea typeface="+mn-ea"/>
                <a:cs typeface="+mn-cs"/>
              </a:rPr>
              <a:t>n</a:t>
            </a:r>
            <a:r>
              <a:rPr lang="en-CY" sz="4000" b="1" dirty="0">
                <a:solidFill>
                  <a:schemeClr val="bg2"/>
                </a:solidFill>
                <a:latin typeface="+mn-lt"/>
                <a:ea typeface="+mn-ea"/>
                <a:cs typeface="+mn-cs"/>
              </a:rPr>
              <a:t>cidents are Penalised</a:t>
            </a:r>
          </a:p>
        </p:txBody>
      </p:sp>
    </p:spTree>
    <p:extLst>
      <p:ext uri="{BB962C8B-B14F-4D97-AF65-F5344CB8AC3E}">
        <p14:creationId xmlns:p14="http://schemas.microsoft.com/office/powerpoint/2010/main" val="29625622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a:themeElements>
    <a:clrScheme name="Frederick University colors">
      <a:dk1>
        <a:srgbClr val="10059F"/>
      </a:dk1>
      <a:lt1>
        <a:srgbClr val="8D9092"/>
      </a:lt1>
      <a:dk2>
        <a:srgbClr val="FFFFFF"/>
      </a:dk2>
      <a:lt2>
        <a:srgbClr val="C30017"/>
      </a:lt2>
      <a:accent1>
        <a:srgbClr val="040127"/>
      </a:accent1>
      <a:accent2>
        <a:srgbClr val="3B3C3F"/>
      </a:accent2>
      <a:accent3>
        <a:srgbClr val="A5A5A5"/>
      </a:accent3>
      <a:accent4>
        <a:srgbClr val="4CD9FF"/>
      </a:accent4>
      <a:accent5>
        <a:srgbClr val="EBFBFF"/>
      </a:accent5>
      <a:accent6>
        <a:srgbClr val="51000A"/>
      </a:accent6>
      <a:hlink>
        <a:srgbClr val="001D3C"/>
      </a:hlink>
      <a:folHlink>
        <a:srgbClr val="10059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0721b76-25e5-484c-8d73-537ed620f8a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2973BD0C3536459CE337F49D8F36EC" ma:contentTypeVersion="17" ma:contentTypeDescription="Create a new document." ma:contentTypeScope="" ma:versionID="72dda879f667e35013b3220951cd8e52">
  <xsd:schema xmlns:xsd="http://www.w3.org/2001/XMLSchema" xmlns:xs="http://www.w3.org/2001/XMLSchema" xmlns:p="http://schemas.microsoft.com/office/2006/metadata/properties" xmlns:ns3="e0721b76-25e5-484c-8d73-537ed620f8a8" xmlns:ns4="32e7ecf1-85ed-4b71-a9b8-3f29d8958b55" targetNamespace="http://schemas.microsoft.com/office/2006/metadata/properties" ma:root="true" ma:fieldsID="02377ae98a75c9d3f1904006bfaa4645" ns3:_="" ns4:_="">
    <xsd:import namespace="e0721b76-25e5-484c-8d73-537ed620f8a8"/>
    <xsd:import namespace="32e7ecf1-85ed-4b71-a9b8-3f29d8958b5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ObjectDetectorVersions" minOccurs="0"/>
                <xsd:element ref="ns3:_activity"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721b76-25e5-484c-8d73-537ed620f8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e7ecf1-85ed-4b71-a9b8-3f29d8958b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B2EBD9-A7A3-4ACB-9F9C-F49A8CA3E5C7}">
  <ds:schemaRefs>
    <ds:schemaRef ds:uri="http://schemas.microsoft.com/office/infopath/2007/PartnerControls"/>
    <ds:schemaRef ds:uri="http://www.w3.org/XML/1998/namespace"/>
    <ds:schemaRef ds:uri="http://purl.org/dc/terms/"/>
    <ds:schemaRef ds:uri="http://purl.org/dc/elements/1.1/"/>
    <ds:schemaRef ds:uri="http://schemas.microsoft.com/office/2006/metadata/properties"/>
    <ds:schemaRef ds:uri="http://purl.org/dc/dcmitype/"/>
    <ds:schemaRef ds:uri="http://schemas.microsoft.com/office/2006/documentManagement/types"/>
    <ds:schemaRef ds:uri="http://schemas.openxmlformats.org/package/2006/metadata/core-properties"/>
    <ds:schemaRef ds:uri="32e7ecf1-85ed-4b71-a9b8-3f29d8958b55"/>
    <ds:schemaRef ds:uri="e0721b76-25e5-484c-8d73-537ed620f8a8"/>
  </ds:schemaRefs>
</ds:datastoreItem>
</file>

<file path=customXml/itemProps2.xml><?xml version="1.0" encoding="utf-8"?>
<ds:datastoreItem xmlns:ds="http://schemas.openxmlformats.org/officeDocument/2006/customXml" ds:itemID="{F1C6E3C6-9D6F-4C45-AB42-CA16741EB0D4}">
  <ds:schemaRefs>
    <ds:schemaRef ds:uri="http://schemas.microsoft.com/sharepoint/v3/contenttype/forms"/>
  </ds:schemaRefs>
</ds:datastoreItem>
</file>

<file path=customXml/itemProps3.xml><?xml version="1.0" encoding="utf-8"?>
<ds:datastoreItem xmlns:ds="http://schemas.openxmlformats.org/officeDocument/2006/customXml" ds:itemID="{4E01818E-22B0-4A93-9796-77E669F968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721b76-25e5-484c-8d73-537ed620f8a8"/>
    <ds:schemaRef ds:uri="32e7ecf1-85ed-4b71-a9b8-3f29d8958b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1102</TotalTime>
  <Words>1762</Words>
  <Application>Microsoft Office PowerPoint</Application>
  <PresentationFormat>Custom</PresentationFormat>
  <Paragraphs>214</Paragraphs>
  <Slides>25</Slides>
  <Notes>18</Notes>
  <HiddenSlides>0</HiddenSlides>
  <MMClips>2</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25</vt:i4>
      </vt:variant>
    </vt:vector>
  </HeadingPairs>
  <TitlesOfParts>
    <vt:vector size="43" baseType="lpstr">
      <vt:lpstr>Cambria Math</vt:lpstr>
      <vt:lpstr>Capriola</vt:lpstr>
      <vt:lpstr>Helvetica</vt:lpstr>
      <vt:lpstr>Caveat</vt:lpstr>
      <vt:lpstr>Arial</vt:lpstr>
      <vt:lpstr>EBGaramond Regular</vt:lpstr>
      <vt:lpstr>Wingdings</vt:lpstr>
      <vt:lpstr>Open Sauce Bold Italics</vt:lpstr>
      <vt:lpstr>Open Sauce</vt:lpstr>
      <vt:lpstr>Aptos</vt:lpstr>
      <vt:lpstr>Calibri</vt:lpstr>
      <vt:lpstr>Open Sauce Bold</vt:lpstr>
      <vt:lpstr>Century</vt:lpstr>
      <vt:lpstr>Magra</vt:lpstr>
      <vt:lpstr>Calibri Light</vt:lpstr>
      <vt:lpstr>Times New Roman</vt:lpstr>
      <vt:lpstr>Office Theme</vt:lpstr>
      <vt:lpstr>Body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Beige Minimalist Air Pollution Presentation</dc:title>
  <dc:creator>Olia Mavroude</dc:creator>
  <cp:lastModifiedBy>Sergios Antoniou</cp:lastModifiedBy>
  <cp:revision>41</cp:revision>
  <dcterms:created xsi:type="dcterms:W3CDTF">2006-08-16T00:00:00Z</dcterms:created>
  <dcterms:modified xsi:type="dcterms:W3CDTF">2026-06-16T09:19:06Z</dcterms:modified>
  <dc:identifier>DAGjlpeWf9g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0x010100B62973BD0C3536459CE337F49D8F36EC</vt:lpwstr>
  </property>
</Properties>
</file>