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0.jpg" ContentType="image/jpg"/>
  <Override PartName="/ppt/media/image21.jpg" ContentType="image/jpg"/>
  <Override PartName="/ppt/media/image22.jpg" ContentType="image/jpg"/>
  <Override PartName="/ppt/notesSlides/notesSlide10.xml" ContentType="application/vnd.openxmlformats-officedocument.presentationml.notesSlide+xml"/>
  <Override PartName="/ppt/media/image23.jpg" ContentType="image/jpg"/>
  <Override PartName="/ppt/media/image24.jpg" ContentType="image/jpg"/>
  <Override PartName="/ppt/media/image25.jpg" ContentType="image/jpg"/>
  <Override PartName="/ppt/notesSlides/notesSlide11.xml" ContentType="application/vnd.openxmlformats-officedocument.presentationml.notesSlide+xml"/>
  <Override PartName="/ppt/media/image26.jpg" ContentType="image/jpg"/>
  <Override PartName="/ppt/media/image27.jpg" ContentType="image/jpg"/>
  <Override PartName="/ppt/media/image28.jpg" ContentType="image/jpg"/>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charts/chart4.xml" ContentType="application/vnd.openxmlformats-officedocument.drawingml.chart+xml"/>
  <Override PartName="/ppt/notesSlides/notesSlide16.xml" ContentType="application/vnd.openxmlformats-officedocument.presentationml.notesSlide+xml"/>
  <Override PartName="/ppt/media/image29.jpg" ContentType="image/jpg"/>
  <Override PartName="/ppt/media/image30.jpg" ContentType="image/jpg"/>
  <Override PartName="/ppt/media/image31.jpg" ContentType="image/jp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14" d="100"/>
          <a:sy n="114" d="100"/>
        </p:scale>
        <p:origin x="43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s Antoniou" userId="0155f2c8-3e07-4610-9a3f-f002ae30fc10" providerId="ADAL" clId="{FDFDFB13-52AF-4E98-B6FF-D290751F63B9}"/>
    <pc:docChg chg="custSel modSld">
      <pc:chgData name="Sergios Antoniou" userId="0155f2c8-3e07-4610-9a3f-f002ae30fc10" providerId="ADAL" clId="{FDFDFB13-52AF-4E98-B6FF-D290751F63B9}" dt="2026-06-22T12:17:00.839" v="21" actId="1076"/>
      <pc:docMkLst>
        <pc:docMk/>
      </pc:docMkLst>
      <pc:sldChg chg="addSp modSp">
        <pc:chgData name="Sergios Antoniou" userId="0155f2c8-3e07-4610-9a3f-f002ae30fc10" providerId="ADAL" clId="{FDFDFB13-52AF-4E98-B6FF-D290751F63B9}" dt="2026-06-22T12:17:00.839" v="21" actId="1076"/>
        <pc:sldMkLst>
          <pc:docMk/>
          <pc:sldMk cId="0" sldId="256"/>
        </pc:sldMkLst>
        <pc:spChg chg="mod">
          <ac:chgData name="Sergios Antoniou" userId="0155f2c8-3e07-4610-9a3f-f002ae30fc10" providerId="ADAL" clId="{FDFDFB13-52AF-4E98-B6FF-D290751F63B9}" dt="2026-06-22T12:16:16.631" v="2" actId="27636"/>
          <ac:spMkLst>
            <pc:docMk/>
            <pc:sldMk cId="0" sldId="256"/>
            <ac:spMk id="3" creationId="{00000000-0000-0000-0000-000000000000}"/>
          </ac:spMkLst>
        </pc:spChg>
        <pc:picChg chg="add mod">
          <ac:chgData name="Sergios Antoniou" userId="0155f2c8-3e07-4610-9a3f-f002ae30fc10" providerId="ADAL" clId="{FDFDFB13-52AF-4E98-B6FF-D290751F63B9}" dt="2026-06-22T12:17:00.839" v="21" actId="1076"/>
          <ac:picMkLst>
            <pc:docMk/>
            <pc:sldMk cId="0" sldId="256"/>
            <ac:picMk id="8" creationId="{7C10B8BC-B65E-4600-A6F2-3914FA9CF4C9}"/>
          </ac:picMkLst>
        </pc:picChg>
      </pc:sldChg>
      <pc:sldChg chg="modSp">
        <pc:chgData name="Sergios Antoniou" userId="0155f2c8-3e07-4610-9a3f-f002ae30fc10" providerId="ADAL" clId="{FDFDFB13-52AF-4E98-B6FF-D290751F63B9}" dt="2026-06-22T12:16:16.655" v="3" actId="27636"/>
        <pc:sldMkLst>
          <pc:docMk/>
          <pc:sldMk cId="0" sldId="257"/>
        </pc:sldMkLst>
        <pc:spChg chg="mod">
          <ac:chgData name="Sergios Antoniou" userId="0155f2c8-3e07-4610-9a3f-f002ae30fc10" providerId="ADAL" clId="{FDFDFB13-52AF-4E98-B6FF-D290751F63B9}" dt="2026-06-22T12:16:16.655" v="3" actId="27636"/>
          <ac:spMkLst>
            <pc:docMk/>
            <pc:sldMk cId="0" sldId="257"/>
            <ac:spMk id="11" creationId="{00000000-0000-0000-0000-000000000000}"/>
          </ac:spMkLst>
        </pc:spChg>
      </pc:sldChg>
      <pc:sldChg chg="modSp">
        <pc:chgData name="Sergios Antoniou" userId="0155f2c8-3e07-4610-9a3f-f002ae30fc10" providerId="ADAL" clId="{FDFDFB13-52AF-4E98-B6FF-D290751F63B9}" dt="2026-06-22T12:16:16.665" v="4" actId="27636"/>
        <pc:sldMkLst>
          <pc:docMk/>
          <pc:sldMk cId="0" sldId="258"/>
        </pc:sldMkLst>
        <pc:spChg chg="mod">
          <ac:chgData name="Sergios Antoniou" userId="0155f2c8-3e07-4610-9a3f-f002ae30fc10" providerId="ADAL" clId="{FDFDFB13-52AF-4E98-B6FF-D290751F63B9}" dt="2026-06-22T12:16:16.665" v="4" actId="27636"/>
          <ac:spMkLst>
            <pc:docMk/>
            <pc:sldMk cId="0" sldId="258"/>
            <ac:spMk id="7" creationId="{00000000-0000-0000-0000-000000000000}"/>
          </ac:spMkLst>
        </pc:spChg>
      </pc:sldChg>
      <pc:sldChg chg="modSp">
        <pc:chgData name="Sergios Antoniou" userId="0155f2c8-3e07-4610-9a3f-f002ae30fc10" providerId="ADAL" clId="{FDFDFB13-52AF-4E98-B6FF-D290751F63B9}" dt="2026-06-22T12:16:16.674" v="7" actId="27636"/>
        <pc:sldMkLst>
          <pc:docMk/>
          <pc:sldMk cId="0" sldId="262"/>
        </pc:sldMkLst>
        <pc:spChg chg="mod">
          <ac:chgData name="Sergios Antoniou" userId="0155f2c8-3e07-4610-9a3f-f002ae30fc10" providerId="ADAL" clId="{FDFDFB13-52AF-4E98-B6FF-D290751F63B9}" dt="2026-06-22T12:16:16.674" v="5" actId="27636"/>
          <ac:spMkLst>
            <pc:docMk/>
            <pc:sldMk cId="0" sldId="262"/>
            <ac:spMk id="7" creationId="{00000000-0000-0000-0000-000000000000}"/>
          </ac:spMkLst>
        </pc:spChg>
        <pc:spChg chg="mod">
          <ac:chgData name="Sergios Antoniou" userId="0155f2c8-3e07-4610-9a3f-f002ae30fc10" providerId="ADAL" clId="{FDFDFB13-52AF-4E98-B6FF-D290751F63B9}" dt="2026-06-22T12:16:16.674" v="7" actId="27636"/>
          <ac:spMkLst>
            <pc:docMk/>
            <pc:sldMk cId="0" sldId="262"/>
            <ac:spMk id="9" creationId="{00000000-0000-0000-0000-000000000000}"/>
          </ac:spMkLst>
        </pc:spChg>
        <pc:spChg chg="mod">
          <ac:chgData name="Sergios Antoniou" userId="0155f2c8-3e07-4610-9a3f-f002ae30fc10" providerId="ADAL" clId="{FDFDFB13-52AF-4E98-B6FF-D290751F63B9}" dt="2026-06-22T12:16:16.674" v="6" actId="27636"/>
          <ac:spMkLst>
            <pc:docMk/>
            <pc:sldMk cId="0" sldId="262"/>
            <ac:spMk id="11" creationId="{00000000-0000-0000-0000-000000000000}"/>
          </ac:spMkLst>
        </pc:spChg>
      </pc:sldChg>
      <pc:sldChg chg="modSp">
        <pc:chgData name="Sergios Antoniou" userId="0155f2c8-3e07-4610-9a3f-f002ae30fc10" providerId="ADAL" clId="{FDFDFB13-52AF-4E98-B6FF-D290751F63B9}" dt="2026-06-22T12:16:16.690" v="8" actId="27636"/>
        <pc:sldMkLst>
          <pc:docMk/>
          <pc:sldMk cId="0" sldId="268"/>
        </pc:sldMkLst>
        <pc:spChg chg="mod">
          <ac:chgData name="Sergios Antoniou" userId="0155f2c8-3e07-4610-9a3f-f002ae30fc10" providerId="ADAL" clId="{FDFDFB13-52AF-4E98-B6FF-D290751F63B9}" dt="2026-06-22T12:16:16.690" v="8" actId="27636"/>
          <ac:spMkLst>
            <pc:docMk/>
            <pc:sldMk cId="0" sldId="268"/>
            <ac:spMk id="9" creationId="{00000000-0000-0000-0000-000000000000}"/>
          </ac:spMkLst>
        </pc:spChg>
      </pc:sldChg>
      <pc:sldChg chg="addSp modSp">
        <pc:chgData name="Sergios Antoniou" userId="0155f2c8-3e07-4610-9a3f-f002ae30fc10" providerId="ADAL" clId="{FDFDFB13-52AF-4E98-B6FF-D290751F63B9}" dt="2026-06-22T12:16:50.026" v="19" actId="1076"/>
        <pc:sldMkLst>
          <pc:docMk/>
          <pc:sldMk cId="0" sldId="271"/>
        </pc:sldMkLst>
        <pc:spChg chg="mod">
          <ac:chgData name="Sergios Antoniou" userId="0155f2c8-3e07-4610-9a3f-f002ae30fc10" providerId="ADAL" clId="{FDFDFB13-52AF-4E98-B6FF-D290751F63B9}" dt="2026-06-22T12:16:15.811" v="0" actId="1076"/>
          <ac:spMkLst>
            <pc:docMk/>
            <pc:sldMk cId="0" sldId="271"/>
            <ac:spMk id="14" creationId="{00000000-0000-0000-0000-000000000000}"/>
          </ac:spMkLst>
        </pc:spChg>
        <pc:spChg chg="add mod">
          <ac:chgData name="Sergios Antoniou" userId="0155f2c8-3e07-4610-9a3f-f002ae30fc10" providerId="ADAL" clId="{FDFDFB13-52AF-4E98-B6FF-D290751F63B9}" dt="2026-06-22T12:16:50.026" v="19" actId="1076"/>
          <ac:spMkLst>
            <pc:docMk/>
            <pc:sldMk cId="0" sldId="271"/>
            <ac:spMk id="17" creationId="{CB15C81A-F254-42FB-99A9-082AF14F3A21}"/>
          </ac:spMkLst>
        </pc:spChg>
        <pc:picChg chg="add mod">
          <ac:chgData name="Sergios Antoniou" userId="0155f2c8-3e07-4610-9a3f-f002ae30fc10" providerId="ADAL" clId="{FDFDFB13-52AF-4E98-B6FF-D290751F63B9}" dt="2026-06-22T12:16:38.787" v="15" actId="1076"/>
          <ac:picMkLst>
            <pc:docMk/>
            <pc:sldMk cId="0" sldId="271"/>
            <ac:picMk id="18" creationId="{27FA3917-D9F3-4D37-9CEA-E58AB369DB25}"/>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clustered"/>
        <c:varyColors val="0"/>
        <c:ser>
          <c:idx val="0"/>
          <c:order val="0"/>
          <c:tx>
            <c:strRef>
              <c:f>Sheet1!$B$1</c:f>
              <c:strCache>
                <c:ptCount val="1"/>
                <c:pt idx="0">
                  <c:v>Cumulative area km²</c:v>
                </c:pt>
              </c:strCache>
            </c:strRef>
          </c:tx>
          <c:spPr>
            <a:solidFill>
              <a:srgbClr val="087A87"/>
            </a:solidFill>
            <a:effectLst/>
          </c:spPr>
          <c:invertIfNegative val="0"/>
          <c:dLbls>
            <c:numFmt formatCode="0.00" sourceLinked="0"/>
            <c:spPr>
              <a:noFill/>
              <a:ln>
                <a:noFill/>
              </a:ln>
              <a:effectLst/>
            </c:spPr>
            <c:txPr>
              <a:bodyPr/>
              <a:lstStyle/>
              <a:p>
                <a:pPr>
                  <a:defRPr sz="1000" b="0" i="0" u="none" strike="noStrike">
                    <a:solidFill>
                      <a:srgbClr val="000000"/>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Limassol</c:v>
                </c:pt>
                <c:pt idx="1">
                  <c:v>Haifa</c:v>
                </c:pt>
                <c:pt idx="2">
                  <c:v>Eleusis</c:v>
                </c:pt>
              </c:strCache>
            </c:strRef>
          </c:cat>
          <c:val>
            <c:numRef>
              <c:f>Sheet1!$B$2:$B$4</c:f>
              <c:numCache>
                <c:formatCode>General</c:formatCode>
                <c:ptCount val="3"/>
                <c:pt idx="0">
                  <c:v>2.33</c:v>
                </c:pt>
                <c:pt idx="1">
                  <c:v>9.3000000000000007</c:v>
                </c:pt>
                <c:pt idx="2">
                  <c:v>7.07</c:v>
                </c:pt>
              </c:numCache>
            </c:numRef>
          </c:val>
          <c:extLst>
            <c:ext xmlns:c16="http://schemas.microsoft.com/office/drawing/2014/chart" uri="{C3380CC4-5D6E-409C-BE32-E72D297353CC}">
              <c16:uniqueId val="{00000000-B22A-40CF-8707-BBA9311BA04C}"/>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000000"/>
                </a:solidFill>
                <a:latin typeface="Aptos"/>
              </a:defRPr>
            </a:pPr>
            <a:endParaRPr lang="en-US"/>
          </a:p>
        </c:txPr>
        <c:crossAx val="2094734552"/>
        <c:crosses val="autoZero"/>
        <c:auto val="1"/>
        <c:lblAlgn val="ctr"/>
        <c:lblOffset val="100"/>
        <c:noMultiLvlLbl val="1"/>
      </c:catAx>
      <c:valAx>
        <c:axId val="2094734552"/>
        <c:scaling>
          <c:orientation val="minMax"/>
          <c:max val="10"/>
          <c:min val="0"/>
        </c:scaling>
        <c:delete val="0"/>
        <c:axPos val="l"/>
        <c:majorGridlines>
          <c:spPr>
            <a:ln w="1270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000" b="0" i="0" u="none" strike="noStrike">
                <a:solidFill>
                  <a:srgbClr val="000000"/>
                </a:solidFill>
                <a:latin typeface="Aptos"/>
              </a:defRPr>
            </a:pPr>
            <a:endParaRPr lang="en-US"/>
          </a:p>
        </c:txPr>
        <c:crossAx val="2094734554"/>
        <c:crosses val="autoZero"/>
        <c:crossBetween val="between"/>
      </c:valAx>
      <c:spPr>
        <a:noFill/>
        <a:ln>
          <a:noFill/>
        </a:ln>
        <a:effectLst/>
      </c:spPr>
    </c:plotArea>
    <c:plotVisOnly val="1"/>
    <c:dispBlanksAs val="span"/>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clustered"/>
        <c:varyColors val="0"/>
        <c:ser>
          <c:idx val="0"/>
          <c:order val="0"/>
          <c:tx>
            <c:strRef>
              <c:f>Sheet1!$B$1</c:f>
              <c:strCache>
                <c:ptCount val="1"/>
                <c:pt idx="0">
                  <c:v>Area</c:v>
                </c:pt>
              </c:strCache>
            </c:strRef>
          </c:tx>
          <c:spPr>
            <a:solidFill>
              <a:srgbClr val="087A87"/>
            </a:solidFill>
            <a:effectLst/>
          </c:spPr>
          <c:invertIfNegative val="0"/>
          <c:dLbls>
            <c:numFmt formatCode="0.00" sourceLinked="0"/>
            <c:spPr>
              <a:noFill/>
              <a:ln>
                <a:noFill/>
              </a:ln>
              <a:effectLst/>
            </c:spPr>
            <c:txPr>
              <a:bodyPr/>
              <a:lstStyle/>
              <a:p>
                <a:pPr>
                  <a:defRPr sz="800" b="0" i="0" u="none" strike="noStrike">
                    <a:solidFill>
                      <a:srgbClr val="000000"/>
                    </a:solidFill>
                    <a:latin typeface="Apto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Aquaculture</c:v>
                </c:pt>
                <c:pt idx="1">
                  <c:v>Coastal</c:v>
                </c:pt>
                <c:pt idx="2">
                  <c:v>Rig platform</c:v>
                </c:pt>
                <c:pt idx="3">
                  <c:v>Unknown</c:v>
                </c:pt>
                <c:pt idx="4">
                  <c:v>Vessel</c:v>
                </c:pt>
              </c:strCache>
            </c:strRef>
          </c:cat>
          <c:val>
            <c:numRef>
              <c:f>Sheet1!$B$2:$B$6</c:f>
              <c:numCache>
                <c:formatCode>General</c:formatCode>
                <c:ptCount val="5"/>
                <c:pt idx="0">
                  <c:v>0.56999999999999995</c:v>
                </c:pt>
                <c:pt idx="1">
                  <c:v>0.89</c:v>
                </c:pt>
                <c:pt idx="2">
                  <c:v>0.2</c:v>
                </c:pt>
                <c:pt idx="3">
                  <c:v>0.17</c:v>
                </c:pt>
                <c:pt idx="4">
                  <c:v>0.5</c:v>
                </c:pt>
              </c:numCache>
            </c:numRef>
          </c:val>
          <c:extLst>
            <c:ext xmlns:c16="http://schemas.microsoft.com/office/drawing/2014/chart" uri="{C3380CC4-5D6E-409C-BE32-E72D297353CC}">
              <c16:uniqueId val="{00000000-A5B6-4D10-9C39-7551DD9DF26F}"/>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800" b="0" i="0" u="none" strike="noStrike">
                <a:solidFill>
                  <a:srgbClr val="000000"/>
                </a:solidFill>
                <a:latin typeface="Aptos"/>
              </a:defRPr>
            </a:pPr>
            <a:endParaRPr lang="en-US"/>
          </a:p>
        </c:txPr>
        <c:crossAx val="2094734552"/>
        <c:crosses val="autoZero"/>
        <c:auto val="1"/>
        <c:lblAlgn val="ctr"/>
        <c:lblOffset val="100"/>
        <c:noMultiLvlLbl val="1"/>
      </c:catAx>
      <c:valAx>
        <c:axId val="2094734552"/>
        <c:scaling>
          <c:orientation val="minMax"/>
          <c:max val="1"/>
          <c:min val="0"/>
        </c:scaling>
        <c:delete val="0"/>
        <c:axPos val="l"/>
        <c:majorGridlines>
          <c:spPr>
            <a:ln w="1270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800" b="0" i="0" u="none" strike="noStrike">
                <a:solidFill>
                  <a:srgbClr val="000000"/>
                </a:solidFill>
                <a:latin typeface="Aptos"/>
              </a:defRPr>
            </a:pPr>
            <a:endParaRPr lang="en-US"/>
          </a:p>
        </c:txPr>
        <c:crossAx val="2094734554"/>
        <c:crosses val="autoZero"/>
        <c:crossBetween val="between"/>
      </c:valAx>
      <c:spPr>
        <a:noFill/>
        <a:ln>
          <a:noFill/>
        </a:ln>
        <a:effectLst/>
      </c:spPr>
    </c:plotArea>
    <c:plotVisOnly val="1"/>
    <c:dispBlanksAs val="span"/>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clustered"/>
        <c:varyColors val="0"/>
        <c:ser>
          <c:idx val="0"/>
          <c:order val="0"/>
          <c:tx>
            <c:strRef>
              <c:f>Sheet1!$B$1</c:f>
              <c:strCache>
                <c:ptCount val="1"/>
                <c:pt idx="0">
                  <c:v>Area</c:v>
                </c:pt>
              </c:strCache>
            </c:strRef>
          </c:tx>
          <c:spPr>
            <a:solidFill>
              <a:srgbClr val="E76F51"/>
            </a:solidFill>
            <a:effectLst/>
          </c:spPr>
          <c:invertIfNegative val="0"/>
          <c:dLbls>
            <c:numFmt formatCode="0.00" sourceLinked="0"/>
            <c:spPr>
              <a:noFill/>
              <a:ln>
                <a:noFill/>
              </a:ln>
              <a:effectLst/>
            </c:spPr>
            <c:txPr>
              <a:bodyPr/>
              <a:lstStyle/>
              <a:p>
                <a:pPr>
                  <a:defRPr sz="800" b="0" i="0" u="none" strike="noStrike">
                    <a:solidFill>
                      <a:srgbClr val="000000"/>
                    </a:solidFill>
                    <a:latin typeface="Apto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Coastal</c:v>
                </c:pt>
                <c:pt idx="1">
                  <c:v>Navy</c:v>
                </c:pt>
                <c:pt idx="2">
                  <c:v>Unknown</c:v>
                </c:pt>
                <c:pt idx="3">
                  <c:v>Vessel</c:v>
                </c:pt>
              </c:strCache>
            </c:strRef>
          </c:cat>
          <c:val>
            <c:numRef>
              <c:f>Sheet1!$B$2:$B$5</c:f>
              <c:numCache>
                <c:formatCode>General</c:formatCode>
                <c:ptCount val="4"/>
                <c:pt idx="0">
                  <c:v>0</c:v>
                </c:pt>
                <c:pt idx="1">
                  <c:v>0.11</c:v>
                </c:pt>
                <c:pt idx="2">
                  <c:v>1.4</c:v>
                </c:pt>
                <c:pt idx="3">
                  <c:v>7.79</c:v>
                </c:pt>
              </c:numCache>
            </c:numRef>
          </c:val>
          <c:extLst>
            <c:ext xmlns:c16="http://schemas.microsoft.com/office/drawing/2014/chart" uri="{C3380CC4-5D6E-409C-BE32-E72D297353CC}">
              <c16:uniqueId val="{00000000-FD2D-4F50-8310-C1AC8D76D60B}"/>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800" b="0" i="0" u="none" strike="noStrike">
                <a:solidFill>
                  <a:srgbClr val="000000"/>
                </a:solidFill>
                <a:latin typeface="Aptos"/>
              </a:defRPr>
            </a:pPr>
            <a:endParaRPr lang="en-US"/>
          </a:p>
        </c:txPr>
        <c:crossAx val="2094734552"/>
        <c:crosses val="autoZero"/>
        <c:auto val="1"/>
        <c:lblAlgn val="ctr"/>
        <c:lblOffset val="100"/>
        <c:noMultiLvlLbl val="1"/>
      </c:catAx>
      <c:valAx>
        <c:axId val="2094734552"/>
        <c:scaling>
          <c:orientation val="minMax"/>
          <c:max val="8.5"/>
          <c:min val="0"/>
        </c:scaling>
        <c:delete val="0"/>
        <c:axPos val="l"/>
        <c:majorGridlines>
          <c:spPr>
            <a:ln w="1270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800" b="0" i="0" u="none" strike="noStrike">
                <a:solidFill>
                  <a:srgbClr val="000000"/>
                </a:solidFill>
                <a:latin typeface="Aptos"/>
              </a:defRPr>
            </a:pPr>
            <a:endParaRPr lang="en-US"/>
          </a:p>
        </c:txPr>
        <c:crossAx val="2094734554"/>
        <c:crosses val="autoZero"/>
        <c:crossBetween val="between"/>
      </c:valAx>
      <c:spPr>
        <a:noFill/>
        <a:ln>
          <a:noFill/>
        </a:ln>
        <a:effectLst/>
      </c:spPr>
    </c:plotArea>
    <c:plotVisOnly val="1"/>
    <c:dispBlanksAs val="span"/>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clustered"/>
        <c:varyColors val="0"/>
        <c:ser>
          <c:idx val="0"/>
          <c:order val="0"/>
          <c:tx>
            <c:strRef>
              <c:f>Sheet1!$B$1</c:f>
              <c:strCache>
                <c:ptCount val="1"/>
                <c:pt idx="0">
                  <c:v>Area</c:v>
                </c:pt>
              </c:strCache>
            </c:strRef>
          </c:tx>
          <c:spPr>
            <a:solidFill>
              <a:srgbClr val="8E6FD5"/>
            </a:solidFill>
            <a:effectLst/>
          </c:spPr>
          <c:invertIfNegative val="0"/>
          <c:dLbls>
            <c:numFmt formatCode="0.00" sourceLinked="0"/>
            <c:spPr>
              <a:noFill/>
              <a:ln>
                <a:noFill/>
              </a:ln>
              <a:effectLst/>
            </c:spPr>
            <c:txPr>
              <a:bodyPr/>
              <a:lstStyle/>
              <a:p>
                <a:pPr>
                  <a:defRPr sz="800" b="0" i="0" u="none" strike="noStrike">
                    <a:solidFill>
                      <a:srgbClr val="000000"/>
                    </a:solidFill>
                    <a:latin typeface="Apto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Coastal</c:v>
                </c:pt>
                <c:pt idx="1">
                  <c:v>Infrastructure</c:v>
                </c:pt>
                <c:pt idx="2">
                  <c:v>Unknown</c:v>
                </c:pt>
                <c:pt idx="3">
                  <c:v>Vessel</c:v>
                </c:pt>
              </c:strCache>
            </c:strRef>
          </c:cat>
          <c:val>
            <c:numRef>
              <c:f>Sheet1!$B$2:$B$5</c:f>
              <c:numCache>
                <c:formatCode>General</c:formatCode>
                <c:ptCount val="4"/>
                <c:pt idx="0">
                  <c:v>0.93</c:v>
                </c:pt>
                <c:pt idx="1">
                  <c:v>0.91</c:v>
                </c:pt>
                <c:pt idx="2">
                  <c:v>1.55</c:v>
                </c:pt>
                <c:pt idx="3">
                  <c:v>3.68</c:v>
                </c:pt>
              </c:numCache>
            </c:numRef>
          </c:val>
          <c:extLst>
            <c:ext xmlns:c16="http://schemas.microsoft.com/office/drawing/2014/chart" uri="{C3380CC4-5D6E-409C-BE32-E72D297353CC}">
              <c16:uniqueId val="{00000000-1853-4890-B2FD-CDEA07F58B22}"/>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800" b="0" i="0" u="none" strike="noStrike">
                <a:solidFill>
                  <a:srgbClr val="000000"/>
                </a:solidFill>
                <a:latin typeface="Aptos"/>
              </a:defRPr>
            </a:pPr>
            <a:endParaRPr lang="en-US"/>
          </a:p>
        </c:txPr>
        <c:crossAx val="2094734552"/>
        <c:crosses val="autoZero"/>
        <c:auto val="1"/>
        <c:lblAlgn val="ctr"/>
        <c:lblOffset val="100"/>
        <c:noMultiLvlLbl val="1"/>
      </c:catAx>
      <c:valAx>
        <c:axId val="2094734552"/>
        <c:scaling>
          <c:orientation val="minMax"/>
          <c:max val="4"/>
          <c:min val="0"/>
        </c:scaling>
        <c:delete val="0"/>
        <c:axPos val="l"/>
        <c:majorGridlines>
          <c:spPr>
            <a:ln w="12700" cap="flat">
              <a:solidFill>
                <a:srgbClr val="E2E8F0"/>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800" b="0" i="0" u="none" strike="noStrike">
                <a:solidFill>
                  <a:srgbClr val="000000"/>
                </a:solidFill>
                <a:latin typeface="Aptos"/>
              </a:defRPr>
            </a:pPr>
            <a:endParaRPr lang="en-US"/>
          </a:p>
        </c:txPr>
        <c:crossAx val="2094734554"/>
        <c:crosses val="autoZero"/>
        <c:crossBetween val="between"/>
      </c:valAx>
      <c:spPr>
        <a:noFill/>
        <a:ln>
          <a:noFill/>
        </a:ln>
        <a:effectLst/>
      </c:spPr>
    </c:plotArea>
    <c:plotVisOnly val="1"/>
    <c:dispBlanksAs val="span"/>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045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MPTY">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71521"/>
        </a:solidFill>
        <a:effectLst/>
      </p:bgPr>
    </p:bg>
    <p:spTree>
      <p:nvGrpSpPr>
        <p:cNvPr id="1" name=""/>
        <p:cNvGrpSpPr/>
        <p:nvPr/>
      </p:nvGrpSpPr>
      <p:grpSpPr>
        <a:xfrm>
          <a:off x="0" y="0"/>
          <a:ext cx="0" cy="0"/>
          <a:chOff x="0" y="0"/>
          <a:chExt cx="0" cy="0"/>
        </a:xfrm>
      </p:grpSpPr>
      <p:pic>
        <p:nvPicPr>
          <p:cNvPr id="2" name="Image 0" descr="/mnt/data/pptx_extract/ppt/media/image1.png"/>
          <p:cNvPicPr>
            <a:picLocks noChangeAspect="1"/>
          </p:cNvPicPr>
          <p:nvPr/>
        </p:nvPicPr>
        <p:blipFill>
          <a:blip r:embed="rId3">
            <a:alphaModFix amt="94000"/>
          </a:blip>
          <a:stretch>
            <a:fillRect/>
          </a:stretch>
        </p:blipFill>
        <p:spPr>
          <a:xfrm>
            <a:off x="0" y="0"/>
            <a:ext cx="12191695" cy="6858000"/>
          </a:xfrm>
          <a:prstGeom prst="rect">
            <a:avLst/>
          </a:prstGeom>
        </p:spPr>
      </p:pic>
      <p:sp>
        <p:nvSpPr>
          <p:cNvPr id="3" name="Text 0"/>
          <p:cNvSpPr/>
          <p:nvPr/>
        </p:nvSpPr>
        <p:spPr>
          <a:xfrm>
            <a:off x="658368" y="1828800"/>
            <a:ext cx="2834640" cy="530352"/>
          </a:xfrm>
          <a:prstGeom prst="rect">
            <a:avLst/>
          </a:prstGeom>
          <a:noFill/>
          <a:ln/>
        </p:spPr>
        <p:txBody>
          <a:bodyPr wrap="square" lIns="0" tIns="0" rIns="0" bIns="0" rtlCol="0" anchor="ctr">
            <a:normAutofit lnSpcReduction="10000"/>
          </a:bodyPr>
          <a:lstStyle/>
          <a:p>
            <a:pPr marL="0" indent="0">
              <a:buNone/>
            </a:pPr>
            <a:r>
              <a:rPr lang="en-US" sz="3800" b="1" dirty="0">
                <a:solidFill>
                  <a:srgbClr val="FFFFFF"/>
                </a:solidFill>
                <a:latin typeface="Aptos Display" pitchFamily="34" charset="0"/>
                <a:ea typeface="Aptos Display" pitchFamily="34" charset="-122"/>
                <a:cs typeface="Aptos Display" pitchFamily="34" charset="-120"/>
              </a:rPr>
              <a:t>EMMERA</a:t>
            </a:r>
            <a:endParaRPr lang="en-US" sz="3800" dirty="0"/>
          </a:p>
        </p:txBody>
      </p:sp>
      <p:sp>
        <p:nvSpPr>
          <p:cNvPr id="4" name="Shape 1"/>
          <p:cNvSpPr/>
          <p:nvPr/>
        </p:nvSpPr>
        <p:spPr>
          <a:xfrm>
            <a:off x="658368" y="2542032"/>
            <a:ext cx="2971800" cy="0"/>
          </a:xfrm>
          <a:prstGeom prst="line">
            <a:avLst/>
          </a:prstGeom>
          <a:noFill/>
          <a:ln w="25400">
            <a:solidFill>
              <a:srgbClr val="36B5C8"/>
            </a:solidFill>
            <a:prstDash val="solid"/>
          </a:ln>
        </p:spPr>
        <p:txBody>
          <a:bodyPr/>
          <a:lstStyle/>
          <a:p>
            <a:endParaRPr lang="en-IL"/>
          </a:p>
        </p:txBody>
      </p:sp>
      <p:sp>
        <p:nvSpPr>
          <p:cNvPr id="5" name="Text 2"/>
          <p:cNvSpPr/>
          <p:nvPr/>
        </p:nvSpPr>
        <p:spPr>
          <a:xfrm>
            <a:off x="658368" y="2788920"/>
            <a:ext cx="6492240" cy="987552"/>
          </a:xfrm>
          <a:prstGeom prst="rect">
            <a:avLst/>
          </a:prstGeom>
          <a:noFill/>
          <a:ln/>
        </p:spPr>
        <p:txBody>
          <a:bodyPr wrap="square" lIns="0" tIns="0" rIns="0" bIns="0" rtlCol="0" anchor="ctr">
            <a:normAutofit/>
          </a:bodyPr>
          <a:lstStyle/>
          <a:p>
            <a:pPr marL="0" indent="0">
              <a:buNone/>
            </a:pPr>
            <a:r>
              <a:rPr lang="en-US" sz="2900" b="1" dirty="0">
                <a:solidFill>
                  <a:srgbClr val="FFFFFF"/>
                </a:solidFill>
                <a:latin typeface="Aptos Display" pitchFamily="34" charset="0"/>
                <a:ea typeface="Aptos Display" pitchFamily="34" charset="-122"/>
                <a:cs typeface="Aptos Display" pitchFamily="34" charset="-120"/>
              </a:rPr>
              <a:t>East Med Cross-border Marine</a:t>
            </a:r>
            <a:endParaRPr lang="en-US" sz="2900" dirty="0"/>
          </a:p>
          <a:p>
            <a:pPr marL="0" indent="0">
              <a:buNone/>
            </a:pPr>
            <a:r>
              <a:rPr lang="en-US" sz="2900" b="1" dirty="0">
                <a:solidFill>
                  <a:srgbClr val="FFFFFF"/>
                </a:solidFill>
                <a:latin typeface="Aptos Display" pitchFamily="34" charset="0"/>
                <a:ea typeface="Aptos Display" pitchFamily="34" charset="-122"/>
                <a:cs typeface="Aptos Display" pitchFamily="34" charset="-120"/>
              </a:rPr>
              <a:t>Environmental Risk Assessment</a:t>
            </a:r>
            <a:endParaRPr lang="en-US" sz="2900" dirty="0"/>
          </a:p>
        </p:txBody>
      </p:sp>
      <p:sp>
        <p:nvSpPr>
          <p:cNvPr id="6" name="Text 3"/>
          <p:cNvSpPr/>
          <p:nvPr/>
        </p:nvSpPr>
        <p:spPr>
          <a:xfrm>
            <a:off x="658368" y="3968496"/>
            <a:ext cx="5669280" cy="310896"/>
          </a:xfrm>
          <a:prstGeom prst="rect">
            <a:avLst/>
          </a:prstGeom>
          <a:noFill/>
          <a:ln/>
        </p:spPr>
        <p:txBody>
          <a:bodyPr wrap="square" lIns="0" tIns="0" rIns="0" bIns="0" rtlCol="0" anchor="ctr">
            <a:normAutofit/>
          </a:bodyPr>
          <a:lstStyle/>
          <a:p>
            <a:pPr marL="0" indent="0">
              <a:buNone/>
            </a:pPr>
            <a:r>
              <a:rPr lang="en-US" sz="1700" dirty="0">
                <a:solidFill>
                  <a:srgbClr val="CDE7EF"/>
                </a:solidFill>
              </a:rPr>
              <a:t>Data Collection and Analysis Report</a:t>
            </a:r>
            <a:endParaRPr lang="en-US" sz="1700" dirty="0"/>
          </a:p>
        </p:txBody>
      </p:sp>
      <p:sp>
        <p:nvSpPr>
          <p:cNvPr id="7" name="Text 4"/>
          <p:cNvSpPr/>
          <p:nvPr/>
        </p:nvSpPr>
        <p:spPr>
          <a:xfrm>
            <a:off x="658368" y="6053328"/>
            <a:ext cx="4206240" cy="210312"/>
          </a:xfrm>
          <a:prstGeom prst="rect">
            <a:avLst/>
          </a:prstGeom>
          <a:noFill/>
          <a:ln/>
        </p:spPr>
        <p:txBody>
          <a:bodyPr wrap="square" lIns="0" tIns="0" rIns="0" bIns="0" rtlCol="0" anchor="ctr"/>
          <a:lstStyle/>
          <a:p>
            <a:pPr marL="0" indent="0">
              <a:buNone/>
            </a:pPr>
            <a:r>
              <a:rPr lang="en-US" sz="1050" dirty="0">
                <a:solidFill>
                  <a:srgbClr val="FFFFFF">
                    <a:alpha val="90000"/>
                  </a:srgbClr>
                </a:solidFill>
              </a:rPr>
              <a:t>Visual redesign | 2016–2024 evidence atlas</a:t>
            </a:r>
            <a:endParaRPr lang="en-US" sz="1050" dirty="0"/>
          </a:p>
        </p:txBody>
      </p:sp>
      <p:pic>
        <p:nvPicPr>
          <p:cNvPr id="8" name="Picture 7">
            <a:extLst>
              <a:ext uri="{FF2B5EF4-FFF2-40B4-BE49-F238E27FC236}">
                <a16:creationId xmlns:a16="http://schemas.microsoft.com/office/drawing/2014/main" id="{7C10B8BC-B65E-4600-A6F2-3914FA9CF4C9}"/>
              </a:ext>
            </a:extLst>
          </p:cNvPr>
          <p:cNvPicPr>
            <a:picLocks noChangeAspect="1"/>
          </p:cNvPicPr>
          <p:nvPr/>
        </p:nvPicPr>
        <p:blipFill>
          <a:blip r:embed="rId4"/>
          <a:stretch>
            <a:fillRect/>
          </a:stretch>
        </p:blipFill>
        <p:spPr>
          <a:xfrm>
            <a:off x="8370465" y="5964078"/>
            <a:ext cx="3543300" cy="7433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Haifa digitized pollution, 2016–2024</a:t>
            </a:r>
            <a:endParaRPr lang="en-US" sz="2400" dirty="0"/>
          </a:p>
        </p:txBody>
      </p:sp>
      <p:sp>
        <p:nvSpPr>
          <p:cNvPr id="5" name="Shape 3"/>
          <p:cNvSpPr/>
          <p:nvPr/>
        </p:nvSpPr>
        <p:spPr>
          <a:xfrm>
            <a:off x="822960" y="1188720"/>
            <a:ext cx="2971800" cy="4480560"/>
          </a:xfrm>
          <a:prstGeom prst="roundRect">
            <a:avLst>
              <a:gd name="adj" fmla="val 2462"/>
            </a:avLst>
          </a:prstGeom>
          <a:solidFill>
            <a:srgbClr val="FFFFFF"/>
          </a:solidFill>
          <a:ln w="12700">
            <a:solidFill>
              <a:srgbClr val="D9E4EA"/>
            </a:solidFill>
            <a:prstDash val="solid"/>
          </a:ln>
        </p:spPr>
        <p:txBody>
          <a:bodyPr/>
          <a:lstStyle/>
          <a:p>
            <a:endParaRPr lang="en-IL"/>
          </a:p>
        </p:txBody>
      </p:sp>
      <p:pic>
        <p:nvPicPr>
          <p:cNvPr id="6" name="Image 0" descr="/mnt/data/pptx_extract/ppt/media/image21.jpg"/>
          <p:cNvPicPr>
            <a:picLocks noChangeAspect="1"/>
          </p:cNvPicPr>
          <p:nvPr/>
        </p:nvPicPr>
        <p:blipFill>
          <a:blip r:embed="rId3"/>
          <a:stretch>
            <a:fillRect/>
          </a:stretch>
        </p:blipFill>
        <p:spPr>
          <a:xfrm>
            <a:off x="841248" y="1355895"/>
            <a:ext cx="2935224" cy="4146211"/>
          </a:xfrm>
          <a:prstGeom prst="rect">
            <a:avLst/>
          </a:prstGeom>
        </p:spPr>
      </p:pic>
      <p:sp>
        <p:nvSpPr>
          <p:cNvPr id="7" name="Shape 4"/>
          <p:cNvSpPr/>
          <p:nvPr/>
        </p:nvSpPr>
        <p:spPr>
          <a:xfrm>
            <a:off x="4617720" y="1188720"/>
            <a:ext cx="2971800" cy="4480560"/>
          </a:xfrm>
          <a:prstGeom prst="roundRect">
            <a:avLst>
              <a:gd name="adj" fmla="val 2462"/>
            </a:avLst>
          </a:prstGeom>
          <a:solidFill>
            <a:srgbClr val="FFFFFF"/>
          </a:solidFill>
          <a:ln w="12700">
            <a:solidFill>
              <a:srgbClr val="D9E4EA"/>
            </a:solidFill>
            <a:prstDash val="solid"/>
          </a:ln>
        </p:spPr>
        <p:txBody>
          <a:bodyPr/>
          <a:lstStyle/>
          <a:p>
            <a:endParaRPr lang="en-IL"/>
          </a:p>
        </p:txBody>
      </p:sp>
      <p:pic>
        <p:nvPicPr>
          <p:cNvPr id="8" name="Image 1" descr="/mnt/data/pptx_extract/ppt/media/image22.jpg"/>
          <p:cNvPicPr>
            <a:picLocks noChangeAspect="1"/>
          </p:cNvPicPr>
          <p:nvPr/>
        </p:nvPicPr>
        <p:blipFill>
          <a:blip r:embed="rId4"/>
          <a:stretch>
            <a:fillRect/>
          </a:stretch>
        </p:blipFill>
        <p:spPr>
          <a:xfrm>
            <a:off x="4636008" y="1355895"/>
            <a:ext cx="2935224" cy="4146211"/>
          </a:xfrm>
          <a:prstGeom prst="rect">
            <a:avLst/>
          </a:prstGeom>
        </p:spPr>
      </p:pic>
      <p:sp>
        <p:nvSpPr>
          <p:cNvPr id="9" name="Shape 5"/>
          <p:cNvSpPr/>
          <p:nvPr/>
        </p:nvSpPr>
        <p:spPr>
          <a:xfrm>
            <a:off x="8412480" y="1188720"/>
            <a:ext cx="2971800" cy="4480560"/>
          </a:xfrm>
          <a:prstGeom prst="roundRect">
            <a:avLst>
              <a:gd name="adj" fmla="val 2462"/>
            </a:avLst>
          </a:prstGeom>
          <a:solidFill>
            <a:srgbClr val="FFFFFF"/>
          </a:solidFill>
          <a:ln w="12700">
            <a:solidFill>
              <a:srgbClr val="D9E4EA"/>
            </a:solidFill>
            <a:prstDash val="solid"/>
          </a:ln>
        </p:spPr>
        <p:txBody>
          <a:bodyPr/>
          <a:lstStyle/>
          <a:p>
            <a:endParaRPr lang="en-IL"/>
          </a:p>
        </p:txBody>
      </p:sp>
      <p:pic>
        <p:nvPicPr>
          <p:cNvPr id="10" name="Image 2" descr="/mnt/data/pptx_extract/ppt/media/image23.jpg"/>
          <p:cNvPicPr>
            <a:picLocks noChangeAspect="1"/>
          </p:cNvPicPr>
          <p:nvPr/>
        </p:nvPicPr>
        <p:blipFill>
          <a:blip r:embed="rId5"/>
          <a:stretch>
            <a:fillRect/>
          </a:stretch>
        </p:blipFill>
        <p:spPr>
          <a:xfrm>
            <a:off x="8430768" y="1355895"/>
            <a:ext cx="2935224" cy="4146211"/>
          </a:xfrm>
          <a:prstGeom prst="rect">
            <a:avLst/>
          </a:prstGeom>
        </p:spPr>
      </p:pic>
      <p:sp>
        <p:nvSpPr>
          <p:cNvPr id="11" name="Text 6"/>
          <p:cNvSpPr/>
          <p:nvPr/>
        </p:nvSpPr>
        <p:spPr>
          <a:xfrm>
            <a:off x="822960" y="5742432"/>
            <a:ext cx="2971800" cy="201168"/>
          </a:xfrm>
          <a:prstGeom prst="rect">
            <a:avLst/>
          </a:prstGeom>
          <a:noFill/>
          <a:ln/>
        </p:spPr>
        <p:txBody>
          <a:bodyPr wrap="square" lIns="0" tIns="0" rIns="0" bIns="0" rtlCol="0" anchor="ctr"/>
          <a:lstStyle/>
          <a:p>
            <a:pPr marL="0" indent="0" algn="ctr">
              <a:buNone/>
            </a:pPr>
            <a:r>
              <a:rPr lang="en-US" sz="1050" b="1" dirty="0">
                <a:solidFill>
                  <a:srgbClr val="0F172A"/>
                </a:solidFill>
              </a:rPr>
              <a:t>Spill size</a:t>
            </a:r>
            <a:endParaRPr lang="en-US" sz="1050" dirty="0"/>
          </a:p>
        </p:txBody>
      </p:sp>
      <p:sp>
        <p:nvSpPr>
          <p:cNvPr id="12" name="Text 7"/>
          <p:cNvSpPr/>
          <p:nvPr/>
        </p:nvSpPr>
        <p:spPr>
          <a:xfrm>
            <a:off x="4617720" y="5742432"/>
            <a:ext cx="2971800" cy="201168"/>
          </a:xfrm>
          <a:prstGeom prst="rect">
            <a:avLst/>
          </a:prstGeom>
          <a:noFill/>
          <a:ln/>
        </p:spPr>
        <p:txBody>
          <a:bodyPr wrap="square" lIns="0" tIns="0" rIns="0" bIns="0" rtlCol="0" anchor="ctr"/>
          <a:lstStyle/>
          <a:p>
            <a:pPr marL="0" indent="0" algn="ctr">
              <a:buNone/>
            </a:pPr>
            <a:r>
              <a:rPr lang="en-US" sz="1050" b="1" dirty="0">
                <a:solidFill>
                  <a:srgbClr val="0F172A"/>
                </a:solidFill>
              </a:rPr>
              <a:t>Frequency</a:t>
            </a:r>
            <a:endParaRPr lang="en-US" sz="1050" dirty="0"/>
          </a:p>
        </p:txBody>
      </p:sp>
      <p:sp>
        <p:nvSpPr>
          <p:cNvPr id="13" name="Text 8"/>
          <p:cNvSpPr/>
          <p:nvPr/>
        </p:nvSpPr>
        <p:spPr>
          <a:xfrm>
            <a:off x="8412480" y="5742432"/>
            <a:ext cx="2971800" cy="201168"/>
          </a:xfrm>
          <a:prstGeom prst="rect">
            <a:avLst/>
          </a:prstGeom>
          <a:noFill/>
          <a:ln/>
        </p:spPr>
        <p:txBody>
          <a:bodyPr wrap="square" lIns="0" tIns="0" rIns="0" bIns="0" rtlCol="0" anchor="ctr"/>
          <a:lstStyle/>
          <a:p>
            <a:pPr marL="0" indent="0" algn="ctr">
              <a:buNone/>
            </a:pPr>
            <a:r>
              <a:rPr lang="en-US" sz="1050" b="1" dirty="0">
                <a:solidFill>
                  <a:srgbClr val="0F172A"/>
                </a:solidFill>
              </a:rPr>
              <a:t>Source</a:t>
            </a:r>
            <a:endParaRPr lang="en-US" sz="1050" dirty="0"/>
          </a:p>
        </p:txBody>
      </p:sp>
      <p:sp>
        <p:nvSpPr>
          <p:cNvPr id="14" name="Text 9"/>
          <p:cNvSpPr/>
          <p:nvPr/>
        </p:nvSpPr>
        <p:spPr>
          <a:xfrm>
            <a:off x="2331720" y="6172200"/>
            <a:ext cx="7498080" cy="256032"/>
          </a:xfrm>
          <a:prstGeom prst="rect">
            <a:avLst/>
          </a:prstGeom>
          <a:noFill/>
          <a:ln/>
        </p:spPr>
        <p:txBody>
          <a:bodyPr wrap="square" lIns="0" tIns="0" rIns="0" bIns="0" rtlCol="0" anchor="ctr"/>
          <a:lstStyle/>
          <a:p>
            <a:pPr marL="0" indent="0" algn="ctr">
              <a:buNone/>
            </a:pPr>
            <a:r>
              <a:rPr lang="en-US" sz="1400" b="1" dirty="0">
                <a:solidFill>
                  <a:srgbClr val="E76F51"/>
                </a:solidFill>
              </a:rPr>
              <a:t>Dominant cumulative source: Vessel (7.79 km²)</a:t>
            </a:r>
            <a:endParaRPr lang="en-US" sz="1400" dirty="0"/>
          </a:p>
        </p:txBody>
      </p:sp>
      <p:sp>
        <p:nvSpPr>
          <p:cNvPr id="15" name="Text 10"/>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6" name="Text 11"/>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09</a:t>
            </a:r>
            <a:endParaRPr lang="en-US" sz="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Eleusis digitized pollution, 2016–2024</a:t>
            </a:r>
            <a:endParaRPr lang="en-US" sz="2400" dirty="0"/>
          </a:p>
        </p:txBody>
      </p:sp>
      <p:sp>
        <p:nvSpPr>
          <p:cNvPr id="5" name="Shape 3"/>
          <p:cNvSpPr/>
          <p:nvPr/>
        </p:nvSpPr>
        <p:spPr>
          <a:xfrm>
            <a:off x="502920" y="1417320"/>
            <a:ext cx="3611880" cy="3200400"/>
          </a:xfrm>
          <a:prstGeom prst="roundRect">
            <a:avLst>
              <a:gd name="adj" fmla="val 2286"/>
            </a:avLst>
          </a:prstGeom>
          <a:solidFill>
            <a:srgbClr val="FFFFFF"/>
          </a:solidFill>
          <a:ln w="12700">
            <a:solidFill>
              <a:srgbClr val="D9E4EA"/>
            </a:solidFill>
            <a:prstDash val="solid"/>
          </a:ln>
        </p:spPr>
        <p:txBody>
          <a:bodyPr/>
          <a:lstStyle/>
          <a:p>
            <a:endParaRPr lang="en-IL"/>
          </a:p>
        </p:txBody>
      </p:sp>
      <p:pic>
        <p:nvPicPr>
          <p:cNvPr id="6" name="Image 0" descr="/mnt/data/pptx_extract/ppt/media/image24.jpg"/>
          <p:cNvPicPr>
            <a:picLocks noChangeAspect="1"/>
          </p:cNvPicPr>
          <p:nvPr/>
        </p:nvPicPr>
        <p:blipFill>
          <a:blip r:embed="rId3"/>
          <a:stretch>
            <a:fillRect/>
          </a:stretch>
        </p:blipFill>
        <p:spPr>
          <a:xfrm>
            <a:off x="521208" y="1751989"/>
            <a:ext cx="3575304" cy="2531062"/>
          </a:xfrm>
          <a:prstGeom prst="rect">
            <a:avLst/>
          </a:prstGeom>
        </p:spPr>
      </p:pic>
      <p:sp>
        <p:nvSpPr>
          <p:cNvPr id="7" name="Shape 4"/>
          <p:cNvSpPr/>
          <p:nvPr/>
        </p:nvSpPr>
        <p:spPr>
          <a:xfrm>
            <a:off x="4315968" y="1417320"/>
            <a:ext cx="3611880" cy="3200400"/>
          </a:xfrm>
          <a:prstGeom prst="roundRect">
            <a:avLst>
              <a:gd name="adj" fmla="val 2286"/>
            </a:avLst>
          </a:prstGeom>
          <a:solidFill>
            <a:srgbClr val="FFFFFF"/>
          </a:solidFill>
          <a:ln w="12700">
            <a:solidFill>
              <a:srgbClr val="D9E4EA"/>
            </a:solidFill>
            <a:prstDash val="solid"/>
          </a:ln>
        </p:spPr>
        <p:txBody>
          <a:bodyPr/>
          <a:lstStyle/>
          <a:p>
            <a:endParaRPr lang="en-IL"/>
          </a:p>
        </p:txBody>
      </p:sp>
      <p:pic>
        <p:nvPicPr>
          <p:cNvPr id="8" name="Image 1" descr="/mnt/data/pptx_extract/ppt/media/image25.jpg"/>
          <p:cNvPicPr>
            <a:picLocks noChangeAspect="1"/>
          </p:cNvPicPr>
          <p:nvPr/>
        </p:nvPicPr>
        <p:blipFill>
          <a:blip r:embed="rId4"/>
          <a:stretch>
            <a:fillRect/>
          </a:stretch>
        </p:blipFill>
        <p:spPr>
          <a:xfrm>
            <a:off x="4334256" y="1751989"/>
            <a:ext cx="3575304" cy="2531062"/>
          </a:xfrm>
          <a:prstGeom prst="rect">
            <a:avLst/>
          </a:prstGeom>
        </p:spPr>
      </p:pic>
      <p:sp>
        <p:nvSpPr>
          <p:cNvPr id="9" name="Shape 5"/>
          <p:cNvSpPr/>
          <p:nvPr/>
        </p:nvSpPr>
        <p:spPr>
          <a:xfrm>
            <a:off x="8129016" y="1417320"/>
            <a:ext cx="3611880" cy="3200400"/>
          </a:xfrm>
          <a:prstGeom prst="roundRect">
            <a:avLst>
              <a:gd name="adj" fmla="val 2286"/>
            </a:avLst>
          </a:prstGeom>
          <a:solidFill>
            <a:srgbClr val="FFFFFF"/>
          </a:solidFill>
          <a:ln w="12700">
            <a:solidFill>
              <a:srgbClr val="D9E4EA"/>
            </a:solidFill>
            <a:prstDash val="solid"/>
          </a:ln>
        </p:spPr>
        <p:txBody>
          <a:bodyPr/>
          <a:lstStyle/>
          <a:p>
            <a:endParaRPr lang="en-IL"/>
          </a:p>
        </p:txBody>
      </p:sp>
      <p:pic>
        <p:nvPicPr>
          <p:cNvPr id="10" name="Image 2" descr="/mnt/data/pptx_extract/ppt/media/image26.jpg"/>
          <p:cNvPicPr>
            <a:picLocks noChangeAspect="1"/>
          </p:cNvPicPr>
          <p:nvPr/>
        </p:nvPicPr>
        <p:blipFill>
          <a:blip r:embed="rId5"/>
          <a:stretch>
            <a:fillRect/>
          </a:stretch>
        </p:blipFill>
        <p:spPr>
          <a:xfrm>
            <a:off x="8147304" y="1751989"/>
            <a:ext cx="3575304" cy="2531062"/>
          </a:xfrm>
          <a:prstGeom prst="rect">
            <a:avLst/>
          </a:prstGeom>
        </p:spPr>
      </p:pic>
      <p:sp>
        <p:nvSpPr>
          <p:cNvPr id="11" name="Text 6"/>
          <p:cNvSpPr/>
          <p:nvPr/>
        </p:nvSpPr>
        <p:spPr>
          <a:xfrm>
            <a:off x="4224528" y="4802124"/>
            <a:ext cx="3611880" cy="201168"/>
          </a:xfrm>
          <a:prstGeom prst="rect">
            <a:avLst/>
          </a:prstGeom>
          <a:noFill/>
          <a:ln/>
        </p:spPr>
        <p:txBody>
          <a:bodyPr wrap="square" lIns="0" tIns="0" rIns="0" bIns="0" rtlCol="0" anchor="ctr"/>
          <a:lstStyle/>
          <a:p>
            <a:pPr marL="0" indent="0" algn="ctr">
              <a:buNone/>
            </a:pPr>
            <a:r>
              <a:rPr lang="en-US" sz="1050" b="1" dirty="0">
                <a:solidFill>
                  <a:srgbClr val="0F172A"/>
                </a:solidFill>
              </a:rPr>
              <a:t>Spill size</a:t>
            </a:r>
            <a:endParaRPr lang="en-US" sz="1050" dirty="0"/>
          </a:p>
        </p:txBody>
      </p:sp>
      <p:sp>
        <p:nvSpPr>
          <p:cNvPr id="12" name="Text 7"/>
          <p:cNvSpPr/>
          <p:nvPr/>
        </p:nvSpPr>
        <p:spPr>
          <a:xfrm>
            <a:off x="320040" y="4800600"/>
            <a:ext cx="3611880" cy="201168"/>
          </a:xfrm>
          <a:prstGeom prst="rect">
            <a:avLst/>
          </a:prstGeom>
          <a:noFill/>
          <a:ln/>
        </p:spPr>
        <p:txBody>
          <a:bodyPr wrap="square" lIns="0" tIns="0" rIns="0" bIns="0" rtlCol="0" anchor="ctr"/>
          <a:lstStyle/>
          <a:p>
            <a:pPr marL="0" indent="0" algn="ctr">
              <a:buNone/>
            </a:pPr>
            <a:r>
              <a:rPr lang="en-US" sz="1050" b="1" dirty="0">
                <a:solidFill>
                  <a:srgbClr val="0F172A"/>
                </a:solidFill>
              </a:rPr>
              <a:t>Frequency</a:t>
            </a:r>
            <a:endParaRPr lang="en-US" sz="1050" dirty="0"/>
          </a:p>
        </p:txBody>
      </p:sp>
      <p:sp>
        <p:nvSpPr>
          <p:cNvPr id="13" name="Text 8"/>
          <p:cNvSpPr/>
          <p:nvPr/>
        </p:nvSpPr>
        <p:spPr>
          <a:xfrm>
            <a:off x="8129016" y="4800600"/>
            <a:ext cx="3611880" cy="201168"/>
          </a:xfrm>
          <a:prstGeom prst="rect">
            <a:avLst/>
          </a:prstGeom>
          <a:noFill/>
          <a:ln/>
        </p:spPr>
        <p:txBody>
          <a:bodyPr wrap="square" lIns="0" tIns="0" rIns="0" bIns="0" rtlCol="0" anchor="ctr"/>
          <a:lstStyle/>
          <a:p>
            <a:pPr marL="0" indent="0" algn="ctr">
              <a:buNone/>
            </a:pPr>
            <a:r>
              <a:rPr lang="en-US" sz="1050" b="1" dirty="0">
                <a:solidFill>
                  <a:srgbClr val="0F172A"/>
                </a:solidFill>
              </a:rPr>
              <a:t>Source</a:t>
            </a:r>
            <a:endParaRPr lang="en-US" sz="1050" dirty="0"/>
          </a:p>
        </p:txBody>
      </p:sp>
      <p:sp>
        <p:nvSpPr>
          <p:cNvPr id="15" name="Text 10"/>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6" name="Text 11"/>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10</a:t>
            </a:r>
            <a:endParaRPr lang="en-US" sz="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Cumulative polluted area by port</a:t>
            </a:r>
            <a:endParaRPr lang="en-US" sz="2400" dirty="0"/>
          </a:p>
        </p:txBody>
      </p:sp>
      <p:graphicFrame>
        <p:nvGraphicFramePr>
          <p:cNvPr id="5" name="Chart 0"/>
          <p:cNvGraphicFramePr/>
          <p:nvPr/>
        </p:nvGraphicFramePr>
        <p:xfrm>
          <a:off x="731520" y="1417320"/>
          <a:ext cx="6126480" cy="43891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3"/>
          <p:cNvSpPr/>
          <p:nvPr/>
        </p:nvSpPr>
        <p:spPr>
          <a:xfrm>
            <a:off x="7406640" y="1463040"/>
            <a:ext cx="3749040" cy="329184"/>
          </a:xfrm>
          <a:prstGeom prst="rect">
            <a:avLst/>
          </a:prstGeom>
          <a:noFill/>
          <a:ln/>
        </p:spPr>
        <p:txBody>
          <a:bodyPr wrap="square" lIns="0" tIns="0" rIns="0" bIns="0" rtlCol="0" anchor="ctr"/>
          <a:lstStyle/>
          <a:p>
            <a:pPr marL="0" indent="0">
              <a:buNone/>
            </a:pPr>
            <a:r>
              <a:rPr lang="en-US" sz="2000" b="1" dirty="0">
                <a:solidFill>
                  <a:srgbClr val="0F172A"/>
                </a:solidFill>
              </a:rPr>
              <a:t>Interpretation</a:t>
            </a:r>
            <a:endParaRPr lang="en-US" sz="2000" dirty="0"/>
          </a:p>
        </p:txBody>
      </p:sp>
      <p:sp>
        <p:nvSpPr>
          <p:cNvPr id="7" name="Text 4"/>
          <p:cNvSpPr/>
          <p:nvPr/>
        </p:nvSpPr>
        <p:spPr>
          <a:xfrm>
            <a:off x="7406640" y="1965960"/>
            <a:ext cx="4023360" cy="2830158"/>
          </a:xfrm>
          <a:prstGeom prst="rect">
            <a:avLst/>
          </a:prstGeom>
          <a:noFill/>
          <a:ln/>
        </p:spPr>
        <p:txBody>
          <a:bodyPr wrap="square" lIns="635" tIns="635" rIns="635" bIns="635" rtlCol="0" anchor="ctr">
            <a:normAutofit/>
          </a:bodyPr>
          <a:lstStyle/>
          <a:p>
            <a:pPr marL="0" indent="0">
              <a:buNone/>
            </a:pPr>
            <a:r>
              <a:rPr lang="en-US" sz="1350" dirty="0">
                <a:solidFill>
                  <a:srgbClr val="0F172A"/>
                </a:solidFill>
              </a:rPr>
              <a:t>• Haifa shows the largest cumulative affected area in the digitized dataset.
• Vessel-related sources dominate Haifa and Eleusis.
• Limassol is more balanced, with coastal sources slightly leading.</a:t>
            </a:r>
            <a:endParaRPr lang="en-US" sz="1350" dirty="0"/>
          </a:p>
        </p:txBody>
      </p:sp>
      <p:sp>
        <p:nvSpPr>
          <p:cNvPr id="9" name="Text 6"/>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0" name="Text 7"/>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11</a:t>
            </a:r>
            <a:endParaRPr lang="en-US" sz="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Limassol source profile: cumulative polluted area</a:t>
            </a:r>
            <a:endParaRPr lang="en-US" sz="2400" dirty="0"/>
          </a:p>
        </p:txBody>
      </p:sp>
      <p:sp>
        <p:nvSpPr>
          <p:cNvPr id="5" name="Shape 3"/>
          <p:cNvSpPr/>
          <p:nvPr/>
        </p:nvSpPr>
        <p:spPr>
          <a:xfrm>
            <a:off x="548640" y="1280160"/>
            <a:ext cx="4206240" cy="3749040"/>
          </a:xfrm>
          <a:prstGeom prst="roundRect">
            <a:avLst>
              <a:gd name="adj" fmla="val 1951"/>
            </a:avLst>
          </a:prstGeom>
          <a:solidFill>
            <a:srgbClr val="FFFFFF"/>
          </a:solidFill>
          <a:ln w="12700">
            <a:solidFill>
              <a:srgbClr val="D9E4EA"/>
            </a:solidFill>
            <a:prstDash val="solid"/>
          </a:ln>
        </p:spPr>
        <p:txBody>
          <a:bodyPr/>
          <a:lstStyle/>
          <a:p>
            <a:endParaRPr lang="en-IL"/>
          </a:p>
        </p:txBody>
      </p:sp>
      <p:pic>
        <p:nvPicPr>
          <p:cNvPr id="6" name="Image 0" descr="/mnt/data/pptx_extract/ppt/media/image20.jpg"/>
          <p:cNvPicPr>
            <a:picLocks noChangeAspect="1"/>
          </p:cNvPicPr>
          <p:nvPr/>
        </p:nvPicPr>
        <p:blipFill>
          <a:blip r:embed="rId3"/>
          <a:stretch>
            <a:fillRect/>
          </a:stretch>
        </p:blipFill>
        <p:spPr>
          <a:xfrm>
            <a:off x="566928" y="1678766"/>
            <a:ext cx="4169664" cy="2951827"/>
          </a:xfrm>
          <a:prstGeom prst="rect">
            <a:avLst/>
          </a:prstGeom>
        </p:spPr>
      </p:pic>
      <p:sp>
        <p:nvSpPr>
          <p:cNvPr id="7" name="Text 4"/>
          <p:cNvSpPr/>
          <p:nvPr/>
        </p:nvSpPr>
        <p:spPr>
          <a:xfrm>
            <a:off x="5120640" y="1234440"/>
            <a:ext cx="6126480" cy="237744"/>
          </a:xfrm>
          <a:prstGeom prst="rect">
            <a:avLst/>
          </a:prstGeom>
          <a:noFill/>
          <a:ln/>
        </p:spPr>
        <p:txBody>
          <a:bodyPr wrap="square" lIns="0" tIns="0" rIns="0" bIns="0" rtlCol="0" anchor="ctr"/>
          <a:lstStyle/>
          <a:p>
            <a:pPr marL="0" indent="0">
              <a:buNone/>
            </a:pPr>
            <a:r>
              <a:rPr lang="en-US" sz="1200" b="1" dirty="0">
                <a:solidFill>
                  <a:srgbClr val="0F172A"/>
                </a:solidFill>
              </a:rPr>
              <a:t>Area by source (km²)</a:t>
            </a:r>
            <a:endParaRPr lang="en-US" sz="1200" dirty="0"/>
          </a:p>
        </p:txBody>
      </p:sp>
      <p:graphicFrame>
        <p:nvGraphicFramePr>
          <p:cNvPr id="8" name="Chart 0"/>
          <p:cNvGraphicFramePr/>
          <p:nvPr/>
        </p:nvGraphicFramePr>
        <p:xfrm>
          <a:off x="5120640" y="1527048"/>
          <a:ext cx="6126480" cy="409651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5"/>
          <p:cNvSpPr/>
          <p:nvPr/>
        </p:nvSpPr>
        <p:spPr>
          <a:xfrm>
            <a:off x="777240" y="5440680"/>
            <a:ext cx="2926080" cy="347472"/>
          </a:xfrm>
          <a:prstGeom prst="rect">
            <a:avLst/>
          </a:prstGeom>
          <a:noFill/>
          <a:ln/>
        </p:spPr>
        <p:txBody>
          <a:bodyPr wrap="square" lIns="0" tIns="0" rIns="0" bIns="0" rtlCol="0" anchor="ctr">
            <a:normAutofit fontScale="92500" lnSpcReduction="20000"/>
          </a:bodyPr>
          <a:lstStyle/>
          <a:p>
            <a:pPr marL="0" indent="0">
              <a:buNone/>
            </a:pPr>
            <a:r>
              <a:rPr lang="en-US" sz="2800" b="1" dirty="0">
                <a:solidFill>
                  <a:srgbClr val="087A87"/>
                </a:solidFill>
                <a:latin typeface="Aptos Display" pitchFamily="34" charset="0"/>
                <a:ea typeface="Aptos Display" pitchFamily="34" charset="-122"/>
                <a:cs typeface="Aptos Display" pitchFamily="34" charset="-120"/>
              </a:rPr>
              <a:t>2.33 km²</a:t>
            </a:r>
            <a:endParaRPr lang="en-US" sz="2800" dirty="0"/>
          </a:p>
        </p:txBody>
      </p:sp>
      <p:sp>
        <p:nvSpPr>
          <p:cNvPr id="10" name="Text 6"/>
          <p:cNvSpPr/>
          <p:nvPr/>
        </p:nvSpPr>
        <p:spPr>
          <a:xfrm>
            <a:off x="777240" y="5824728"/>
            <a:ext cx="2926080" cy="292608"/>
          </a:xfrm>
          <a:prstGeom prst="rect">
            <a:avLst/>
          </a:prstGeom>
          <a:noFill/>
          <a:ln/>
        </p:spPr>
        <p:txBody>
          <a:bodyPr wrap="square" lIns="0" tIns="0" rIns="0" bIns="0" rtlCol="0" anchor="ctr">
            <a:normAutofit/>
          </a:bodyPr>
          <a:lstStyle/>
          <a:p>
            <a:pPr marL="0" indent="0">
              <a:buNone/>
            </a:pPr>
            <a:r>
              <a:rPr lang="en-US" sz="950" dirty="0">
                <a:solidFill>
                  <a:srgbClr val="475569"/>
                </a:solidFill>
              </a:rPr>
              <a:t>total cumulative polluted area</a:t>
            </a:r>
            <a:endParaRPr lang="en-US" sz="950" dirty="0"/>
          </a:p>
        </p:txBody>
      </p:sp>
      <p:sp>
        <p:nvSpPr>
          <p:cNvPr id="11" name="Text 7"/>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2" name="Text 8"/>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12</a:t>
            </a:r>
            <a:endParaRPr lang="en-US" sz="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Haifa source profile: cumulative polluted area</a:t>
            </a:r>
            <a:endParaRPr lang="en-US" sz="2400" dirty="0"/>
          </a:p>
        </p:txBody>
      </p:sp>
      <p:sp>
        <p:nvSpPr>
          <p:cNvPr id="5" name="Shape 3"/>
          <p:cNvSpPr/>
          <p:nvPr/>
        </p:nvSpPr>
        <p:spPr>
          <a:xfrm>
            <a:off x="731520" y="1097280"/>
            <a:ext cx="3566160" cy="4754880"/>
          </a:xfrm>
          <a:prstGeom prst="roundRect">
            <a:avLst>
              <a:gd name="adj" fmla="val 2051"/>
            </a:avLst>
          </a:prstGeom>
          <a:solidFill>
            <a:srgbClr val="FFFFFF"/>
          </a:solidFill>
          <a:ln w="12700">
            <a:solidFill>
              <a:srgbClr val="D9E4EA"/>
            </a:solidFill>
            <a:prstDash val="solid"/>
          </a:ln>
        </p:spPr>
        <p:txBody>
          <a:bodyPr/>
          <a:lstStyle/>
          <a:p>
            <a:endParaRPr lang="en-IL"/>
          </a:p>
        </p:txBody>
      </p:sp>
      <p:pic>
        <p:nvPicPr>
          <p:cNvPr id="6" name="Image 0" descr="/mnt/data/pptx_extract/ppt/media/image23.jpg"/>
          <p:cNvPicPr>
            <a:picLocks noChangeAspect="1"/>
          </p:cNvPicPr>
          <p:nvPr/>
        </p:nvPicPr>
        <p:blipFill>
          <a:blip r:embed="rId3"/>
          <a:stretch>
            <a:fillRect/>
          </a:stretch>
        </p:blipFill>
        <p:spPr>
          <a:xfrm>
            <a:off x="844487" y="1115568"/>
            <a:ext cx="3340225" cy="4718304"/>
          </a:xfrm>
          <a:prstGeom prst="rect">
            <a:avLst/>
          </a:prstGeom>
        </p:spPr>
      </p:pic>
      <p:sp>
        <p:nvSpPr>
          <p:cNvPr id="7" name="Text 4"/>
          <p:cNvSpPr/>
          <p:nvPr/>
        </p:nvSpPr>
        <p:spPr>
          <a:xfrm>
            <a:off x="4937760" y="1234440"/>
            <a:ext cx="6309360" cy="237744"/>
          </a:xfrm>
          <a:prstGeom prst="rect">
            <a:avLst/>
          </a:prstGeom>
          <a:noFill/>
          <a:ln/>
        </p:spPr>
        <p:txBody>
          <a:bodyPr wrap="square" lIns="0" tIns="0" rIns="0" bIns="0" rtlCol="0" anchor="ctr"/>
          <a:lstStyle/>
          <a:p>
            <a:pPr marL="0" indent="0">
              <a:buNone/>
            </a:pPr>
            <a:r>
              <a:rPr lang="en-US" sz="1200" b="1" dirty="0">
                <a:solidFill>
                  <a:srgbClr val="0F172A"/>
                </a:solidFill>
              </a:rPr>
              <a:t>Area by source (km²)</a:t>
            </a:r>
            <a:endParaRPr lang="en-US" sz="1200" dirty="0"/>
          </a:p>
        </p:txBody>
      </p:sp>
      <p:graphicFrame>
        <p:nvGraphicFramePr>
          <p:cNvPr id="8" name="Chart 0"/>
          <p:cNvGraphicFramePr/>
          <p:nvPr/>
        </p:nvGraphicFramePr>
        <p:xfrm>
          <a:off x="4937760" y="1527048"/>
          <a:ext cx="6309360" cy="409651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7"/>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2" name="Text 8"/>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13</a:t>
            </a:r>
            <a:endParaRPr lang="en-US" sz="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Eleusis source profile: cumulative polluted area</a:t>
            </a:r>
            <a:endParaRPr lang="en-US" sz="2400" dirty="0"/>
          </a:p>
        </p:txBody>
      </p:sp>
      <p:sp>
        <p:nvSpPr>
          <p:cNvPr id="5" name="Shape 3"/>
          <p:cNvSpPr/>
          <p:nvPr/>
        </p:nvSpPr>
        <p:spPr>
          <a:xfrm>
            <a:off x="548640" y="1280160"/>
            <a:ext cx="4206240" cy="3749040"/>
          </a:xfrm>
          <a:prstGeom prst="roundRect">
            <a:avLst>
              <a:gd name="adj" fmla="val 1951"/>
            </a:avLst>
          </a:prstGeom>
          <a:solidFill>
            <a:srgbClr val="FFFFFF"/>
          </a:solidFill>
          <a:ln w="12700">
            <a:solidFill>
              <a:srgbClr val="D9E4EA"/>
            </a:solidFill>
            <a:prstDash val="solid"/>
          </a:ln>
        </p:spPr>
        <p:txBody>
          <a:bodyPr/>
          <a:lstStyle/>
          <a:p>
            <a:endParaRPr lang="en-IL"/>
          </a:p>
        </p:txBody>
      </p:sp>
      <p:pic>
        <p:nvPicPr>
          <p:cNvPr id="6" name="Image 0" descr="/mnt/data/pptx_extract/ppt/media/image26.jpg"/>
          <p:cNvPicPr>
            <a:picLocks noChangeAspect="1"/>
          </p:cNvPicPr>
          <p:nvPr/>
        </p:nvPicPr>
        <p:blipFill>
          <a:blip r:embed="rId3"/>
          <a:stretch>
            <a:fillRect/>
          </a:stretch>
        </p:blipFill>
        <p:spPr>
          <a:xfrm>
            <a:off x="566928" y="1678766"/>
            <a:ext cx="4169664" cy="2951827"/>
          </a:xfrm>
          <a:prstGeom prst="rect">
            <a:avLst/>
          </a:prstGeom>
        </p:spPr>
      </p:pic>
      <p:sp>
        <p:nvSpPr>
          <p:cNvPr id="7" name="Text 4"/>
          <p:cNvSpPr/>
          <p:nvPr/>
        </p:nvSpPr>
        <p:spPr>
          <a:xfrm>
            <a:off x="5120640" y="1234440"/>
            <a:ext cx="6126480" cy="237744"/>
          </a:xfrm>
          <a:prstGeom prst="rect">
            <a:avLst/>
          </a:prstGeom>
          <a:noFill/>
          <a:ln/>
        </p:spPr>
        <p:txBody>
          <a:bodyPr wrap="square" lIns="0" tIns="0" rIns="0" bIns="0" rtlCol="0" anchor="ctr"/>
          <a:lstStyle/>
          <a:p>
            <a:pPr marL="0" indent="0">
              <a:buNone/>
            </a:pPr>
            <a:r>
              <a:rPr lang="en-US" sz="1200" b="1" dirty="0">
                <a:solidFill>
                  <a:srgbClr val="0F172A"/>
                </a:solidFill>
              </a:rPr>
              <a:t>Area by source (km²)</a:t>
            </a:r>
            <a:endParaRPr lang="en-US" sz="1200" dirty="0"/>
          </a:p>
        </p:txBody>
      </p:sp>
      <p:graphicFrame>
        <p:nvGraphicFramePr>
          <p:cNvPr id="8" name="Chart 0"/>
          <p:cNvGraphicFramePr/>
          <p:nvPr/>
        </p:nvGraphicFramePr>
        <p:xfrm>
          <a:off x="5120640" y="1527048"/>
          <a:ext cx="6126480" cy="409651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7"/>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2" name="Text 8"/>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14</a:t>
            </a:r>
            <a:endParaRPr lang="en-US"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Overall pollution: comparative atlas and next steps</a:t>
            </a:r>
            <a:endParaRPr lang="en-US" sz="2400" dirty="0"/>
          </a:p>
        </p:txBody>
      </p:sp>
      <p:sp>
        <p:nvSpPr>
          <p:cNvPr id="5" name="Shape 3"/>
          <p:cNvSpPr/>
          <p:nvPr/>
        </p:nvSpPr>
        <p:spPr>
          <a:xfrm>
            <a:off x="411480" y="1188720"/>
            <a:ext cx="3611880" cy="3017520"/>
          </a:xfrm>
          <a:prstGeom prst="roundRect">
            <a:avLst>
              <a:gd name="adj" fmla="val 2424"/>
            </a:avLst>
          </a:prstGeom>
          <a:solidFill>
            <a:srgbClr val="FFFFFF"/>
          </a:solidFill>
          <a:ln w="12700">
            <a:solidFill>
              <a:srgbClr val="D9E4EA"/>
            </a:solidFill>
            <a:prstDash val="solid"/>
          </a:ln>
        </p:spPr>
        <p:txBody>
          <a:bodyPr/>
          <a:lstStyle/>
          <a:p>
            <a:endParaRPr lang="en-IL"/>
          </a:p>
        </p:txBody>
      </p:sp>
      <p:pic>
        <p:nvPicPr>
          <p:cNvPr id="6" name="Image 0" descr="/mnt/data/pptx_extract/ppt/media/image28.jpg"/>
          <p:cNvPicPr>
            <a:picLocks noChangeAspect="1"/>
          </p:cNvPicPr>
          <p:nvPr/>
        </p:nvPicPr>
        <p:blipFill>
          <a:blip r:embed="rId3"/>
          <a:stretch>
            <a:fillRect/>
          </a:stretch>
        </p:blipFill>
        <p:spPr>
          <a:xfrm>
            <a:off x="429768" y="1431949"/>
            <a:ext cx="3575304" cy="2531062"/>
          </a:xfrm>
          <a:prstGeom prst="rect">
            <a:avLst/>
          </a:prstGeom>
        </p:spPr>
      </p:pic>
      <p:sp>
        <p:nvSpPr>
          <p:cNvPr id="7" name="Shape 4"/>
          <p:cNvSpPr/>
          <p:nvPr/>
        </p:nvSpPr>
        <p:spPr>
          <a:xfrm>
            <a:off x="4279392" y="1188720"/>
            <a:ext cx="3611880" cy="3017520"/>
          </a:xfrm>
          <a:prstGeom prst="roundRect">
            <a:avLst>
              <a:gd name="adj" fmla="val 2424"/>
            </a:avLst>
          </a:prstGeom>
          <a:solidFill>
            <a:srgbClr val="FFFFFF"/>
          </a:solidFill>
          <a:ln w="12700">
            <a:solidFill>
              <a:srgbClr val="D9E4EA"/>
            </a:solidFill>
            <a:prstDash val="solid"/>
          </a:ln>
        </p:spPr>
        <p:txBody>
          <a:bodyPr/>
          <a:lstStyle/>
          <a:p>
            <a:endParaRPr lang="en-IL"/>
          </a:p>
        </p:txBody>
      </p:sp>
      <p:pic>
        <p:nvPicPr>
          <p:cNvPr id="8" name="Image 1" descr="/mnt/data/pptx_extract/ppt/media/image29.jpg"/>
          <p:cNvPicPr>
            <a:picLocks noChangeAspect="1"/>
          </p:cNvPicPr>
          <p:nvPr/>
        </p:nvPicPr>
        <p:blipFill>
          <a:blip r:embed="rId4"/>
          <a:stretch>
            <a:fillRect/>
          </a:stretch>
        </p:blipFill>
        <p:spPr>
          <a:xfrm>
            <a:off x="4297680" y="1431949"/>
            <a:ext cx="3575304" cy="2531062"/>
          </a:xfrm>
          <a:prstGeom prst="rect">
            <a:avLst/>
          </a:prstGeom>
        </p:spPr>
      </p:pic>
      <p:sp>
        <p:nvSpPr>
          <p:cNvPr id="9" name="Shape 5"/>
          <p:cNvSpPr/>
          <p:nvPr/>
        </p:nvSpPr>
        <p:spPr>
          <a:xfrm>
            <a:off x="8147304" y="1188720"/>
            <a:ext cx="3611880" cy="3017520"/>
          </a:xfrm>
          <a:prstGeom prst="roundRect">
            <a:avLst>
              <a:gd name="adj" fmla="val 2424"/>
            </a:avLst>
          </a:prstGeom>
          <a:solidFill>
            <a:srgbClr val="FFFFFF"/>
          </a:solidFill>
          <a:ln w="12700">
            <a:solidFill>
              <a:srgbClr val="D9E4EA"/>
            </a:solidFill>
            <a:prstDash val="solid"/>
          </a:ln>
        </p:spPr>
        <p:txBody>
          <a:bodyPr/>
          <a:lstStyle/>
          <a:p>
            <a:endParaRPr lang="en-IL"/>
          </a:p>
        </p:txBody>
      </p:sp>
      <p:pic>
        <p:nvPicPr>
          <p:cNvPr id="10" name="Image 2" descr="/mnt/data/pptx_extract/ppt/media/image30.jpg"/>
          <p:cNvPicPr>
            <a:picLocks noChangeAspect="1"/>
          </p:cNvPicPr>
          <p:nvPr/>
        </p:nvPicPr>
        <p:blipFill>
          <a:blip r:embed="rId5"/>
          <a:stretch>
            <a:fillRect/>
          </a:stretch>
        </p:blipFill>
        <p:spPr>
          <a:xfrm>
            <a:off x="8165592" y="1431949"/>
            <a:ext cx="3575304" cy="2531062"/>
          </a:xfrm>
          <a:prstGeom prst="rect">
            <a:avLst/>
          </a:prstGeom>
        </p:spPr>
      </p:pic>
      <p:sp>
        <p:nvSpPr>
          <p:cNvPr id="11" name="Text 6"/>
          <p:cNvSpPr/>
          <p:nvPr/>
        </p:nvSpPr>
        <p:spPr>
          <a:xfrm>
            <a:off x="411480" y="4407408"/>
            <a:ext cx="3611880" cy="201168"/>
          </a:xfrm>
          <a:prstGeom prst="rect">
            <a:avLst/>
          </a:prstGeom>
          <a:noFill/>
          <a:ln/>
        </p:spPr>
        <p:txBody>
          <a:bodyPr wrap="square" lIns="0" tIns="0" rIns="0" bIns="0" rtlCol="0" anchor="ctr"/>
          <a:lstStyle/>
          <a:p>
            <a:pPr marL="0" indent="0" algn="ctr">
              <a:buNone/>
            </a:pPr>
            <a:r>
              <a:rPr lang="en-US" sz="1050" b="1" dirty="0">
                <a:solidFill>
                  <a:srgbClr val="0F172A"/>
                </a:solidFill>
              </a:rPr>
              <a:t>Eleusis</a:t>
            </a:r>
            <a:endParaRPr lang="en-US" sz="1050" dirty="0"/>
          </a:p>
        </p:txBody>
      </p:sp>
      <p:sp>
        <p:nvSpPr>
          <p:cNvPr id="12" name="Text 7"/>
          <p:cNvSpPr/>
          <p:nvPr/>
        </p:nvSpPr>
        <p:spPr>
          <a:xfrm>
            <a:off x="4279392" y="4407408"/>
            <a:ext cx="3611880" cy="201168"/>
          </a:xfrm>
          <a:prstGeom prst="rect">
            <a:avLst/>
          </a:prstGeom>
          <a:noFill/>
          <a:ln/>
        </p:spPr>
        <p:txBody>
          <a:bodyPr wrap="square" lIns="0" tIns="0" rIns="0" bIns="0" rtlCol="0" anchor="ctr"/>
          <a:lstStyle/>
          <a:p>
            <a:pPr marL="0" indent="0" algn="ctr">
              <a:buNone/>
            </a:pPr>
            <a:r>
              <a:rPr lang="en-US" sz="1050" b="1" dirty="0">
                <a:solidFill>
                  <a:srgbClr val="0F172A"/>
                </a:solidFill>
              </a:rPr>
              <a:t>Haifa</a:t>
            </a:r>
            <a:endParaRPr lang="en-US" sz="1050" dirty="0"/>
          </a:p>
        </p:txBody>
      </p:sp>
      <p:sp>
        <p:nvSpPr>
          <p:cNvPr id="13" name="Text 8"/>
          <p:cNvSpPr/>
          <p:nvPr/>
        </p:nvSpPr>
        <p:spPr>
          <a:xfrm>
            <a:off x="8147304" y="4407408"/>
            <a:ext cx="3611880" cy="201168"/>
          </a:xfrm>
          <a:prstGeom prst="rect">
            <a:avLst/>
          </a:prstGeom>
          <a:noFill/>
          <a:ln/>
        </p:spPr>
        <p:txBody>
          <a:bodyPr wrap="square" lIns="0" tIns="0" rIns="0" bIns="0" rtlCol="0" anchor="ctr"/>
          <a:lstStyle/>
          <a:p>
            <a:pPr marL="0" indent="0" algn="ctr">
              <a:buNone/>
            </a:pPr>
            <a:r>
              <a:rPr lang="en-US" sz="1050" b="1" dirty="0">
                <a:solidFill>
                  <a:srgbClr val="0F172A"/>
                </a:solidFill>
              </a:rPr>
              <a:t>Limassol</a:t>
            </a:r>
            <a:endParaRPr lang="en-US" sz="1050" dirty="0"/>
          </a:p>
        </p:txBody>
      </p:sp>
      <p:sp>
        <p:nvSpPr>
          <p:cNvPr id="14" name="Text 9"/>
          <p:cNvSpPr/>
          <p:nvPr/>
        </p:nvSpPr>
        <p:spPr>
          <a:xfrm>
            <a:off x="1078992" y="4992624"/>
            <a:ext cx="10378440" cy="548640"/>
          </a:xfrm>
          <a:prstGeom prst="rect">
            <a:avLst/>
          </a:prstGeom>
          <a:noFill/>
          <a:ln/>
        </p:spPr>
        <p:txBody>
          <a:bodyPr wrap="square" lIns="254" tIns="254" rIns="254" bIns="254" rtlCol="0" anchor="ctr">
            <a:normAutofit/>
          </a:bodyPr>
          <a:lstStyle/>
          <a:p>
            <a:pPr marL="0" indent="0" algn="ctr">
              <a:buNone/>
            </a:pPr>
            <a:r>
              <a:rPr lang="en-US" sz="1600" b="1" dirty="0">
                <a:solidFill>
                  <a:srgbClr val="0F172A"/>
                </a:solidFill>
              </a:rPr>
              <a:t>Recommended next step: convert the atlas into a repeatable risk dashboard with automated satellite ingestion, partner validation and periodic hotspot updates.</a:t>
            </a:r>
            <a:endParaRPr lang="en-US" sz="1600" dirty="0"/>
          </a:p>
        </p:txBody>
      </p:sp>
      <p:sp>
        <p:nvSpPr>
          <p:cNvPr id="15" name="Text 10"/>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6" name="Text 11"/>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15</a:t>
            </a:r>
            <a:endParaRPr lang="en-US" sz="800" dirty="0"/>
          </a:p>
        </p:txBody>
      </p:sp>
      <p:sp>
        <p:nvSpPr>
          <p:cNvPr id="17" name="Rectangle 16">
            <a:extLst>
              <a:ext uri="{FF2B5EF4-FFF2-40B4-BE49-F238E27FC236}">
                <a16:creationId xmlns:a16="http://schemas.microsoft.com/office/drawing/2014/main" id="{CB15C81A-F254-42FB-99A9-082AF14F3A21}"/>
              </a:ext>
            </a:extLst>
          </p:cNvPr>
          <p:cNvSpPr/>
          <p:nvPr/>
        </p:nvSpPr>
        <p:spPr>
          <a:xfrm>
            <a:off x="6939093" y="5907867"/>
            <a:ext cx="4430698" cy="900246"/>
          </a:xfrm>
          <a:prstGeom prst="rect">
            <a:avLst/>
          </a:prstGeom>
        </p:spPr>
        <p:txBody>
          <a:bodyPr wrap="square">
            <a:spAutoFit/>
          </a:bodyPr>
          <a:lstStyle/>
          <a:p>
            <a:pPr algn="just"/>
            <a:r>
              <a:rPr lang="en-US" sz="1050" dirty="0"/>
              <a:t>Funded by the European Union. Views and opinions expressed are however those of the author(s) only and do not necessarily reflect those of the European Union or the European Commission. Neither the European Union nor the European Commission can be held responsible for them.</a:t>
            </a:r>
          </a:p>
        </p:txBody>
      </p:sp>
      <p:pic>
        <p:nvPicPr>
          <p:cNvPr id="18" name="Picture 17">
            <a:extLst>
              <a:ext uri="{FF2B5EF4-FFF2-40B4-BE49-F238E27FC236}">
                <a16:creationId xmlns:a16="http://schemas.microsoft.com/office/drawing/2014/main" id="{27FA3917-D9F3-4D37-9CEA-E58AB369DB25}"/>
              </a:ext>
            </a:extLst>
          </p:cNvPr>
          <p:cNvPicPr>
            <a:picLocks noChangeAspect="1"/>
          </p:cNvPicPr>
          <p:nvPr/>
        </p:nvPicPr>
        <p:blipFill>
          <a:blip r:embed="rId6"/>
          <a:stretch>
            <a:fillRect/>
          </a:stretch>
        </p:blipFill>
        <p:spPr>
          <a:xfrm>
            <a:off x="3395793" y="6064746"/>
            <a:ext cx="3543300" cy="7433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Marine pollution signals: natural context + human pressure</a:t>
            </a:r>
            <a:endParaRPr lang="en-US" sz="2400" dirty="0"/>
          </a:p>
        </p:txBody>
      </p:sp>
      <p:sp>
        <p:nvSpPr>
          <p:cNvPr id="5" name="Shape 3"/>
          <p:cNvSpPr/>
          <p:nvPr/>
        </p:nvSpPr>
        <p:spPr>
          <a:xfrm>
            <a:off x="530352" y="1417320"/>
            <a:ext cx="5138928" cy="3977640"/>
          </a:xfrm>
          <a:prstGeom prst="roundRect">
            <a:avLst>
              <a:gd name="adj" fmla="val 1839"/>
            </a:avLst>
          </a:prstGeom>
          <a:solidFill>
            <a:srgbClr val="FFFFFF"/>
          </a:solidFill>
          <a:ln w="12700">
            <a:solidFill>
              <a:srgbClr val="D9E4EA"/>
            </a:solidFill>
            <a:prstDash val="solid"/>
          </a:ln>
        </p:spPr>
        <p:txBody>
          <a:bodyPr/>
          <a:lstStyle/>
          <a:p>
            <a:endParaRPr lang="en-IL"/>
          </a:p>
        </p:txBody>
      </p:sp>
      <p:pic>
        <p:nvPicPr>
          <p:cNvPr id="6" name="Image 0" descr="/mnt/data/pptx_extract/ppt/media/image3.png"/>
          <p:cNvPicPr>
            <a:picLocks noChangeAspect="1"/>
          </p:cNvPicPr>
          <p:nvPr/>
        </p:nvPicPr>
        <p:blipFill>
          <a:blip r:embed="rId3"/>
          <a:stretch>
            <a:fillRect/>
          </a:stretch>
        </p:blipFill>
        <p:spPr>
          <a:xfrm>
            <a:off x="557784" y="1518586"/>
            <a:ext cx="5084064" cy="3775107"/>
          </a:xfrm>
          <a:prstGeom prst="rect">
            <a:avLst/>
          </a:prstGeom>
        </p:spPr>
      </p:pic>
      <p:sp>
        <p:nvSpPr>
          <p:cNvPr id="7" name="Shape 4"/>
          <p:cNvSpPr/>
          <p:nvPr/>
        </p:nvSpPr>
        <p:spPr>
          <a:xfrm>
            <a:off x="6519672" y="1417320"/>
            <a:ext cx="5138928" cy="3977640"/>
          </a:xfrm>
          <a:prstGeom prst="roundRect">
            <a:avLst>
              <a:gd name="adj" fmla="val 1839"/>
            </a:avLst>
          </a:prstGeom>
          <a:solidFill>
            <a:srgbClr val="FFFFFF"/>
          </a:solidFill>
          <a:ln w="12700">
            <a:solidFill>
              <a:srgbClr val="D9E4EA"/>
            </a:solidFill>
            <a:prstDash val="solid"/>
          </a:ln>
        </p:spPr>
        <p:txBody>
          <a:bodyPr/>
          <a:lstStyle/>
          <a:p>
            <a:endParaRPr lang="en-IL"/>
          </a:p>
        </p:txBody>
      </p:sp>
      <p:pic>
        <p:nvPicPr>
          <p:cNvPr id="8" name="Image 1" descr="/mnt/data/pptx_extract/ppt/media/image4.png"/>
          <p:cNvPicPr>
            <a:picLocks noChangeAspect="1"/>
          </p:cNvPicPr>
          <p:nvPr/>
        </p:nvPicPr>
        <p:blipFill>
          <a:blip r:embed="rId4"/>
          <a:stretch>
            <a:fillRect/>
          </a:stretch>
        </p:blipFill>
        <p:spPr>
          <a:xfrm>
            <a:off x="6758021" y="1444752"/>
            <a:ext cx="4662230" cy="3922776"/>
          </a:xfrm>
          <a:prstGeom prst="rect">
            <a:avLst/>
          </a:prstGeom>
        </p:spPr>
      </p:pic>
      <p:sp>
        <p:nvSpPr>
          <p:cNvPr id="9" name="Text 5"/>
          <p:cNvSpPr/>
          <p:nvPr/>
        </p:nvSpPr>
        <p:spPr>
          <a:xfrm>
            <a:off x="530352" y="5504688"/>
            <a:ext cx="5138928" cy="201168"/>
          </a:xfrm>
          <a:prstGeom prst="rect">
            <a:avLst/>
          </a:prstGeom>
          <a:noFill/>
          <a:ln/>
        </p:spPr>
        <p:txBody>
          <a:bodyPr wrap="square" lIns="0" tIns="0" rIns="0" bIns="0" rtlCol="0" anchor="ctr"/>
          <a:lstStyle/>
          <a:p>
            <a:pPr marL="0" indent="0" algn="ctr">
              <a:buNone/>
            </a:pPr>
            <a:r>
              <a:rPr lang="en-US" sz="1050" b="1" dirty="0">
                <a:solidFill>
                  <a:srgbClr val="0F172A"/>
                </a:solidFill>
              </a:rPr>
              <a:t>Natural sources</a:t>
            </a:r>
            <a:endParaRPr lang="en-US" sz="1050" dirty="0"/>
          </a:p>
        </p:txBody>
      </p:sp>
      <p:sp>
        <p:nvSpPr>
          <p:cNvPr id="10" name="Text 6"/>
          <p:cNvSpPr/>
          <p:nvPr/>
        </p:nvSpPr>
        <p:spPr>
          <a:xfrm>
            <a:off x="6519672" y="5504688"/>
            <a:ext cx="5138928" cy="201168"/>
          </a:xfrm>
          <a:prstGeom prst="rect">
            <a:avLst/>
          </a:prstGeom>
          <a:noFill/>
          <a:ln/>
        </p:spPr>
        <p:txBody>
          <a:bodyPr wrap="square" lIns="0" tIns="0" rIns="0" bIns="0" rtlCol="0" anchor="ctr"/>
          <a:lstStyle/>
          <a:p>
            <a:pPr marL="0" indent="0" algn="ctr">
              <a:buNone/>
            </a:pPr>
            <a:r>
              <a:rPr lang="en-US" sz="1050" b="1" dirty="0">
                <a:solidFill>
                  <a:srgbClr val="0F172A"/>
                </a:solidFill>
              </a:rPr>
              <a:t>Anthropogenic sources</a:t>
            </a:r>
            <a:endParaRPr lang="en-US" sz="1050" dirty="0"/>
          </a:p>
        </p:txBody>
      </p:sp>
      <p:sp>
        <p:nvSpPr>
          <p:cNvPr id="11" name="Text 7"/>
          <p:cNvSpPr/>
          <p:nvPr/>
        </p:nvSpPr>
        <p:spPr>
          <a:xfrm>
            <a:off x="1005840" y="5989320"/>
            <a:ext cx="10149840" cy="310896"/>
          </a:xfrm>
          <a:prstGeom prst="rect">
            <a:avLst/>
          </a:prstGeom>
          <a:noFill/>
          <a:ln/>
        </p:spPr>
        <p:txBody>
          <a:bodyPr wrap="square" lIns="0" tIns="0" rIns="0" bIns="0" rtlCol="0" anchor="ctr">
            <a:normAutofit fontScale="92500" lnSpcReduction="20000"/>
          </a:bodyPr>
          <a:lstStyle/>
          <a:p>
            <a:pPr marL="0" indent="0" algn="ctr">
              <a:buNone/>
            </a:pPr>
            <a:r>
              <a:rPr lang="en-US" sz="1300" dirty="0">
                <a:solidFill>
                  <a:srgbClr val="475569"/>
                </a:solidFill>
              </a:rPr>
              <a:t>The assessment separates background variability from pollution linked to maritime activity, ports, coastal infrastructure and other human drivers.</a:t>
            </a:r>
            <a:endParaRPr lang="en-US" sz="1300" dirty="0"/>
          </a:p>
        </p:txBody>
      </p:sp>
      <p:sp>
        <p:nvSpPr>
          <p:cNvPr id="12" name="Text 8"/>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3" name="Text 9"/>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01</a:t>
            </a:r>
            <a:endParaRPr lang="en-US" sz="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Methodology: gridded spatial assessment</a:t>
            </a:r>
            <a:endParaRPr lang="en-US" sz="2400" dirty="0"/>
          </a:p>
        </p:txBody>
      </p:sp>
      <p:sp>
        <p:nvSpPr>
          <p:cNvPr id="5" name="Shape 3"/>
          <p:cNvSpPr/>
          <p:nvPr/>
        </p:nvSpPr>
        <p:spPr>
          <a:xfrm>
            <a:off x="640080" y="1280160"/>
            <a:ext cx="5486400" cy="4572000"/>
          </a:xfrm>
          <a:prstGeom prst="roundRect">
            <a:avLst>
              <a:gd name="adj" fmla="val 1600"/>
            </a:avLst>
          </a:prstGeom>
          <a:solidFill>
            <a:srgbClr val="FFFFFF"/>
          </a:solidFill>
          <a:ln w="12700">
            <a:solidFill>
              <a:srgbClr val="D9E4EA"/>
            </a:solidFill>
            <a:prstDash val="solid"/>
          </a:ln>
        </p:spPr>
        <p:txBody>
          <a:bodyPr/>
          <a:lstStyle/>
          <a:p>
            <a:endParaRPr lang="en-IL"/>
          </a:p>
        </p:txBody>
      </p:sp>
      <p:pic>
        <p:nvPicPr>
          <p:cNvPr id="6" name="Image 0" descr="/mnt/data/pptx_extract/ppt/media/image5.png"/>
          <p:cNvPicPr>
            <a:picLocks noChangeAspect="1"/>
          </p:cNvPicPr>
          <p:nvPr/>
        </p:nvPicPr>
        <p:blipFill>
          <a:blip r:embed="rId3"/>
          <a:stretch>
            <a:fillRect/>
          </a:stretch>
        </p:blipFill>
        <p:spPr>
          <a:xfrm>
            <a:off x="667512" y="1609760"/>
            <a:ext cx="5431536" cy="3912801"/>
          </a:xfrm>
          <a:prstGeom prst="rect">
            <a:avLst/>
          </a:prstGeom>
        </p:spPr>
      </p:pic>
      <p:sp>
        <p:nvSpPr>
          <p:cNvPr id="7" name="Text 4"/>
          <p:cNvSpPr/>
          <p:nvPr/>
        </p:nvSpPr>
        <p:spPr>
          <a:xfrm>
            <a:off x="6537960" y="1417320"/>
            <a:ext cx="4663440" cy="713232"/>
          </a:xfrm>
          <a:prstGeom prst="rect">
            <a:avLst/>
          </a:prstGeom>
          <a:noFill/>
          <a:ln/>
        </p:spPr>
        <p:txBody>
          <a:bodyPr wrap="square" lIns="254" tIns="254" rIns="254" bIns="254" rtlCol="0" anchor="ctr">
            <a:normAutofit fontScale="85000" lnSpcReduction="10000"/>
          </a:bodyPr>
          <a:lstStyle/>
          <a:p>
            <a:pPr marL="0" indent="0">
              <a:buNone/>
            </a:pPr>
            <a:r>
              <a:rPr lang="en-US" sz="1700" b="1" dirty="0">
                <a:solidFill>
                  <a:srgbClr val="0F172A"/>
                </a:solidFill>
              </a:rPr>
              <a:t>A common polygonal grid converts heterogeneous observations into comparable spatial units for risk mapping and cross-port analysis.</a:t>
            </a:r>
            <a:endParaRPr lang="en-US" sz="1700" dirty="0"/>
          </a:p>
        </p:txBody>
      </p:sp>
      <p:sp>
        <p:nvSpPr>
          <p:cNvPr id="8" name="Text 5"/>
          <p:cNvSpPr/>
          <p:nvPr/>
        </p:nvSpPr>
        <p:spPr>
          <a:xfrm>
            <a:off x="6583680" y="2423160"/>
            <a:ext cx="347472" cy="347472"/>
          </a:xfrm>
          <a:prstGeom prst="rect">
            <a:avLst/>
          </a:prstGeom>
          <a:solidFill>
            <a:srgbClr val="36B5C8"/>
          </a:solidFill>
          <a:ln>
            <a:solidFill>
              <a:srgbClr val="36B5C8">
                <a:alpha val="0"/>
              </a:srgbClr>
            </a:solidFill>
          </a:ln>
        </p:spPr>
        <p:txBody>
          <a:bodyPr wrap="square" lIns="0" tIns="0" rIns="0" bIns="0" rtlCol="0" anchor="ctr"/>
          <a:lstStyle/>
          <a:p>
            <a:pPr marL="0" indent="0" algn="ctr">
              <a:buNone/>
            </a:pPr>
            <a:r>
              <a:rPr lang="en-US" sz="1300" b="1" dirty="0">
                <a:solidFill>
                  <a:srgbClr val="FFFFFF"/>
                </a:solidFill>
              </a:rPr>
              <a:t>1</a:t>
            </a:r>
            <a:endParaRPr lang="en-US" sz="1300" dirty="0"/>
          </a:p>
        </p:txBody>
      </p:sp>
      <p:sp>
        <p:nvSpPr>
          <p:cNvPr id="9" name="Text 6"/>
          <p:cNvSpPr/>
          <p:nvPr/>
        </p:nvSpPr>
        <p:spPr>
          <a:xfrm>
            <a:off x="7022592" y="2414016"/>
            <a:ext cx="3840480" cy="201168"/>
          </a:xfrm>
          <a:prstGeom prst="rect">
            <a:avLst/>
          </a:prstGeom>
          <a:noFill/>
          <a:ln/>
        </p:spPr>
        <p:txBody>
          <a:bodyPr wrap="square" lIns="0" tIns="0" rIns="0" bIns="0" rtlCol="0" anchor="ctr">
            <a:normAutofit/>
          </a:bodyPr>
          <a:lstStyle/>
          <a:p>
            <a:pPr marL="0" indent="0">
              <a:buNone/>
            </a:pPr>
            <a:r>
              <a:rPr lang="en-US" sz="1250" b="1" dirty="0">
                <a:solidFill>
                  <a:srgbClr val="0F172A"/>
                </a:solidFill>
              </a:rPr>
              <a:t>Define AOIs</a:t>
            </a:r>
            <a:endParaRPr lang="en-US" sz="1250" dirty="0"/>
          </a:p>
        </p:txBody>
      </p:sp>
      <p:sp>
        <p:nvSpPr>
          <p:cNvPr id="10" name="Text 7"/>
          <p:cNvSpPr/>
          <p:nvPr/>
        </p:nvSpPr>
        <p:spPr>
          <a:xfrm>
            <a:off x="7022592" y="2642616"/>
            <a:ext cx="3840480" cy="365760"/>
          </a:xfrm>
          <a:prstGeom prst="rect">
            <a:avLst/>
          </a:prstGeom>
          <a:noFill/>
          <a:ln/>
        </p:spPr>
        <p:txBody>
          <a:bodyPr wrap="square" lIns="0" tIns="0" rIns="0" bIns="0" rtlCol="0" anchor="ctr">
            <a:normAutofit/>
          </a:bodyPr>
          <a:lstStyle/>
          <a:p>
            <a:pPr marL="0" indent="0">
              <a:buNone/>
            </a:pPr>
            <a:r>
              <a:rPr lang="en-US" sz="950" dirty="0">
                <a:solidFill>
                  <a:srgbClr val="475569"/>
                </a:solidFill>
              </a:rPr>
              <a:t>Bound the port, coastal zone and adjacent waters.</a:t>
            </a:r>
            <a:endParaRPr lang="en-US" sz="950" dirty="0"/>
          </a:p>
        </p:txBody>
      </p:sp>
      <p:sp>
        <p:nvSpPr>
          <p:cNvPr id="11" name="Text 8"/>
          <p:cNvSpPr/>
          <p:nvPr/>
        </p:nvSpPr>
        <p:spPr>
          <a:xfrm>
            <a:off x="6583680" y="3246120"/>
            <a:ext cx="347472" cy="347472"/>
          </a:xfrm>
          <a:prstGeom prst="rect">
            <a:avLst/>
          </a:prstGeom>
          <a:solidFill>
            <a:srgbClr val="087A87"/>
          </a:solidFill>
          <a:ln>
            <a:solidFill>
              <a:srgbClr val="087A87">
                <a:alpha val="0"/>
              </a:srgbClr>
            </a:solidFill>
          </a:ln>
        </p:spPr>
        <p:txBody>
          <a:bodyPr wrap="square" lIns="0" tIns="0" rIns="0" bIns="0" rtlCol="0" anchor="ctr"/>
          <a:lstStyle/>
          <a:p>
            <a:pPr marL="0" indent="0" algn="ctr">
              <a:buNone/>
            </a:pPr>
            <a:r>
              <a:rPr lang="en-US" sz="1300" b="1" dirty="0">
                <a:solidFill>
                  <a:srgbClr val="FFFFFF"/>
                </a:solidFill>
              </a:rPr>
              <a:t>2</a:t>
            </a:r>
            <a:endParaRPr lang="en-US" sz="1300" dirty="0"/>
          </a:p>
        </p:txBody>
      </p:sp>
      <p:sp>
        <p:nvSpPr>
          <p:cNvPr id="12" name="Text 9"/>
          <p:cNvSpPr/>
          <p:nvPr/>
        </p:nvSpPr>
        <p:spPr>
          <a:xfrm>
            <a:off x="7022592" y="3236976"/>
            <a:ext cx="3840480" cy="201168"/>
          </a:xfrm>
          <a:prstGeom prst="rect">
            <a:avLst/>
          </a:prstGeom>
          <a:noFill/>
          <a:ln/>
        </p:spPr>
        <p:txBody>
          <a:bodyPr wrap="square" lIns="0" tIns="0" rIns="0" bIns="0" rtlCol="0" anchor="ctr">
            <a:normAutofit/>
          </a:bodyPr>
          <a:lstStyle/>
          <a:p>
            <a:pPr marL="0" indent="0">
              <a:buNone/>
            </a:pPr>
            <a:r>
              <a:rPr lang="en-US" sz="1250" b="1" dirty="0">
                <a:solidFill>
                  <a:srgbClr val="0F172A"/>
                </a:solidFill>
              </a:rPr>
              <a:t>Digitize events</a:t>
            </a:r>
            <a:endParaRPr lang="en-US" sz="1250" dirty="0"/>
          </a:p>
        </p:txBody>
      </p:sp>
      <p:sp>
        <p:nvSpPr>
          <p:cNvPr id="13" name="Text 10"/>
          <p:cNvSpPr/>
          <p:nvPr/>
        </p:nvSpPr>
        <p:spPr>
          <a:xfrm>
            <a:off x="7022592" y="3465576"/>
            <a:ext cx="3840480" cy="365760"/>
          </a:xfrm>
          <a:prstGeom prst="rect">
            <a:avLst/>
          </a:prstGeom>
          <a:noFill/>
          <a:ln/>
        </p:spPr>
        <p:txBody>
          <a:bodyPr wrap="square" lIns="0" tIns="0" rIns="0" bIns="0" rtlCol="0" anchor="ctr">
            <a:normAutofit/>
          </a:bodyPr>
          <a:lstStyle/>
          <a:p>
            <a:pPr marL="0" indent="0">
              <a:buNone/>
            </a:pPr>
            <a:r>
              <a:rPr lang="en-US" sz="950" dirty="0">
                <a:solidFill>
                  <a:srgbClr val="475569"/>
                </a:solidFill>
              </a:rPr>
              <a:t>Translate incidents and satellite detections to grid polygons.</a:t>
            </a:r>
            <a:endParaRPr lang="en-US" sz="950" dirty="0"/>
          </a:p>
        </p:txBody>
      </p:sp>
      <p:sp>
        <p:nvSpPr>
          <p:cNvPr id="14" name="Text 11"/>
          <p:cNvSpPr/>
          <p:nvPr/>
        </p:nvSpPr>
        <p:spPr>
          <a:xfrm>
            <a:off x="6583680" y="4069080"/>
            <a:ext cx="347472" cy="347472"/>
          </a:xfrm>
          <a:prstGeom prst="rect">
            <a:avLst/>
          </a:prstGeom>
          <a:solidFill>
            <a:srgbClr val="F0C46A"/>
          </a:solidFill>
          <a:ln>
            <a:solidFill>
              <a:srgbClr val="F0C46A">
                <a:alpha val="0"/>
              </a:srgbClr>
            </a:solidFill>
          </a:ln>
        </p:spPr>
        <p:txBody>
          <a:bodyPr wrap="square" lIns="0" tIns="0" rIns="0" bIns="0" rtlCol="0" anchor="ctr"/>
          <a:lstStyle/>
          <a:p>
            <a:pPr marL="0" indent="0" algn="ctr">
              <a:buNone/>
            </a:pPr>
            <a:r>
              <a:rPr lang="en-US" sz="1300" b="1" dirty="0">
                <a:solidFill>
                  <a:srgbClr val="FFFFFF"/>
                </a:solidFill>
              </a:rPr>
              <a:t>3</a:t>
            </a:r>
            <a:endParaRPr lang="en-US" sz="1300" dirty="0"/>
          </a:p>
        </p:txBody>
      </p:sp>
      <p:sp>
        <p:nvSpPr>
          <p:cNvPr id="15" name="Text 12"/>
          <p:cNvSpPr/>
          <p:nvPr/>
        </p:nvSpPr>
        <p:spPr>
          <a:xfrm>
            <a:off x="7022592" y="4059936"/>
            <a:ext cx="3840480" cy="201168"/>
          </a:xfrm>
          <a:prstGeom prst="rect">
            <a:avLst/>
          </a:prstGeom>
          <a:noFill/>
          <a:ln/>
        </p:spPr>
        <p:txBody>
          <a:bodyPr wrap="square" lIns="0" tIns="0" rIns="0" bIns="0" rtlCol="0" anchor="ctr">
            <a:normAutofit/>
          </a:bodyPr>
          <a:lstStyle/>
          <a:p>
            <a:pPr marL="0" indent="0">
              <a:buNone/>
            </a:pPr>
            <a:r>
              <a:rPr lang="en-US" sz="1250" b="1" dirty="0">
                <a:solidFill>
                  <a:srgbClr val="0F172A"/>
                </a:solidFill>
              </a:rPr>
              <a:t>Aggregate metrics</a:t>
            </a:r>
            <a:endParaRPr lang="en-US" sz="1250" dirty="0"/>
          </a:p>
        </p:txBody>
      </p:sp>
      <p:sp>
        <p:nvSpPr>
          <p:cNvPr id="16" name="Text 13"/>
          <p:cNvSpPr/>
          <p:nvPr/>
        </p:nvSpPr>
        <p:spPr>
          <a:xfrm>
            <a:off x="7022592" y="4288536"/>
            <a:ext cx="3840480" cy="365760"/>
          </a:xfrm>
          <a:prstGeom prst="rect">
            <a:avLst/>
          </a:prstGeom>
          <a:noFill/>
          <a:ln/>
        </p:spPr>
        <p:txBody>
          <a:bodyPr wrap="square" lIns="0" tIns="0" rIns="0" bIns="0" rtlCol="0" anchor="ctr">
            <a:normAutofit/>
          </a:bodyPr>
          <a:lstStyle/>
          <a:p>
            <a:pPr marL="0" indent="0">
              <a:buNone/>
            </a:pPr>
            <a:r>
              <a:rPr lang="en-US" sz="950" dirty="0">
                <a:solidFill>
                  <a:srgbClr val="475569"/>
                </a:solidFill>
              </a:rPr>
              <a:t>Summarize size, frequency and pollution source.</a:t>
            </a:r>
            <a:endParaRPr lang="en-US" sz="950" dirty="0"/>
          </a:p>
        </p:txBody>
      </p:sp>
      <p:sp>
        <p:nvSpPr>
          <p:cNvPr id="17" name="Text 14"/>
          <p:cNvSpPr/>
          <p:nvPr/>
        </p:nvSpPr>
        <p:spPr>
          <a:xfrm>
            <a:off x="6583680" y="4892040"/>
            <a:ext cx="347472" cy="347472"/>
          </a:xfrm>
          <a:prstGeom prst="rect">
            <a:avLst/>
          </a:prstGeom>
          <a:solidFill>
            <a:srgbClr val="E76F51"/>
          </a:solidFill>
          <a:ln>
            <a:solidFill>
              <a:srgbClr val="E76F51">
                <a:alpha val="0"/>
              </a:srgbClr>
            </a:solidFill>
          </a:ln>
        </p:spPr>
        <p:txBody>
          <a:bodyPr wrap="square" lIns="0" tIns="0" rIns="0" bIns="0" rtlCol="0" anchor="ctr"/>
          <a:lstStyle/>
          <a:p>
            <a:pPr marL="0" indent="0" algn="ctr">
              <a:buNone/>
            </a:pPr>
            <a:r>
              <a:rPr lang="en-US" sz="1300" b="1" dirty="0">
                <a:solidFill>
                  <a:srgbClr val="FFFFFF"/>
                </a:solidFill>
              </a:rPr>
              <a:t>4</a:t>
            </a:r>
            <a:endParaRPr lang="en-US" sz="1300" dirty="0"/>
          </a:p>
        </p:txBody>
      </p:sp>
      <p:sp>
        <p:nvSpPr>
          <p:cNvPr id="18" name="Text 15"/>
          <p:cNvSpPr/>
          <p:nvPr/>
        </p:nvSpPr>
        <p:spPr>
          <a:xfrm>
            <a:off x="7022592" y="4882896"/>
            <a:ext cx="3840480" cy="201168"/>
          </a:xfrm>
          <a:prstGeom prst="rect">
            <a:avLst/>
          </a:prstGeom>
          <a:noFill/>
          <a:ln/>
        </p:spPr>
        <p:txBody>
          <a:bodyPr wrap="square" lIns="0" tIns="0" rIns="0" bIns="0" rtlCol="0" anchor="ctr">
            <a:normAutofit/>
          </a:bodyPr>
          <a:lstStyle/>
          <a:p>
            <a:pPr marL="0" indent="0">
              <a:buNone/>
            </a:pPr>
            <a:r>
              <a:rPr lang="en-US" sz="1250" b="1" dirty="0">
                <a:solidFill>
                  <a:srgbClr val="0F172A"/>
                </a:solidFill>
              </a:rPr>
              <a:t>Build atlas</a:t>
            </a:r>
            <a:endParaRPr lang="en-US" sz="1250" dirty="0"/>
          </a:p>
        </p:txBody>
      </p:sp>
      <p:sp>
        <p:nvSpPr>
          <p:cNvPr id="19" name="Text 16"/>
          <p:cNvSpPr/>
          <p:nvPr/>
        </p:nvSpPr>
        <p:spPr>
          <a:xfrm>
            <a:off x="7022592" y="5111496"/>
            <a:ext cx="3840480" cy="365760"/>
          </a:xfrm>
          <a:prstGeom prst="rect">
            <a:avLst/>
          </a:prstGeom>
          <a:noFill/>
          <a:ln/>
        </p:spPr>
        <p:txBody>
          <a:bodyPr wrap="square" lIns="0" tIns="0" rIns="0" bIns="0" rtlCol="0" anchor="ctr">
            <a:normAutofit/>
          </a:bodyPr>
          <a:lstStyle/>
          <a:p>
            <a:pPr marL="0" indent="0">
              <a:buNone/>
            </a:pPr>
            <a:r>
              <a:rPr lang="en-US" sz="950" dirty="0">
                <a:solidFill>
                  <a:srgbClr val="475569"/>
                </a:solidFill>
              </a:rPr>
              <a:t>Produce comparable hotspot maps for East Med ports.</a:t>
            </a:r>
            <a:endParaRPr lang="en-US" sz="950" dirty="0"/>
          </a:p>
        </p:txBody>
      </p:sp>
      <p:sp>
        <p:nvSpPr>
          <p:cNvPr id="20" name="Text 17"/>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21" name="Text 18"/>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02</a:t>
            </a:r>
            <a:endParaRPr lang="en-US" sz="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Data collection methodology: evidence stack</a:t>
            </a:r>
            <a:endParaRPr lang="en-US" sz="2400" dirty="0"/>
          </a:p>
        </p:txBody>
      </p:sp>
      <p:sp>
        <p:nvSpPr>
          <p:cNvPr id="5" name="Text 3"/>
          <p:cNvSpPr/>
          <p:nvPr/>
        </p:nvSpPr>
        <p:spPr>
          <a:xfrm>
            <a:off x="594360" y="2011680"/>
            <a:ext cx="2377440" cy="274320"/>
          </a:xfrm>
          <a:prstGeom prst="rect">
            <a:avLst/>
          </a:prstGeom>
          <a:noFill/>
          <a:ln/>
        </p:spPr>
        <p:txBody>
          <a:bodyPr wrap="square" lIns="0" tIns="0" rIns="0" bIns="0" rtlCol="0" anchor="ctr">
            <a:normAutofit/>
          </a:bodyPr>
          <a:lstStyle/>
          <a:p>
            <a:pPr marL="0" indent="0" algn="ctr">
              <a:buNone/>
            </a:pPr>
            <a:r>
              <a:rPr lang="en-US" sz="1400" b="1" dirty="0">
                <a:solidFill>
                  <a:srgbClr val="0F172A"/>
                </a:solidFill>
              </a:rPr>
              <a:t>Free open data</a:t>
            </a:r>
            <a:endParaRPr lang="en-US" sz="1400" dirty="0"/>
          </a:p>
        </p:txBody>
      </p:sp>
      <p:pic>
        <p:nvPicPr>
          <p:cNvPr id="6" name="Image 0" descr="/mnt/data/pptx_extract/ppt/media/image6.sv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9032" y="2615184"/>
            <a:ext cx="731520" cy="731520"/>
          </a:xfrm>
          <a:prstGeom prst="rect">
            <a:avLst/>
          </a:prstGeom>
        </p:spPr>
      </p:pic>
      <p:sp>
        <p:nvSpPr>
          <p:cNvPr id="7" name="Text 4"/>
          <p:cNvSpPr/>
          <p:nvPr/>
        </p:nvSpPr>
        <p:spPr>
          <a:xfrm>
            <a:off x="594360" y="3611880"/>
            <a:ext cx="2377440" cy="603504"/>
          </a:xfrm>
          <a:prstGeom prst="rect">
            <a:avLst/>
          </a:prstGeom>
          <a:noFill/>
          <a:ln/>
        </p:spPr>
        <p:txBody>
          <a:bodyPr wrap="square" lIns="254" tIns="254" rIns="254" bIns="254" rtlCol="0" anchor="ctr">
            <a:normAutofit/>
          </a:bodyPr>
          <a:lstStyle/>
          <a:p>
            <a:pPr marL="0" indent="0" algn="ctr">
              <a:buNone/>
            </a:pPr>
            <a:r>
              <a:rPr lang="en-US" sz="1100" dirty="0">
                <a:solidFill>
                  <a:srgbClr val="475569"/>
                </a:solidFill>
              </a:rPr>
              <a:t>REMPEC and public incident records</a:t>
            </a:r>
            <a:endParaRPr lang="en-US" sz="1100" dirty="0"/>
          </a:p>
        </p:txBody>
      </p:sp>
      <p:sp>
        <p:nvSpPr>
          <p:cNvPr id="8" name="Shape 5"/>
          <p:cNvSpPr/>
          <p:nvPr/>
        </p:nvSpPr>
        <p:spPr>
          <a:xfrm>
            <a:off x="777240" y="4617720"/>
            <a:ext cx="2011680" cy="0"/>
          </a:xfrm>
          <a:prstGeom prst="line">
            <a:avLst/>
          </a:prstGeom>
          <a:noFill/>
          <a:ln w="25400">
            <a:solidFill>
              <a:srgbClr val="E76F51"/>
            </a:solidFill>
            <a:prstDash val="solid"/>
          </a:ln>
        </p:spPr>
        <p:txBody>
          <a:bodyPr/>
          <a:lstStyle/>
          <a:p>
            <a:endParaRPr lang="en-IL"/>
          </a:p>
        </p:txBody>
      </p:sp>
      <p:sp>
        <p:nvSpPr>
          <p:cNvPr id="9" name="Text 6"/>
          <p:cNvSpPr/>
          <p:nvPr/>
        </p:nvSpPr>
        <p:spPr>
          <a:xfrm>
            <a:off x="3474720" y="2011680"/>
            <a:ext cx="2377440" cy="274320"/>
          </a:xfrm>
          <a:prstGeom prst="rect">
            <a:avLst/>
          </a:prstGeom>
          <a:noFill/>
          <a:ln/>
        </p:spPr>
        <p:txBody>
          <a:bodyPr wrap="square" lIns="0" tIns="0" rIns="0" bIns="0" rtlCol="0" anchor="ctr">
            <a:normAutofit/>
          </a:bodyPr>
          <a:lstStyle/>
          <a:p>
            <a:pPr marL="0" indent="0" algn="ctr">
              <a:buNone/>
            </a:pPr>
            <a:r>
              <a:rPr lang="en-US" sz="1400" b="1" dirty="0">
                <a:solidFill>
                  <a:srgbClr val="0F172A"/>
                </a:solidFill>
              </a:rPr>
              <a:t>Public authorities</a:t>
            </a:r>
            <a:endParaRPr lang="en-US" sz="1400" dirty="0"/>
          </a:p>
        </p:txBody>
      </p:sp>
      <p:pic>
        <p:nvPicPr>
          <p:cNvPr id="10" name="Image 1" descr="/mnt/data/pptx_extract/ppt/media/image7.sv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79392" y="2615184"/>
            <a:ext cx="731520" cy="731520"/>
          </a:xfrm>
          <a:prstGeom prst="rect">
            <a:avLst/>
          </a:prstGeom>
        </p:spPr>
      </p:pic>
      <p:sp>
        <p:nvSpPr>
          <p:cNvPr id="11" name="Text 7"/>
          <p:cNvSpPr/>
          <p:nvPr/>
        </p:nvSpPr>
        <p:spPr>
          <a:xfrm>
            <a:off x="3474720" y="3611880"/>
            <a:ext cx="2377440" cy="603504"/>
          </a:xfrm>
          <a:prstGeom prst="rect">
            <a:avLst/>
          </a:prstGeom>
          <a:noFill/>
          <a:ln/>
        </p:spPr>
        <p:txBody>
          <a:bodyPr wrap="square" lIns="254" tIns="254" rIns="254" bIns="254" rtlCol="0" anchor="ctr">
            <a:normAutofit/>
          </a:bodyPr>
          <a:lstStyle/>
          <a:p>
            <a:pPr marL="0" indent="0" algn="ctr">
              <a:buNone/>
            </a:pPr>
            <a:r>
              <a:rPr lang="en-US" sz="1100" dirty="0">
                <a:solidFill>
                  <a:srgbClr val="475569"/>
                </a:solidFill>
              </a:rPr>
              <a:t>Port partners and local marine authorities</a:t>
            </a:r>
            <a:endParaRPr lang="en-US" sz="1100" dirty="0"/>
          </a:p>
        </p:txBody>
      </p:sp>
      <p:sp>
        <p:nvSpPr>
          <p:cNvPr id="12" name="Shape 8"/>
          <p:cNvSpPr/>
          <p:nvPr/>
        </p:nvSpPr>
        <p:spPr>
          <a:xfrm>
            <a:off x="3657600" y="4617720"/>
            <a:ext cx="2011680" cy="0"/>
          </a:xfrm>
          <a:prstGeom prst="line">
            <a:avLst/>
          </a:prstGeom>
          <a:noFill/>
          <a:ln w="25400">
            <a:solidFill>
              <a:srgbClr val="63B67E"/>
            </a:solidFill>
            <a:prstDash val="solid"/>
          </a:ln>
        </p:spPr>
        <p:txBody>
          <a:bodyPr/>
          <a:lstStyle/>
          <a:p>
            <a:endParaRPr lang="en-IL"/>
          </a:p>
        </p:txBody>
      </p:sp>
      <p:sp>
        <p:nvSpPr>
          <p:cNvPr id="13" name="Text 9"/>
          <p:cNvSpPr/>
          <p:nvPr/>
        </p:nvSpPr>
        <p:spPr>
          <a:xfrm>
            <a:off x="6355080" y="2011680"/>
            <a:ext cx="2377440" cy="274320"/>
          </a:xfrm>
          <a:prstGeom prst="rect">
            <a:avLst/>
          </a:prstGeom>
          <a:noFill/>
          <a:ln/>
        </p:spPr>
        <p:txBody>
          <a:bodyPr wrap="square" lIns="0" tIns="0" rIns="0" bIns="0" rtlCol="0" anchor="ctr">
            <a:normAutofit/>
          </a:bodyPr>
          <a:lstStyle/>
          <a:p>
            <a:pPr marL="0" indent="0" algn="ctr">
              <a:buNone/>
            </a:pPr>
            <a:r>
              <a:rPr lang="en-US" sz="1400" b="1" dirty="0">
                <a:solidFill>
                  <a:srgbClr val="0F172A"/>
                </a:solidFill>
              </a:rPr>
              <a:t>Sentinel-1/2</a:t>
            </a:r>
            <a:endParaRPr lang="en-US" sz="1400" dirty="0"/>
          </a:p>
        </p:txBody>
      </p:sp>
      <p:pic>
        <p:nvPicPr>
          <p:cNvPr id="14" name="Image 2" descr="/mnt/data/pptx_extract/ppt/media/image8.sv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59752" y="2615184"/>
            <a:ext cx="731520" cy="731520"/>
          </a:xfrm>
          <a:prstGeom prst="rect">
            <a:avLst/>
          </a:prstGeom>
        </p:spPr>
      </p:pic>
      <p:sp>
        <p:nvSpPr>
          <p:cNvPr id="15" name="Text 10"/>
          <p:cNvSpPr/>
          <p:nvPr/>
        </p:nvSpPr>
        <p:spPr>
          <a:xfrm>
            <a:off x="6355080" y="3611880"/>
            <a:ext cx="2377440" cy="603504"/>
          </a:xfrm>
          <a:prstGeom prst="rect">
            <a:avLst/>
          </a:prstGeom>
          <a:noFill/>
          <a:ln/>
        </p:spPr>
        <p:txBody>
          <a:bodyPr wrap="square" lIns="254" tIns="254" rIns="254" bIns="254" rtlCol="0" anchor="ctr">
            <a:normAutofit/>
          </a:bodyPr>
          <a:lstStyle/>
          <a:p>
            <a:pPr marL="0" indent="0" algn="ctr">
              <a:buNone/>
            </a:pPr>
            <a:r>
              <a:rPr lang="en-US" sz="1100" dirty="0">
                <a:solidFill>
                  <a:srgbClr val="475569"/>
                </a:solidFill>
              </a:rPr>
              <a:t>Radar and optical satellite observations</a:t>
            </a:r>
            <a:endParaRPr lang="en-US" sz="1100" dirty="0"/>
          </a:p>
        </p:txBody>
      </p:sp>
      <p:sp>
        <p:nvSpPr>
          <p:cNvPr id="16" name="Shape 11"/>
          <p:cNvSpPr/>
          <p:nvPr/>
        </p:nvSpPr>
        <p:spPr>
          <a:xfrm>
            <a:off x="6537960" y="4617720"/>
            <a:ext cx="2011680" cy="0"/>
          </a:xfrm>
          <a:prstGeom prst="line">
            <a:avLst/>
          </a:prstGeom>
          <a:noFill/>
          <a:ln w="25400">
            <a:solidFill>
              <a:srgbClr val="8E6FD5"/>
            </a:solidFill>
            <a:prstDash val="solid"/>
          </a:ln>
        </p:spPr>
        <p:txBody>
          <a:bodyPr/>
          <a:lstStyle/>
          <a:p>
            <a:endParaRPr lang="en-IL"/>
          </a:p>
        </p:txBody>
      </p:sp>
      <p:sp>
        <p:nvSpPr>
          <p:cNvPr id="17" name="Text 12"/>
          <p:cNvSpPr/>
          <p:nvPr/>
        </p:nvSpPr>
        <p:spPr>
          <a:xfrm>
            <a:off x="9235440" y="2011680"/>
            <a:ext cx="2377440" cy="274320"/>
          </a:xfrm>
          <a:prstGeom prst="rect">
            <a:avLst/>
          </a:prstGeom>
          <a:noFill/>
          <a:ln/>
        </p:spPr>
        <p:txBody>
          <a:bodyPr wrap="square" lIns="0" tIns="0" rIns="0" bIns="0" rtlCol="0" anchor="ctr">
            <a:normAutofit/>
          </a:bodyPr>
          <a:lstStyle/>
          <a:p>
            <a:pPr marL="0" indent="0" algn="ctr">
              <a:buNone/>
            </a:pPr>
            <a:r>
              <a:rPr lang="en-US" sz="1400" b="1" dirty="0">
                <a:solidFill>
                  <a:srgbClr val="0F172A"/>
                </a:solidFill>
              </a:rPr>
              <a:t>GIS + statistics</a:t>
            </a:r>
            <a:endParaRPr lang="en-US" sz="1400" dirty="0"/>
          </a:p>
        </p:txBody>
      </p:sp>
      <p:pic>
        <p:nvPicPr>
          <p:cNvPr id="18" name="Image 3" descr="/mnt/data/pptx_extract/ppt/media/image9.sv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40112" y="2615184"/>
            <a:ext cx="731520" cy="731520"/>
          </a:xfrm>
          <a:prstGeom prst="rect">
            <a:avLst/>
          </a:prstGeom>
        </p:spPr>
      </p:pic>
      <p:sp>
        <p:nvSpPr>
          <p:cNvPr id="19" name="Text 13"/>
          <p:cNvSpPr/>
          <p:nvPr/>
        </p:nvSpPr>
        <p:spPr>
          <a:xfrm>
            <a:off x="9235440" y="3611880"/>
            <a:ext cx="2377440" cy="603504"/>
          </a:xfrm>
          <a:prstGeom prst="rect">
            <a:avLst/>
          </a:prstGeom>
          <a:noFill/>
          <a:ln/>
        </p:spPr>
        <p:txBody>
          <a:bodyPr wrap="square" lIns="254" tIns="254" rIns="254" bIns="254" rtlCol="0" anchor="ctr">
            <a:normAutofit/>
          </a:bodyPr>
          <a:lstStyle/>
          <a:p>
            <a:pPr marL="0" indent="0" algn="ctr">
              <a:buNone/>
            </a:pPr>
            <a:r>
              <a:rPr lang="en-US" sz="1100" dirty="0">
                <a:solidFill>
                  <a:srgbClr val="475569"/>
                </a:solidFill>
              </a:rPr>
              <a:t>Polygonal grids, spatial aggregation and analysis</a:t>
            </a:r>
            <a:endParaRPr lang="en-US" sz="1100" dirty="0"/>
          </a:p>
        </p:txBody>
      </p:sp>
      <p:sp>
        <p:nvSpPr>
          <p:cNvPr id="20" name="Shape 14"/>
          <p:cNvSpPr/>
          <p:nvPr/>
        </p:nvSpPr>
        <p:spPr>
          <a:xfrm>
            <a:off x="9418320" y="4617720"/>
            <a:ext cx="2011680" cy="0"/>
          </a:xfrm>
          <a:prstGeom prst="line">
            <a:avLst/>
          </a:prstGeom>
          <a:noFill/>
          <a:ln w="25400">
            <a:solidFill>
              <a:srgbClr val="36B5C8"/>
            </a:solidFill>
            <a:prstDash val="solid"/>
          </a:ln>
        </p:spPr>
        <p:txBody>
          <a:bodyPr/>
          <a:lstStyle/>
          <a:p>
            <a:endParaRPr lang="en-IL"/>
          </a:p>
        </p:txBody>
      </p:sp>
      <p:sp>
        <p:nvSpPr>
          <p:cNvPr id="21" name="Text 15"/>
          <p:cNvSpPr/>
          <p:nvPr/>
        </p:nvSpPr>
        <p:spPr>
          <a:xfrm>
            <a:off x="3200400" y="5184648"/>
            <a:ext cx="5760720" cy="274320"/>
          </a:xfrm>
          <a:prstGeom prst="rect">
            <a:avLst/>
          </a:prstGeom>
          <a:noFill/>
          <a:ln/>
        </p:spPr>
        <p:txBody>
          <a:bodyPr wrap="square" lIns="0" tIns="0" rIns="0" bIns="0" rtlCol="0" anchor="ctr"/>
          <a:lstStyle/>
          <a:p>
            <a:pPr marL="0" indent="0" algn="ctr">
              <a:buNone/>
            </a:pPr>
            <a:r>
              <a:rPr lang="en-US" sz="1600" b="1" dirty="0">
                <a:solidFill>
                  <a:srgbClr val="0F172A"/>
                </a:solidFill>
              </a:rPr>
              <a:t>Integrated workflow</a:t>
            </a:r>
            <a:endParaRPr lang="en-US" sz="1600" dirty="0"/>
          </a:p>
        </p:txBody>
      </p:sp>
      <p:sp>
        <p:nvSpPr>
          <p:cNvPr id="22" name="Text 16"/>
          <p:cNvSpPr/>
          <p:nvPr/>
        </p:nvSpPr>
        <p:spPr>
          <a:xfrm>
            <a:off x="1508760" y="5623560"/>
            <a:ext cx="9144000" cy="292608"/>
          </a:xfrm>
          <a:prstGeom prst="rect">
            <a:avLst/>
          </a:prstGeom>
          <a:noFill/>
          <a:ln/>
        </p:spPr>
        <p:txBody>
          <a:bodyPr wrap="square" lIns="0" tIns="0" rIns="0" bIns="0" rtlCol="0" anchor="ctr">
            <a:normAutofit/>
          </a:bodyPr>
          <a:lstStyle/>
          <a:p>
            <a:pPr marL="0" indent="0" algn="ctr">
              <a:buNone/>
            </a:pPr>
            <a:r>
              <a:rPr lang="en-US" sz="1300" dirty="0">
                <a:solidFill>
                  <a:srgbClr val="475569"/>
                </a:solidFill>
              </a:rPr>
              <a:t>Data ingestion → anomaly detection → GIS gridding → statistical summaries → pollution atlas</a:t>
            </a:r>
            <a:endParaRPr lang="en-US" sz="1300" dirty="0"/>
          </a:p>
        </p:txBody>
      </p:sp>
      <p:sp>
        <p:nvSpPr>
          <p:cNvPr id="23" name="Text 17"/>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24" name="Text 18"/>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03</a:t>
            </a:r>
            <a:endParaRPr lang="en-US" sz="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Data sources used for the East Med assessment</a:t>
            </a:r>
            <a:endParaRPr lang="en-US" sz="2400" dirty="0"/>
          </a:p>
        </p:txBody>
      </p:sp>
      <p:sp>
        <p:nvSpPr>
          <p:cNvPr id="5" name="Shape 3"/>
          <p:cNvSpPr/>
          <p:nvPr/>
        </p:nvSpPr>
        <p:spPr>
          <a:xfrm>
            <a:off x="594360" y="1325880"/>
            <a:ext cx="2926080" cy="4069080"/>
          </a:xfrm>
          <a:prstGeom prst="roundRect">
            <a:avLst>
              <a:gd name="adj" fmla="val 2500"/>
            </a:avLst>
          </a:prstGeom>
          <a:solidFill>
            <a:srgbClr val="FFFFFF"/>
          </a:solidFill>
          <a:ln w="12700">
            <a:solidFill>
              <a:srgbClr val="D9E4EA"/>
            </a:solidFill>
            <a:prstDash val="solid"/>
          </a:ln>
        </p:spPr>
        <p:txBody>
          <a:bodyPr/>
          <a:lstStyle/>
          <a:p>
            <a:endParaRPr lang="en-IL"/>
          </a:p>
        </p:txBody>
      </p:sp>
      <p:pic>
        <p:nvPicPr>
          <p:cNvPr id="6" name="Image 0" descr="/mnt/data/pptx_extract/ppt/media/image13.png"/>
          <p:cNvPicPr>
            <a:picLocks noChangeAspect="1"/>
          </p:cNvPicPr>
          <p:nvPr/>
        </p:nvPicPr>
        <p:blipFill>
          <a:blip r:embed="rId3"/>
          <a:stretch>
            <a:fillRect/>
          </a:stretch>
        </p:blipFill>
        <p:spPr>
          <a:xfrm>
            <a:off x="630936" y="1999699"/>
            <a:ext cx="2852928" cy="2721443"/>
          </a:xfrm>
          <a:prstGeom prst="rect">
            <a:avLst/>
          </a:prstGeom>
        </p:spPr>
      </p:pic>
      <p:sp>
        <p:nvSpPr>
          <p:cNvPr id="7" name="Shape 4"/>
          <p:cNvSpPr/>
          <p:nvPr/>
        </p:nvSpPr>
        <p:spPr>
          <a:xfrm>
            <a:off x="3794760" y="1325880"/>
            <a:ext cx="3657600" cy="4069080"/>
          </a:xfrm>
          <a:prstGeom prst="roundRect">
            <a:avLst>
              <a:gd name="adj" fmla="val 2000"/>
            </a:avLst>
          </a:prstGeom>
          <a:solidFill>
            <a:srgbClr val="FFFFFF"/>
          </a:solidFill>
          <a:ln w="12700">
            <a:solidFill>
              <a:srgbClr val="D9E4EA"/>
            </a:solidFill>
            <a:prstDash val="solid"/>
          </a:ln>
        </p:spPr>
        <p:txBody>
          <a:bodyPr/>
          <a:lstStyle/>
          <a:p>
            <a:endParaRPr lang="en-IL"/>
          </a:p>
        </p:txBody>
      </p:sp>
      <p:pic>
        <p:nvPicPr>
          <p:cNvPr id="8" name="Image 1" descr="/mnt/data/pptx_extract/ppt/media/image12.png"/>
          <p:cNvPicPr>
            <a:picLocks noChangeAspect="1"/>
          </p:cNvPicPr>
          <p:nvPr/>
        </p:nvPicPr>
        <p:blipFill>
          <a:blip r:embed="rId4"/>
          <a:stretch>
            <a:fillRect/>
          </a:stretch>
        </p:blipFill>
        <p:spPr>
          <a:xfrm>
            <a:off x="3831336" y="2201677"/>
            <a:ext cx="3584448" cy="2317486"/>
          </a:xfrm>
          <a:prstGeom prst="rect">
            <a:avLst/>
          </a:prstGeom>
        </p:spPr>
      </p:pic>
      <p:sp>
        <p:nvSpPr>
          <p:cNvPr id="9" name="Shape 5"/>
          <p:cNvSpPr/>
          <p:nvPr/>
        </p:nvSpPr>
        <p:spPr>
          <a:xfrm>
            <a:off x="7726680" y="1325880"/>
            <a:ext cx="3840480" cy="4069080"/>
          </a:xfrm>
          <a:prstGeom prst="roundRect">
            <a:avLst>
              <a:gd name="adj" fmla="val 1905"/>
            </a:avLst>
          </a:prstGeom>
          <a:solidFill>
            <a:srgbClr val="0A1321"/>
          </a:solidFill>
          <a:ln w="12700">
            <a:solidFill>
              <a:srgbClr val="D9E4EA"/>
            </a:solidFill>
            <a:prstDash val="solid"/>
          </a:ln>
        </p:spPr>
        <p:txBody>
          <a:bodyPr/>
          <a:lstStyle/>
          <a:p>
            <a:endParaRPr lang="en-IL"/>
          </a:p>
        </p:txBody>
      </p:sp>
      <p:pic>
        <p:nvPicPr>
          <p:cNvPr id="10" name="Image 2" descr="/mnt/data/pptx_extract/ppt/media/image14.png"/>
          <p:cNvPicPr>
            <a:picLocks noChangeAspect="1"/>
          </p:cNvPicPr>
          <p:nvPr/>
        </p:nvPicPr>
        <p:blipFill>
          <a:blip r:embed="rId5"/>
          <a:stretch>
            <a:fillRect/>
          </a:stretch>
        </p:blipFill>
        <p:spPr>
          <a:xfrm>
            <a:off x="7763256" y="1589074"/>
            <a:ext cx="3767328" cy="3542692"/>
          </a:xfrm>
          <a:prstGeom prst="rect">
            <a:avLst/>
          </a:prstGeom>
        </p:spPr>
      </p:pic>
      <p:sp>
        <p:nvSpPr>
          <p:cNvPr id="11" name="Text 6"/>
          <p:cNvSpPr/>
          <p:nvPr/>
        </p:nvSpPr>
        <p:spPr>
          <a:xfrm>
            <a:off x="594360" y="5504688"/>
            <a:ext cx="2926080" cy="201168"/>
          </a:xfrm>
          <a:prstGeom prst="rect">
            <a:avLst/>
          </a:prstGeom>
          <a:noFill/>
          <a:ln/>
        </p:spPr>
        <p:txBody>
          <a:bodyPr wrap="square" lIns="0" tIns="0" rIns="0" bIns="0" rtlCol="0" anchor="ctr"/>
          <a:lstStyle/>
          <a:p>
            <a:pPr marL="0" indent="0" algn="ctr">
              <a:buNone/>
            </a:pPr>
            <a:r>
              <a:rPr lang="en-US" sz="1050" b="1" dirty="0">
                <a:solidFill>
                  <a:srgbClr val="0F172A"/>
                </a:solidFill>
              </a:rPr>
              <a:t>REMPEC 1982–2022</a:t>
            </a:r>
            <a:endParaRPr lang="en-US" sz="1050" dirty="0"/>
          </a:p>
        </p:txBody>
      </p:sp>
      <p:sp>
        <p:nvSpPr>
          <p:cNvPr id="12" name="Text 7"/>
          <p:cNvSpPr/>
          <p:nvPr/>
        </p:nvSpPr>
        <p:spPr>
          <a:xfrm>
            <a:off x="3794760" y="5504688"/>
            <a:ext cx="3657600" cy="201168"/>
          </a:xfrm>
          <a:prstGeom prst="rect">
            <a:avLst/>
          </a:prstGeom>
          <a:noFill/>
          <a:ln/>
        </p:spPr>
        <p:txBody>
          <a:bodyPr wrap="square" lIns="0" tIns="0" rIns="0" bIns="0" rtlCol="0" anchor="ctr"/>
          <a:lstStyle/>
          <a:p>
            <a:pPr marL="0" indent="0" algn="ctr">
              <a:buNone/>
            </a:pPr>
            <a:r>
              <a:rPr lang="en-US" sz="1050" b="1" dirty="0">
                <a:solidFill>
                  <a:srgbClr val="0F172A"/>
                </a:solidFill>
              </a:rPr>
              <a:t>Sentinel-2 optical</a:t>
            </a:r>
            <a:endParaRPr lang="en-US" sz="1050" dirty="0"/>
          </a:p>
        </p:txBody>
      </p:sp>
      <p:sp>
        <p:nvSpPr>
          <p:cNvPr id="13" name="Text 8"/>
          <p:cNvSpPr/>
          <p:nvPr/>
        </p:nvSpPr>
        <p:spPr>
          <a:xfrm>
            <a:off x="7726680" y="5504688"/>
            <a:ext cx="3840480" cy="201168"/>
          </a:xfrm>
          <a:prstGeom prst="rect">
            <a:avLst/>
          </a:prstGeom>
          <a:noFill/>
          <a:ln/>
        </p:spPr>
        <p:txBody>
          <a:bodyPr wrap="square" lIns="0" tIns="0" rIns="0" bIns="0" rtlCol="0" anchor="ctr"/>
          <a:lstStyle/>
          <a:p>
            <a:pPr marL="0" indent="0" algn="ctr">
              <a:buNone/>
            </a:pPr>
            <a:r>
              <a:rPr lang="en-US" sz="1050" b="1" dirty="0">
                <a:solidFill>
                  <a:srgbClr val="0F172A"/>
                </a:solidFill>
              </a:rPr>
              <a:t>Sentinel-1 radar</a:t>
            </a:r>
            <a:endParaRPr lang="en-US" sz="1050" dirty="0"/>
          </a:p>
        </p:txBody>
      </p:sp>
      <p:sp>
        <p:nvSpPr>
          <p:cNvPr id="14" name="Text 9"/>
          <p:cNvSpPr/>
          <p:nvPr/>
        </p:nvSpPr>
        <p:spPr>
          <a:xfrm>
            <a:off x="2194560" y="5989320"/>
            <a:ext cx="7863840" cy="228600"/>
          </a:xfrm>
          <a:prstGeom prst="rect">
            <a:avLst/>
          </a:prstGeom>
          <a:noFill/>
          <a:ln/>
        </p:spPr>
        <p:txBody>
          <a:bodyPr wrap="square" lIns="0" tIns="0" rIns="0" bIns="0" rtlCol="0" anchor="ctr"/>
          <a:lstStyle/>
          <a:p>
            <a:pPr marL="0" indent="0" algn="ctr">
              <a:buNone/>
            </a:pPr>
            <a:r>
              <a:rPr lang="en-US" sz="1250" dirty="0">
                <a:solidFill>
                  <a:srgbClr val="475569"/>
                </a:solidFill>
              </a:rPr>
              <a:t>Local marine environment authorities complete the record with verified, port-specific information.</a:t>
            </a:r>
            <a:endParaRPr lang="en-US" sz="1250" dirty="0"/>
          </a:p>
        </p:txBody>
      </p:sp>
      <p:sp>
        <p:nvSpPr>
          <p:cNvPr id="15" name="Text 10"/>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6" name="Text 11"/>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04</a:t>
            </a:r>
            <a:endParaRPr 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Data collection process: from observations to analysis</a:t>
            </a:r>
            <a:endParaRPr lang="en-US" sz="2400" dirty="0"/>
          </a:p>
        </p:txBody>
      </p:sp>
      <p:sp>
        <p:nvSpPr>
          <p:cNvPr id="5" name="Shape 3"/>
          <p:cNvSpPr/>
          <p:nvPr/>
        </p:nvSpPr>
        <p:spPr>
          <a:xfrm>
            <a:off x="594360" y="1234440"/>
            <a:ext cx="3977640" cy="4069080"/>
          </a:xfrm>
          <a:prstGeom prst="roundRect">
            <a:avLst>
              <a:gd name="adj" fmla="val 1839"/>
            </a:avLst>
          </a:prstGeom>
          <a:solidFill>
            <a:srgbClr val="FFFFFF"/>
          </a:solidFill>
          <a:ln w="12700">
            <a:solidFill>
              <a:srgbClr val="D9E4EA"/>
            </a:solidFill>
            <a:prstDash val="solid"/>
          </a:ln>
        </p:spPr>
        <p:txBody>
          <a:bodyPr/>
          <a:lstStyle/>
          <a:p>
            <a:endParaRPr lang="en-IL"/>
          </a:p>
        </p:txBody>
      </p:sp>
      <p:pic>
        <p:nvPicPr>
          <p:cNvPr id="6" name="Image 0" descr="/mnt/data/pptx_extract/ppt/media/image15.png"/>
          <p:cNvPicPr>
            <a:picLocks noChangeAspect="1"/>
          </p:cNvPicPr>
          <p:nvPr/>
        </p:nvPicPr>
        <p:blipFill>
          <a:blip r:embed="rId3"/>
          <a:stretch>
            <a:fillRect/>
          </a:stretch>
        </p:blipFill>
        <p:spPr>
          <a:xfrm>
            <a:off x="621792" y="1515861"/>
            <a:ext cx="3922776" cy="3506239"/>
          </a:xfrm>
          <a:prstGeom prst="rect">
            <a:avLst/>
          </a:prstGeom>
        </p:spPr>
      </p:pic>
      <p:sp>
        <p:nvSpPr>
          <p:cNvPr id="7" name="Shape 4"/>
          <p:cNvSpPr/>
          <p:nvPr/>
        </p:nvSpPr>
        <p:spPr>
          <a:xfrm>
            <a:off x="4754880" y="1234440"/>
            <a:ext cx="2331720" cy="4069080"/>
          </a:xfrm>
          <a:prstGeom prst="roundRect">
            <a:avLst>
              <a:gd name="adj" fmla="val 3137"/>
            </a:avLst>
          </a:prstGeom>
          <a:solidFill>
            <a:srgbClr val="FFFFFF"/>
          </a:solidFill>
          <a:ln w="12700">
            <a:solidFill>
              <a:srgbClr val="D9E4EA"/>
            </a:solidFill>
            <a:prstDash val="solid"/>
          </a:ln>
        </p:spPr>
        <p:txBody>
          <a:bodyPr/>
          <a:lstStyle/>
          <a:p>
            <a:endParaRPr lang="en-IL"/>
          </a:p>
        </p:txBody>
      </p:sp>
      <p:pic>
        <p:nvPicPr>
          <p:cNvPr id="8" name="Image 1" descr="/mnt/data/pptx_extract/ppt/media/image13.png"/>
          <p:cNvPicPr>
            <a:picLocks noChangeAspect="1"/>
          </p:cNvPicPr>
          <p:nvPr/>
        </p:nvPicPr>
        <p:blipFill>
          <a:blip r:embed="rId4"/>
          <a:stretch>
            <a:fillRect/>
          </a:stretch>
        </p:blipFill>
        <p:spPr>
          <a:xfrm>
            <a:off x="4782312" y="2183020"/>
            <a:ext cx="2276856" cy="2171921"/>
          </a:xfrm>
          <a:prstGeom prst="rect">
            <a:avLst/>
          </a:prstGeom>
        </p:spPr>
      </p:pic>
      <p:sp>
        <p:nvSpPr>
          <p:cNvPr id="9" name="Text 5"/>
          <p:cNvSpPr/>
          <p:nvPr/>
        </p:nvSpPr>
        <p:spPr>
          <a:xfrm>
            <a:off x="7360920" y="1325880"/>
            <a:ext cx="347472" cy="347472"/>
          </a:xfrm>
          <a:prstGeom prst="rect">
            <a:avLst/>
          </a:prstGeom>
          <a:solidFill>
            <a:srgbClr val="36B5C8"/>
          </a:solidFill>
          <a:ln>
            <a:solidFill>
              <a:srgbClr val="36B5C8">
                <a:alpha val="0"/>
              </a:srgbClr>
            </a:solidFill>
          </a:ln>
        </p:spPr>
        <p:txBody>
          <a:bodyPr wrap="square" lIns="0" tIns="0" rIns="0" bIns="0" rtlCol="0" anchor="ctr"/>
          <a:lstStyle/>
          <a:p>
            <a:pPr marL="0" indent="0" algn="ctr">
              <a:buNone/>
            </a:pPr>
            <a:r>
              <a:rPr lang="en-US" sz="1300" b="1" dirty="0">
                <a:solidFill>
                  <a:srgbClr val="FFFFFF"/>
                </a:solidFill>
              </a:rPr>
              <a:t>1</a:t>
            </a:r>
            <a:endParaRPr lang="en-US" sz="1300" dirty="0"/>
          </a:p>
        </p:txBody>
      </p:sp>
      <p:sp>
        <p:nvSpPr>
          <p:cNvPr id="10" name="Text 6"/>
          <p:cNvSpPr/>
          <p:nvPr/>
        </p:nvSpPr>
        <p:spPr>
          <a:xfrm>
            <a:off x="7799832" y="1316736"/>
            <a:ext cx="3840480" cy="201168"/>
          </a:xfrm>
          <a:prstGeom prst="rect">
            <a:avLst/>
          </a:prstGeom>
          <a:noFill/>
          <a:ln/>
        </p:spPr>
        <p:txBody>
          <a:bodyPr wrap="square" lIns="0" tIns="0" rIns="0" bIns="0" rtlCol="0" anchor="ctr">
            <a:normAutofit/>
          </a:bodyPr>
          <a:lstStyle/>
          <a:p>
            <a:pPr marL="0" indent="0">
              <a:buNone/>
            </a:pPr>
            <a:r>
              <a:rPr lang="en-US" sz="1250" b="1" dirty="0">
                <a:solidFill>
                  <a:srgbClr val="0F172A"/>
                </a:solidFill>
              </a:rPr>
              <a:t>Define AOIs</a:t>
            </a:r>
            <a:endParaRPr lang="en-US" sz="1250" dirty="0"/>
          </a:p>
        </p:txBody>
      </p:sp>
      <p:sp>
        <p:nvSpPr>
          <p:cNvPr id="11" name="Text 7"/>
          <p:cNvSpPr/>
          <p:nvPr/>
        </p:nvSpPr>
        <p:spPr>
          <a:xfrm>
            <a:off x="7799832" y="1545336"/>
            <a:ext cx="3840480" cy="365760"/>
          </a:xfrm>
          <a:prstGeom prst="rect">
            <a:avLst/>
          </a:prstGeom>
          <a:noFill/>
          <a:ln/>
        </p:spPr>
        <p:txBody>
          <a:bodyPr wrap="square" lIns="0" tIns="0" rIns="0" bIns="0" rtlCol="0" anchor="ctr">
            <a:normAutofit/>
          </a:bodyPr>
          <a:lstStyle/>
          <a:p>
            <a:pPr marL="0" indent="0">
              <a:buNone/>
            </a:pPr>
            <a:r>
              <a:rPr lang="en-US" sz="950" dirty="0">
                <a:solidFill>
                  <a:srgbClr val="475569"/>
                </a:solidFill>
              </a:rPr>
              <a:t>Port boundaries and adjacent marine zones.</a:t>
            </a:r>
            <a:endParaRPr lang="en-US" sz="950" dirty="0"/>
          </a:p>
        </p:txBody>
      </p:sp>
      <p:sp>
        <p:nvSpPr>
          <p:cNvPr id="12" name="Text 8"/>
          <p:cNvSpPr/>
          <p:nvPr/>
        </p:nvSpPr>
        <p:spPr>
          <a:xfrm>
            <a:off x="7360920" y="2148840"/>
            <a:ext cx="347472" cy="347472"/>
          </a:xfrm>
          <a:prstGeom prst="rect">
            <a:avLst/>
          </a:prstGeom>
          <a:solidFill>
            <a:srgbClr val="087A87"/>
          </a:solidFill>
          <a:ln>
            <a:solidFill>
              <a:srgbClr val="087A87">
                <a:alpha val="0"/>
              </a:srgbClr>
            </a:solidFill>
          </a:ln>
        </p:spPr>
        <p:txBody>
          <a:bodyPr wrap="square" lIns="0" tIns="0" rIns="0" bIns="0" rtlCol="0" anchor="ctr"/>
          <a:lstStyle/>
          <a:p>
            <a:pPr marL="0" indent="0" algn="ctr">
              <a:buNone/>
            </a:pPr>
            <a:r>
              <a:rPr lang="en-US" sz="1300" b="1" dirty="0">
                <a:solidFill>
                  <a:srgbClr val="FFFFFF"/>
                </a:solidFill>
              </a:rPr>
              <a:t>2</a:t>
            </a:r>
            <a:endParaRPr lang="en-US" sz="1300" dirty="0"/>
          </a:p>
        </p:txBody>
      </p:sp>
      <p:sp>
        <p:nvSpPr>
          <p:cNvPr id="13" name="Text 9"/>
          <p:cNvSpPr/>
          <p:nvPr/>
        </p:nvSpPr>
        <p:spPr>
          <a:xfrm>
            <a:off x="7799832" y="2139696"/>
            <a:ext cx="3840480" cy="201168"/>
          </a:xfrm>
          <a:prstGeom prst="rect">
            <a:avLst/>
          </a:prstGeom>
          <a:noFill/>
          <a:ln/>
        </p:spPr>
        <p:txBody>
          <a:bodyPr wrap="square" lIns="0" tIns="0" rIns="0" bIns="0" rtlCol="0" anchor="ctr">
            <a:normAutofit/>
          </a:bodyPr>
          <a:lstStyle/>
          <a:p>
            <a:pPr marL="0" indent="0">
              <a:buNone/>
            </a:pPr>
            <a:r>
              <a:rPr lang="en-US" sz="1250" b="1" dirty="0">
                <a:solidFill>
                  <a:srgbClr val="0F172A"/>
                </a:solidFill>
              </a:rPr>
              <a:t>Detect anomalies</a:t>
            </a:r>
            <a:endParaRPr lang="en-US" sz="1250" dirty="0"/>
          </a:p>
        </p:txBody>
      </p:sp>
      <p:sp>
        <p:nvSpPr>
          <p:cNvPr id="14" name="Text 10"/>
          <p:cNvSpPr/>
          <p:nvPr/>
        </p:nvSpPr>
        <p:spPr>
          <a:xfrm>
            <a:off x="7799832" y="2368296"/>
            <a:ext cx="3840480" cy="365760"/>
          </a:xfrm>
          <a:prstGeom prst="rect">
            <a:avLst/>
          </a:prstGeom>
          <a:noFill/>
          <a:ln/>
        </p:spPr>
        <p:txBody>
          <a:bodyPr wrap="square" lIns="0" tIns="0" rIns="0" bIns="0" rtlCol="0" anchor="ctr">
            <a:normAutofit/>
          </a:bodyPr>
          <a:lstStyle/>
          <a:p>
            <a:pPr marL="0" indent="0">
              <a:buNone/>
            </a:pPr>
            <a:r>
              <a:rPr lang="en-US" sz="950" dirty="0">
                <a:solidFill>
                  <a:srgbClr val="475569"/>
                </a:solidFill>
              </a:rPr>
              <a:t>Satellite screening for potential pollution signatures.</a:t>
            </a:r>
            <a:endParaRPr lang="en-US" sz="950" dirty="0"/>
          </a:p>
        </p:txBody>
      </p:sp>
      <p:sp>
        <p:nvSpPr>
          <p:cNvPr id="15" name="Text 11"/>
          <p:cNvSpPr/>
          <p:nvPr/>
        </p:nvSpPr>
        <p:spPr>
          <a:xfrm>
            <a:off x="7360920" y="2971800"/>
            <a:ext cx="347472" cy="347472"/>
          </a:xfrm>
          <a:prstGeom prst="rect">
            <a:avLst/>
          </a:prstGeom>
          <a:solidFill>
            <a:srgbClr val="63B67E"/>
          </a:solidFill>
          <a:ln>
            <a:solidFill>
              <a:srgbClr val="63B67E">
                <a:alpha val="0"/>
              </a:srgbClr>
            </a:solidFill>
          </a:ln>
        </p:spPr>
        <p:txBody>
          <a:bodyPr wrap="square" lIns="0" tIns="0" rIns="0" bIns="0" rtlCol="0" anchor="ctr"/>
          <a:lstStyle/>
          <a:p>
            <a:pPr marL="0" indent="0" algn="ctr">
              <a:buNone/>
            </a:pPr>
            <a:r>
              <a:rPr lang="en-US" sz="1300" b="1" dirty="0">
                <a:solidFill>
                  <a:srgbClr val="FFFFFF"/>
                </a:solidFill>
              </a:rPr>
              <a:t>3</a:t>
            </a:r>
            <a:endParaRPr lang="en-US" sz="1300" dirty="0"/>
          </a:p>
        </p:txBody>
      </p:sp>
      <p:sp>
        <p:nvSpPr>
          <p:cNvPr id="16" name="Text 12"/>
          <p:cNvSpPr/>
          <p:nvPr/>
        </p:nvSpPr>
        <p:spPr>
          <a:xfrm>
            <a:off x="7799832" y="2962656"/>
            <a:ext cx="3840480" cy="201168"/>
          </a:xfrm>
          <a:prstGeom prst="rect">
            <a:avLst/>
          </a:prstGeom>
          <a:noFill/>
          <a:ln/>
        </p:spPr>
        <p:txBody>
          <a:bodyPr wrap="square" lIns="0" tIns="0" rIns="0" bIns="0" rtlCol="0" anchor="ctr">
            <a:normAutofit/>
          </a:bodyPr>
          <a:lstStyle/>
          <a:p>
            <a:pPr marL="0" indent="0">
              <a:buNone/>
            </a:pPr>
            <a:r>
              <a:rPr lang="en-US" sz="1250" b="1" dirty="0">
                <a:solidFill>
                  <a:srgbClr val="0F172A"/>
                </a:solidFill>
              </a:rPr>
              <a:t>Collect partner data</a:t>
            </a:r>
            <a:endParaRPr lang="en-US" sz="1250" dirty="0"/>
          </a:p>
        </p:txBody>
      </p:sp>
      <p:sp>
        <p:nvSpPr>
          <p:cNvPr id="17" name="Text 13"/>
          <p:cNvSpPr/>
          <p:nvPr/>
        </p:nvSpPr>
        <p:spPr>
          <a:xfrm>
            <a:off x="7799832" y="3191256"/>
            <a:ext cx="3840480" cy="365760"/>
          </a:xfrm>
          <a:prstGeom prst="rect">
            <a:avLst/>
          </a:prstGeom>
          <a:noFill/>
          <a:ln/>
        </p:spPr>
        <p:txBody>
          <a:bodyPr wrap="square" lIns="0" tIns="0" rIns="0" bIns="0" rtlCol="0" anchor="ctr">
            <a:normAutofit/>
          </a:bodyPr>
          <a:lstStyle/>
          <a:p>
            <a:pPr marL="0" indent="0">
              <a:buNone/>
            </a:pPr>
            <a:r>
              <a:rPr lang="en-US" sz="950" dirty="0">
                <a:solidFill>
                  <a:srgbClr val="475569"/>
                </a:solidFill>
              </a:rPr>
              <a:t>Compile incidents from port and environment partners.</a:t>
            </a:r>
            <a:endParaRPr lang="en-US" sz="950" dirty="0"/>
          </a:p>
        </p:txBody>
      </p:sp>
      <p:sp>
        <p:nvSpPr>
          <p:cNvPr id="18" name="Text 14"/>
          <p:cNvSpPr/>
          <p:nvPr/>
        </p:nvSpPr>
        <p:spPr>
          <a:xfrm>
            <a:off x="7360920" y="3794760"/>
            <a:ext cx="347472" cy="347472"/>
          </a:xfrm>
          <a:prstGeom prst="rect">
            <a:avLst/>
          </a:prstGeom>
          <a:solidFill>
            <a:srgbClr val="F0C46A"/>
          </a:solidFill>
          <a:ln>
            <a:solidFill>
              <a:srgbClr val="F0C46A">
                <a:alpha val="0"/>
              </a:srgbClr>
            </a:solidFill>
          </a:ln>
        </p:spPr>
        <p:txBody>
          <a:bodyPr wrap="square" lIns="0" tIns="0" rIns="0" bIns="0" rtlCol="0" anchor="ctr"/>
          <a:lstStyle/>
          <a:p>
            <a:pPr marL="0" indent="0" algn="ctr">
              <a:buNone/>
            </a:pPr>
            <a:r>
              <a:rPr lang="en-US" sz="1300" b="1" dirty="0">
                <a:solidFill>
                  <a:srgbClr val="FFFFFF"/>
                </a:solidFill>
              </a:rPr>
              <a:t>4</a:t>
            </a:r>
            <a:endParaRPr lang="en-US" sz="1300" dirty="0"/>
          </a:p>
        </p:txBody>
      </p:sp>
      <p:sp>
        <p:nvSpPr>
          <p:cNvPr id="19" name="Text 15"/>
          <p:cNvSpPr/>
          <p:nvPr/>
        </p:nvSpPr>
        <p:spPr>
          <a:xfrm>
            <a:off x="7799832" y="3785616"/>
            <a:ext cx="3840480" cy="201168"/>
          </a:xfrm>
          <a:prstGeom prst="rect">
            <a:avLst/>
          </a:prstGeom>
          <a:noFill/>
          <a:ln/>
        </p:spPr>
        <p:txBody>
          <a:bodyPr wrap="square" lIns="0" tIns="0" rIns="0" bIns="0" rtlCol="0" anchor="ctr">
            <a:normAutofit/>
          </a:bodyPr>
          <a:lstStyle/>
          <a:p>
            <a:pPr marL="0" indent="0">
              <a:buNone/>
            </a:pPr>
            <a:r>
              <a:rPr lang="en-US" sz="1250" b="1" dirty="0">
                <a:solidFill>
                  <a:srgbClr val="0F172A"/>
                </a:solidFill>
              </a:rPr>
              <a:t>Create GIS polygons</a:t>
            </a:r>
            <a:endParaRPr lang="en-US" sz="1250" dirty="0"/>
          </a:p>
        </p:txBody>
      </p:sp>
      <p:sp>
        <p:nvSpPr>
          <p:cNvPr id="20" name="Text 16"/>
          <p:cNvSpPr/>
          <p:nvPr/>
        </p:nvSpPr>
        <p:spPr>
          <a:xfrm>
            <a:off x="7799832" y="4014216"/>
            <a:ext cx="3840480" cy="365760"/>
          </a:xfrm>
          <a:prstGeom prst="rect">
            <a:avLst/>
          </a:prstGeom>
          <a:noFill/>
          <a:ln/>
        </p:spPr>
        <p:txBody>
          <a:bodyPr wrap="square" lIns="0" tIns="0" rIns="0" bIns="0" rtlCol="0" anchor="ctr">
            <a:normAutofit/>
          </a:bodyPr>
          <a:lstStyle/>
          <a:p>
            <a:pPr marL="0" indent="0">
              <a:buNone/>
            </a:pPr>
            <a:r>
              <a:rPr lang="en-US" sz="950" dirty="0">
                <a:solidFill>
                  <a:srgbClr val="475569"/>
                </a:solidFill>
              </a:rPr>
              <a:t>Digitize affected cells and observation footprints.</a:t>
            </a:r>
            <a:endParaRPr lang="en-US" sz="950" dirty="0"/>
          </a:p>
        </p:txBody>
      </p:sp>
      <p:sp>
        <p:nvSpPr>
          <p:cNvPr id="21" name="Text 17"/>
          <p:cNvSpPr/>
          <p:nvPr/>
        </p:nvSpPr>
        <p:spPr>
          <a:xfrm>
            <a:off x="7360920" y="4617720"/>
            <a:ext cx="347472" cy="347472"/>
          </a:xfrm>
          <a:prstGeom prst="rect">
            <a:avLst/>
          </a:prstGeom>
          <a:solidFill>
            <a:srgbClr val="E76F51"/>
          </a:solidFill>
          <a:ln>
            <a:solidFill>
              <a:srgbClr val="E76F51">
                <a:alpha val="0"/>
              </a:srgbClr>
            </a:solidFill>
          </a:ln>
        </p:spPr>
        <p:txBody>
          <a:bodyPr wrap="square" lIns="0" tIns="0" rIns="0" bIns="0" rtlCol="0" anchor="ctr"/>
          <a:lstStyle/>
          <a:p>
            <a:pPr marL="0" indent="0" algn="ctr">
              <a:buNone/>
            </a:pPr>
            <a:r>
              <a:rPr lang="en-US" sz="1300" b="1" dirty="0">
                <a:solidFill>
                  <a:srgbClr val="FFFFFF"/>
                </a:solidFill>
              </a:rPr>
              <a:t>5</a:t>
            </a:r>
            <a:endParaRPr lang="en-US" sz="1300" dirty="0"/>
          </a:p>
        </p:txBody>
      </p:sp>
      <p:sp>
        <p:nvSpPr>
          <p:cNvPr id="22" name="Text 18"/>
          <p:cNvSpPr/>
          <p:nvPr/>
        </p:nvSpPr>
        <p:spPr>
          <a:xfrm>
            <a:off x="7799832" y="4608576"/>
            <a:ext cx="3840480" cy="201168"/>
          </a:xfrm>
          <a:prstGeom prst="rect">
            <a:avLst/>
          </a:prstGeom>
          <a:noFill/>
          <a:ln/>
        </p:spPr>
        <p:txBody>
          <a:bodyPr wrap="square" lIns="0" tIns="0" rIns="0" bIns="0" rtlCol="0" anchor="ctr">
            <a:normAutofit/>
          </a:bodyPr>
          <a:lstStyle/>
          <a:p>
            <a:pPr marL="0" indent="0">
              <a:buNone/>
            </a:pPr>
            <a:r>
              <a:rPr lang="en-US" sz="1250" b="1" dirty="0">
                <a:solidFill>
                  <a:srgbClr val="0F172A"/>
                </a:solidFill>
              </a:rPr>
              <a:t>Run statistics</a:t>
            </a:r>
            <a:endParaRPr lang="en-US" sz="1250" dirty="0"/>
          </a:p>
        </p:txBody>
      </p:sp>
      <p:sp>
        <p:nvSpPr>
          <p:cNvPr id="23" name="Text 19"/>
          <p:cNvSpPr/>
          <p:nvPr/>
        </p:nvSpPr>
        <p:spPr>
          <a:xfrm>
            <a:off x="7799832" y="4837176"/>
            <a:ext cx="3840480" cy="365760"/>
          </a:xfrm>
          <a:prstGeom prst="rect">
            <a:avLst/>
          </a:prstGeom>
          <a:noFill/>
          <a:ln/>
        </p:spPr>
        <p:txBody>
          <a:bodyPr wrap="square" lIns="0" tIns="0" rIns="0" bIns="0" rtlCol="0" anchor="ctr">
            <a:normAutofit/>
          </a:bodyPr>
          <a:lstStyle/>
          <a:p>
            <a:pPr marL="0" indent="0">
              <a:buNone/>
            </a:pPr>
            <a:r>
              <a:rPr lang="en-US" sz="950" dirty="0">
                <a:solidFill>
                  <a:srgbClr val="475569"/>
                </a:solidFill>
              </a:rPr>
              <a:t>Aggregate size, frequency and source by port.</a:t>
            </a:r>
            <a:endParaRPr lang="en-US" sz="950" dirty="0"/>
          </a:p>
        </p:txBody>
      </p:sp>
      <p:sp>
        <p:nvSpPr>
          <p:cNvPr id="24" name="Text 20"/>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25" name="Text 21"/>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05</a:t>
            </a:r>
            <a:endParaRPr 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Ports analyzed: three AOIs across the East Mediterranean</a:t>
            </a:r>
            <a:endParaRPr lang="en-US" sz="2400" dirty="0"/>
          </a:p>
        </p:txBody>
      </p:sp>
      <p:sp>
        <p:nvSpPr>
          <p:cNvPr id="5" name="Shape 3"/>
          <p:cNvSpPr/>
          <p:nvPr/>
        </p:nvSpPr>
        <p:spPr>
          <a:xfrm>
            <a:off x="594360" y="1234440"/>
            <a:ext cx="10972800" cy="2697480"/>
          </a:xfrm>
          <a:prstGeom prst="roundRect">
            <a:avLst>
              <a:gd name="adj" fmla="val 2712"/>
            </a:avLst>
          </a:prstGeom>
          <a:solidFill>
            <a:srgbClr val="FFFFFF"/>
          </a:solidFill>
          <a:ln w="12700">
            <a:solidFill>
              <a:srgbClr val="D9E4EA"/>
            </a:solidFill>
            <a:prstDash val="solid"/>
          </a:ln>
        </p:spPr>
        <p:txBody>
          <a:bodyPr/>
          <a:lstStyle/>
          <a:p>
            <a:endParaRPr lang="en-IL"/>
          </a:p>
        </p:txBody>
      </p:sp>
      <p:pic>
        <p:nvPicPr>
          <p:cNvPr id="6" name="Image 0" descr="/mnt/data/pptx_extract/ppt/media/image16.png"/>
          <p:cNvPicPr>
            <a:picLocks noChangeAspect="1"/>
          </p:cNvPicPr>
          <p:nvPr/>
        </p:nvPicPr>
        <p:blipFill>
          <a:blip r:embed="rId3"/>
          <a:stretch>
            <a:fillRect/>
          </a:stretch>
        </p:blipFill>
        <p:spPr>
          <a:xfrm>
            <a:off x="1837294" y="1271016"/>
            <a:ext cx="8486932" cy="2624328"/>
          </a:xfrm>
          <a:prstGeom prst="rect">
            <a:avLst/>
          </a:prstGeom>
        </p:spPr>
      </p:pic>
      <p:sp>
        <p:nvSpPr>
          <p:cNvPr id="7" name="Text 4"/>
          <p:cNvSpPr/>
          <p:nvPr/>
        </p:nvSpPr>
        <p:spPr>
          <a:xfrm>
            <a:off x="1005840" y="4572000"/>
            <a:ext cx="2834640" cy="347472"/>
          </a:xfrm>
          <a:prstGeom prst="rect">
            <a:avLst/>
          </a:prstGeom>
          <a:noFill/>
          <a:ln/>
        </p:spPr>
        <p:txBody>
          <a:bodyPr wrap="square" lIns="0" tIns="0" rIns="0" bIns="0" rtlCol="0" anchor="ctr">
            <a:normAutofit fontScale="92500" lnSpcReduction="20000"/>
          </a:bodyPr>
          <a:lstStyle/>
          <a:p>
            <a:pPr marL="0" indent="0">
              <a:buNone/>
            </a:pPr>
            <a:r>
              <a:rPr lang="en-US" sz="2800" b="1" dirty="0">
                <a:solidFill>
                  <a:srgbClr val="36B5C8"/>
                </a:solidFill>
                <a:latin typeface="Aptos Display" pitchFamily="34" charset="0"/>
                <a:ea typeface="Aptos Display" pitchFamily="34" charset="-122"/>
                <a:cs typeface="Aptos Display" pitchFamily="34" charset="-120"/>
              </a:rPr>
              <a:t>3</a:t>
            </a:r>
            <a:endParaRPr lang="en-US" sz="2800" dirty="0"/>
          </a:p>
        </p:txBody>
      </p:sp>
      <p:sp>
        <p:nvSpPr>
          <p:cNvPr id="8" name="Text 5"/>
          <p:cNvSpPr/>
          <p:nvPr/>
        </p:nvSpPr>
        <p:spPr>
          <a:xfrm>
            <a:off x="1005840" y="4956048"/>
            <a:ext cx="2834640" cy="292608"/>
          </a:xfrm>
          <a:prstGeom prst="rect">
            <a:avLst/>
          </a:prstGeom>
          <a:noFill/>
          <a:ln/>
        </p:spPr>
        <p:txBody>
          <a:bodyPr wrap="square" lIns="0" tIns="0" rIns="0" bIns="0" rtlCol="0" anchor="ctr">
            <a:normAutofit/>
          </a:bodyPr>
          <a:lstStyle/>
          <a:p>
            <a:pPr marL="0" indent="0">
              <a:buNone/>
            </a:pPr>
            <a:r>
              <a:rPr lang="en-US" sz="950" dirty="0">
                <a:solidFill>
                  <a:srgbClr val="475569"/>
                </a:solidFill>
              </a:rPr>
              <a:t>ports analyzed: Haifa, Limassol and Eleusis</a:t>
            </a:r>
            <a:endParaRPr lang="en-US" sz="950" dirty="0"/>
          </a:p>
        </p:txBody>
      </p:sp>
      <p:sp>
        <p:nvSpPr>
          <p:cNvPr id="9" name="Text 6"/>
          <p:cNvSpPr/>
          <p:nvPr/>
        </p:nvSpPr>
        <p:spPr>
          <a:xfrm>
            <a:off x="4389120" y="4572000"/>
            <a:ext cx="3291840" cy="347472"/>
          </a:xfrm>
          <a:prstGeom prst="rect">
            <a:avLst/>
          </a:prstGeom>
          <a:noFill/>
          <a:ln/>
        </p:spPr>
        <p:txBody>
          <a:bodyPr wrap="square" lIns="0" tIns="0" rIns="0" bIns="0" rtlCol="0" anchor="ctr">
            <a:normAutofit fontScale="92500" lnSpcReduction="20000"/>
          </a:bodyPr>
          <a:lstStyle/>
          <a:p>
            <a:pPr marL="0" indent="0">
              <a:buNone/>
            </a:pPr>
            <a:r>
              <a:rPr lang="en-US" sz="2800" b="1" dirty="0">
                <a:solidFill>
                  <a:srgbClr val="087A87"/>
                </a:solidFill>
                <a:latin typeface="Aptos Display" pitchFamily="34" charset="0"/>
                <a:ea typeface="Aptos Display" pitchFamily="34" charset="-122"/>
                <a:cs typeface="Aptos Display" pitchFamily="34" charset="-120"/>
              </a:rPr>
              <a:t>1,000+</a:t>
            </a:r>
            <a:endParaRPr lang="en-US" sz="2800" dirty="0"/>
          </a:p>
        </p:txBody>
      </p:sp>
      <p:sp>
        <p:nvSpPr>
          <p:cNvPr id="10" name="Text 7"/>
          <p:cNvSpPr/>
          <p:nvPr/>
        </p:nvSpPr>
        <p:spPr>
          <a:xfrm>
            <a:off x="4389120" y="4956048"/>
            <a:ext cx="3291840" cy="292608"/>
          </a:xfrm>
          <a:prstGeom prst="rect">
            <a:avLst/>
          </a:prstGeom>
          <a:noFill/>
          <a:ln/>
        </p:spPr>
        <p:txBody>
          <a:bodyPr wrap="square" lIns="0" tIns="0" rIns="0" bIns="0" rtlCol="0" anchor="ctr">
            <a:normAutofit/>
          </a:bodyPr>
          <a:lstStyle/>
          <a:p>
            <a:pPr marL="0" indent="0">
              <a:buNone/>
            </a:pPr>
            <a:r>
              <a:rPr lang="en-US" sz="950" dirty="0">
                <a:solidFill>
                  <a:srgbClr val="475569"/>
                </a:solidFill>
              </a:rPr>
              <a:t>Sentinel-1 and Sentinel-2 scenes screened</a:t>
            </a:r>
            <a:endParaRPr lang="en-US" sz="950" dirty="0"/>
          </a:p>
        </p:txBody>
      </p:sp>
      <p:sp>
        <p:nvSpPr>
          <p:cNvPr id="11" name="Text 8"/>
          <p:cNvSpPr/>
          <p:nvPr/>
        </p:nvSpPr>
        <p:spPr>
          <a:xfrm>
            <a:off x="8229600" y="4572000"/>
            <a:ext cx="3017520" cy="347472"/>
          </a:xfrm>
          <a:prstGeom prst="rect">
            <a:avLst/>
          </a:prstGeom>
          <a:noFill/>
          <a:ln/>
        </p:spPr>
        <p:txBody>
          <a:bodyPr wrap="square" lIns="0" tIns="0" rIns="0" bIns="0" rtlCol="0" anchor="ctr">
            <a:normAutofit fontScale="92500" lnSpcReduction="20000"/>
          </a:bodyPr>
          <a:lstStyle/>
          <a:p>
            <a:pPr marL="0" indent="0">
              <a:buNone/>
            </a:pPr>
            <a:r>
              <a:rPr lang="en-US" sz="2800" b="1" dirty="0">
                <a:solidFill>
                  <a:srgbClr val="E76F51"/>
                </a:solidFill>
                <a:latin typeface="Aptos Display" pitchFamily="34" charset="0"/>
                <a:ea typeface="Aptos Display" pitchFamily="34" charset="-122"/>
                <a:cs typeface="Aptos Display" pitchFamily="34" charset="-120"/>
              </a:rPr>
              <a:t>Atlas</a:t>
            </a:r>
            <a:endParaRPr lang="en-US" sz="2800" dirty="0"/>
          </a:p>
        </p:txBody>
      </p:sp>
      <p:sp>
        <p:nvSpPr>
          <p:cNvPr id="12" name="Text 9"/>
          <p:cNvSpPr/>
          <p:nvPr/>
        </p:nvSpPr>
        <p:spPr>
          <a:xfrm>
            <a:off x="8229600" y="4956048"/>
            <a:ext cx="3017520" cy="292608"/>
          </a:xfrm>
          <a:prstGeom prst="rect">
            <a:avLst/>
          </a:prstGeom>
          <a:noFill/>
          <a:ln/>
        </p:spPr>
        <p:txBody>
          <a:bodyPr wrap="square" lIns="0" tIns="0" rIns="0" bIns="0" rtlCol="0" anchor="ctr">
            <a:normAutofit/>
          </a:bodyPr>
          <a:lstStyle/>
          <a:p>
            <a:pPr marL="0" indent="0">
              <a:buNone/>
            </a:pPr>
            <a:r>
              <a:rPr lang="en-US" sz="950" dirty="0">
                <a:solidFill>
                  <a:srgbClr val="475569"/>
                </a:solidFill>
              </a:rPr>
              <a:t>pollution maps for hotspot identification</a:t>
            </a:r>
            <a:endParaRPr lang="en-US" sz="950" dirty="0"/>
          </a:p>
        </p:txBody>
      </p:sp>
      <p:sp>
        <p:nvSpPr>
          <p:cNvPr id="13" name="Text 10"/>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4" name="Text 11"/>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06</a:t>
            </a:r>
            <a:endParaRPr lang="en-US"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Source of pollution: satellite detections + partner records</a:t>
            </a:r>
            <a:endParaRPr lang="en-US" sz="2400" dirty="0"/>
          </a:p>
        </p:txBody>
      </p:sp>
      <p:sp>
        <p:nvSpPr>
          <p:cNvPr id="5" name="Shape 3"/>
          <p:cNvSpPr/>
          <p:nvPr/>
        </p:nvSpPr>
        <p:spPr>
          <a:xfrm>
            <a:off x="594360" y="1234440"/>
            <a:ext cx="4663440" cy="4023360"/>
          </a:xfrm>
          <a:prstGeom prst="roundRect">
            <a:avLst>
              <a:gd name="adj" fmla="val 1818"/>
            </a:avLst>
          </a:prstGeom>
          <a:solidFill>
            <a:srgbClr val="FFFFFF"/>
          </a:solidFill>
          <a:ln w="12700">
            <a:solidFill>
              <a:srgbClr val="D9E4EA"/>
            </a:solidFill>
            <a:prstDash val="solid"/>
          </a:ln>
        </p:spPr>
        <p:txBody>
          <a:bodyPr/>
          <a:lstStyle/>
          <a:p>
            <a:endParaRPr lang="en-IL"/>
          </a:p>
        </p:txBody>
      </p:sp>
      <p:pic>
        <p:nvPicPr>
          <p:cNvPr id="6" name="Image 0" descr="/mnt/data/pptx_extract/ppt/media/image17.png"/>
          <p:cNvPicPr>
            <a:picLocks noChangeAspect="1"/>
          </p:cNvPicPr>
          <p:nvPr/>
        </p:nvPicPr>
        <p:blipFill>
          <a:blip r:embed="rId3"/>
          <a:stretch>
            <a:fillRect/>
          </a:stretch>
        </p:blipFill>
        <p:spPr>
          <a:xfrm>
            <a:off x="621792" y="1372734"/>
            <a:ext cx="4608576" cy="3746772"/>
          </a:xfrm>
          <a:prstGeom prst="rect">
            <a:avLst/>
          </a:prstGeom>
        </p:spPr>
      </p:pic>
      <p:sp>
        <p:nvSpPr>
          <p:cNvPr id="7" name="Text 4"/>
          <p:cNvSpPr/>
          <p:nvPr/>
        </p:nvSpPr>
        <p:spPr>
          <a:xfrm>
            <a:off x="5760720" y="1481328"/>
            <a:ext cx="4572000" cy="329184"/>
          </a:xfrm>
          <a:prstGeom prst="rect">
            <a:avLst/>
          </a:prstGeom>
          <a:noFill/>
          <a:ln/>
        </p:spPr>
        <p:txBody>
          <a:bodyPr wrap="square" lIns="0" tIns="0" rIns="0" bIns="0" rtlCol="0" anchor="ctr"/>
          <a:lstStyle/>
          <a:p>
            <a:pPr marL="0" indent="0">
              <a:buNone/>
            </a:pPr>
            <a:r>
              <a:rPr lang="en-US" sz="2000" b="1" dirty="0">
                <a:solidFill>
                  <a:srgbClr val="0F172A"/>
                </a:solidFill>
              </a:rPr>
              <a:t>Key findings</a:t>
            </a:r>
            <a:endParaRPr lang="en-US" sz="2000" dirty="0"/>
          </a:p>
        </p:txBody>
      </p:sp>
      <p:sp>
        <p:nvSpPr>
          <p:cNvPr id="8" name="Text 5"/>
          <p:cNvSpPr/>
          <p:nvPr/>
        </p:nvSpPr>
        <p:spPr>
          <a:xfrm>
            <a:off x="5760720" y="2057400"/>
            <a:ext cx="5836920" cy="1481328"/>
          </a:xfrm>
          <a:prstGeom prst="rect">
            <a:avLst/>
          </a:prstGeom>
          <a:noFill/>
          <a:ln/>
        </p:spPr>
        <p:txBody>
          <a:bodyPr wrap="square" lIns="635" tIns="635" rIns="635" bIns="635" rtlCol="0" anchor="ctr">
            <a:normAutofit/>
          </a:bodyPr>
          <a:lstStyle/>
          <a:p>
            <a:pPr marL="0" indent="0">
              <a:buNone/>
            </a:pPr>
            <a:r>
              <a:rPr lang="en-US" sz="1400" dirty="0">
                <a:solidFill>
                  <a:srgbClr val="0F172A"/>
                </a:solidFill>
              </a:rPr>
              <a:t>• Hotspots appear near port entrances, discharge points and dense vessel activity.
• Pollution sources differ by port, requiring port-specific risk controls.
• Gridded outputs make events comparable across jurisdictions and years.</a:t>
            </a:r>
            <a:endParaRPr lang="en-US" sz="1400" dirty="0"/>
          </a:p>
        </p:txBody>
      </p:sp>
      <p:sp>
        <p:nvSpPr>
          <p:cNvPr id="9" name="Text 6"/>
          <p:cNvSpPr/>
          <p:nvPr/>
        </p:nvSpPr>
        <p:spPr>
          <a:xfrm>
            <a:off x="5760720" y="4251960"/>
            <a:ext cx="5074920" cy="713232"/>
          </a:xfrm>
          <a:prstGeom prst="rect">
            <a:avLst/>
          </a:prstGeom>
          <a:solidFill>
            <a:srgbClr val="0B1F33"/>
          </a:solidFill>
          <a:ln>
            <a:solidFill>
              <a:srgbClr val="0B1F33">
                <a:alpha val="0"/>
              </a:srgbClr>
            </a:solidFill>
          </a:ln>
        </p:spPr>
        <p:txBody>
          <a:bodyPr wrap="square" lIns="1524" tIns="1524" rIns="1524" bIns="1524" rtlCol="0" anchor="ctr">
            <a:normAutofit/>
          </a:bodyPr>
          <a:lstStyle/>
          <a:p>
            <a:pPr marL="0" indent="0">
              <a:buNone/>
            </a:pPr>
            <a:r>
              <a:rPr lang="en-US" sz="1400" b="1" dirty="0">
                <a:solidFill>
                  <a:srgbClr val="FFFFFF"/>
                </a:solidFill>
                <a:latin typeface="Aptos" pitchFamily="34" charset="0"/>
                <a:ea typeface="Aptos" pitchFamily="34" charset="-122"/>
                <a:cs typeface="Aptos" pitchFamily="34" charset="-120"/>
              </a:rPr>
              <a:t>Output: atlas of pollution maps with size, frequency and source layers</a:t>
            </a:r>
            <a:endParaRPr lang="en-US" sz="1400" dirty="0"/>
          </a:p>
        </p:txBody>
      </p:sp>
      <p:sp>
        <p:nvSpPr>
          <p:cNvPr id="10" name="Text 7"/>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1" name="Text 8"/>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07</a:t>
            </a:r>
            <a:endParaRPr lang="en-US" sz="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2191695" cy="475488"/>
          </a:xfrm>
          <a:prstGeom prst="rect">
            <a:avLst/>
          </a:prstGeom>
          <a:solidFill>
            <a:srgbClr val="0B1F33"/>
          </a:solidFill>
          <a:ln w="12700">
            <a:solidFill>
              <a:srgbClr val="0B1F33">
                <a:alpha val="0"/>
              </a:srgbClr>
            </a:solidFill>
            <a:prstDash val="solid"/>
          </a:ln>
        </p:spPr>
        <p:txBody>
          <a:bodyPr/>
          <a:lstStyle/>
          <a:p>
            <a:endParaRPr lang="en-IL"/>
          </a:p>
        </p:txBody>
      </p:sp>
      <p:sp>
        <p:nvSpPr>
          <p:cNvPr id="3" name="Text 1"/>
          <p:cNvSpPr/>
          <p:nvPr/>
        </p:nvSpPr>
        <p:spPr>
          <a:xfrm>
            <a:off x="320040" y="128016"/>
            <a:ext cx="1463040" cy="164592"/>
          </a:xfrm>
          <a:prstGeom prst="rect">
            <a:avLst/>
          </a:prstGeom>
          <a:noFill/>
          <a:ln/>
        </p:spPr>
        <p:txBody>
          <a:bodyPr wrap="square" lIns="0" tIns="0" rIns="0" bIns="0" rtlCol="0" anchor="ctr"/>
          <a:lstStyle/>
          <a:p>
            <a:pPr marL="0" indent="0">
              <a:buNone/>
            </a:pPr>
            <a:r>
              <a:rPr lang="en-US" sz="850" b="1" dirty="0">
                <a:solidFill>
                  <a:srgbClr val="36B5C8"/>
                </a:solidFill>
                <a:latin typeface="Aptos" pitchFamily="34" charset="0"/>
                <a:ea typeface="Aptos" pitchFamily="34" charset="-122"/>
                <a:cs typeface="Aptos" pitchFamily="34" charset="-120"/>
              </a:rPr>
              <a:t>EMMERA</a:t>
            </a:r>
            <a:endParaRPr lang="en-US" sz="850" dirty="0"/>
          </a:p>
        </p:txBody>
      </p:sp>
      <p:sp>
        <p:nvSpPr>
          <p:cNvPr id="4" name="Text 2"/>
          <p:cNvSpPr/>
          <p:nvPr/>
        </p:nvSpPr>
        <p:spPr>
          <a:xfrm>
            <a:off x="320040" y="603504"/>
            <a:ext cx="11155680" cy="438912"/>
          </a:xfrm>
          <a:prstGeom prst="rect">
            <a:avLst/>
          </a:prstGeom>
          <a:noFill/>
          <a:ln/>
        </p:spPr>
        <p:txBody>
          <a:bodyPr wrap="square" lIns="0" tIns="0" rIns="0" bIns="0" rtlCol="0" anchor="ctr">
            <a:normAutofit/>
          </a:bodyPr>
          <a:lstStyle/>
          <a:p>
            <a:pPr marL="0" indent="0">
              <a:buNone/>
            </a:pPr>
            <a:r>
              <a:rPr lang="en-US" sz="2400" b="1" dirty="0">
                <a:solidFill>
                  <a:srgbClr val="0F172A"/>
                </a:solidFill>
                <a:latin typeface="Aptos Display" pitchFamily="34" charset="0"/>
                <a:ea typeface="Aptos Display" pitchFamily="34" charset="-122"/>
                <a:cs typeface="Aptos Display" pitchFamily="34" charset="-120"/>
              </a:rPr>
              <a:t>Limassol digitized pollution, 2016–2024</a:t>
            </a:r>
            <a:endParaRPr lang="en-US" sz="2400" dirty="0"/>
          </a:p>
        </p:txBody>
      </p:sp>
      <p:sp>
        <p:nvSpPr>
          <p:cNvPr id="5" name="Shape 3"/>
          <p:cNvSpPr/>
          <p:nvPr/>
        </p:nvSpPr>
        <p:spPr>
          <a:xfrm>
            <a:off x="502920" y="1417320"/>
            <a:ext cx="3611880" cy="3200400"/>
          </a:xfrm>
          <a:prstGeom prst="roundRect">
            <a:avLst>
              <a:gd name="adj" fmla="val 2286"/>
            </a:avLst>
          </a:prstGeom>
          <a:solidFill>
            <a:srgbClr val="FFFFFF"/>
          </a:solidFill>
          <a:ln w="12700">
            <a:solidFill>
              <a:srgbClr val="D9E4EA"/>
            </a:solidFill>
            <a:prstDash val="solid"/>
          </a:ln>
        </p:spPr>
        <p:txBody>
          <a:bodyPr/>
          <a:lstStyle/>
          <a:p>
            <a:endParaRPr lang="en-IL"/>
          </a:p>
        </p:txBody>
      </p:sp>
      <p:pic>
        <p:nvPicPr>
          <p:cNvPr id="6" name="Image 0" descr="/mnt/data/pptx_extract/ppt/media/image18.jpg"/>
          <p:cNvPicPr>
            <a:picLocks noChangeAspect="1"/>
          </p:cNvPicPr>
          <p:nvPr/>
        </p:nvPicPr>
        <p:blipFill>
          <a:blip r:embed="rId3"/>
          <a:stretch>
            <a:fillRect/>
          </a:stretch>
        </p:blipFill>
        <p:spPr>
          <a:xfrm>
            <a:off x="521208" y="1751989"/>
            <a:ext cx="3575304" cy="2531062"/>
          </a:xfrm>
          <a:prstGeom prst="rect">
            <a:avLst/>
          </a:prstGeom>
        </p:spPr>
      </p:pic>
      <p:sp>
        <p:nvSpPr>
          <p:cNvPr id="7" name="Shape 4"/>
          <p:cNvSpPr/>
          <p:nvPr/>
        </p:nvSpPr>
        <p:spPr>
          <a:xfrm>
            <a:off x="4315968" y="1417320"/>
            <a:ext cx="3611880" cy="3200400"/>
          </a:xfrm>
          <a:prstGeom prst="roundRect">
            <a:avLst>
              <a:gd name="adj" fmla="val 2286"/>
            </a:avLst>
          </a:prstGeom>
          <a:solidFill>
            <a:srgbClr val="FFFFFF"/>
          </a:solidFill>
          <a:ln w="12700">
            <a:solidFill>
              <a:srgbClr val="D9E4EA"/>
            </a:solidFill>
            <a:prstDash val="solid"/>
          </a:ln>
        </p:spPr>
        <p:txBody>
          <a:bodyPr/>
          <a:lstStyle/>
          <a:p>
            <a:endParaRPr lang="en-IL"/>
          </a:p>
        </p:txBody>
      </p:sp>
      <p:pic>
        <p:nvPicPr>
          <p:cNvPr id="8" name="Image 1" descr="/mnt/data/pptx_extract/ppt/media/image19.jpg"/>
          <p:cNvPicPr>
            <a:picLocks noChangeAspect="1"/>
          </p:cNvPicPr>
          <p:nvPr/>
        </p:nvPicPr>
        <p:blipFill>
          <a:blip r:embed="rId4"/>
          <a:stretch>
            <a:fillRect/>
          </a:stretch>
        </p:blipFill>
        <p:spPr>
          <a:xfrm>
            <a:off x="4334256" y="1751989"/>
            <a:ext cx="3575304" cy="2531062"/>
          </a:xfrm>
          <a:prstGeom prst="rect">
            <a:avLst/>
          </a:prstGeom>
        </p:spPr>
      </p:pic>
      <p:sp>
        <p:nvSpPr>
          <p:cNvPr id="9" name="Shape 5"/>
          <p:cNvSpPr/>
          <p:nvPr/>
        </p:nvSpPr>
        <p:spPr>
          <a:xfrm>
            <a:off x="8129016" y="1417320"/>
            <a:ext cx="3611880" cy="3200400"/>
          </a:xfrm>
          <a:prstGeom prst="roundRect">
            <a:avLst>
              <a:gd name="adj" fmla="val 2286"/>
            </a:avLst>
          </a:prstGeom>
          <a:solidFill>
            <a:srgbClr val="FFFFFF"/>
          </a:solidFill>
          <a:ln w="12700">
            <a:solidFill>
              <a:srgbClr val="D9E4EA"/>
            </a:solidFill>
            <a:prstDash val="solid"/>
          </a:ln>
        </p:spPr>
        <p:txBody>
          <a:bodyPr/>
          <a:lstStyle/>
          <a:p>
            <a:endParaRPr lang="en-IL"/>
          </a:p>
        </p:txBody>
      </p:sp>
      <p:pic>
        <p:nvPicPr>
          <p:cNvPr id="10" name="Image 2" descr="/mnt/data/pptx_extract/ppt/media/image20.jpg"/>
          <p:cNvPicPr>
            <a:picLocks noChangeAspect="1"/>
          </p:cNvPicPr>
          <p:nvPr/>
        </p:nvPicPr>
        <p:blipFill>
          <a:blip r:embed="rId5"/>
          <a:stretch>
            <a:fillRect/>
          </a:stretch>
        </p:blipFill>
        <p:spPr>
          <a:xfrm>
            <a:off x="8147304" y="1751989"/>
            <a:ext cx="3575304" cy="2531062"/>
          </a:xfrm>
          <a:prstGeom prst="rect">
            <a:avLst/>
          </a:prstGeom>
        </p:spPr>
      </p:pic>
      <p:sp>
        <p:nvSpPr>
          <p:cNvPr id="11" name="Text 6"/>
          <p:cNvSpPr/>
          <p:nvPr/>
        </p:nvSpPr>
        <p:spPr>
          <a:xfrm>
            <a:off x="502920" y="4800600"/>
            <a:ext cx="3611880" cy="201168"/>
          </a:xfrm>
          <a:prstGeom prst="rect">
            <a:avLst/>
          </a:prstGeom>
          <a:noFill/>
          <a:ln/>
        </p:spPr>
        <p:txBody>
          <a:bodyPr wrap="square" lIns="0" tIns="0" rIns="0" bIns="0" rtlCol="0" anchor="ctr"/>
          <a:lstStyle/>
          <a:p>
            <a:pPr marL="0" indent="0" algn="ctr">
              <a:buNone/>
            </a:pPr>
            <a:r>
              <a:rPr lang="en-US" sz="1050" b="1" dirty="0">
                <a:solidFill>
                  <a:srgbClr val="0F172A"/>
                </a:solidFill>
              </a:rPr>
              <a:t>Spill size</a:t>
            </a:r>
            <a:endParaRPr lang="en-US" sz="1050" dirty="0"/>
          </a:p>
        </p:txBody>
      </p:sp>
      <p:sp>
        <p:nvSpPr>
          <p:cNvPr id="12" name="Text 7"/>
          <p:cNvSpPr/>
          <p:nvPr/>
        </p:nvSpPr>
        <p:spPr>
          <a:xfrm>
            <a:off x="4315968" y="4800600"/>
            <a:ext cx="3611880" cy="201168"/>
          </a:xfrm>
          <a:prstGeom prst="rect">
            <a:avLst/>
          </a:prstGeom>
          <a:noFill/>
          <a:ln/>
        </p:spPr>
        <p:txBody>
          <a:bodyPr wrap="square" lIns="0" tIns="0" rIns="0" bIns="0" rtlCol="0" anchor="ctr"/>
          <a:lstStyle/>
          <a:p>
            <a:pPr marL="0" indent="0" algn="ctr">
              <a:buNone/>
            </a:pPr>
            <a:r>
              <a:rPr lang="en-US" sz="1050" b="1" dirty="0">
                <a:solidFill>
                  <a:srgbClr val="0F172A"/>
                </a:solidFill>
              </a:rPr>
              <a:t>Frequency</a:t>
            </a:r>
            <a:endParaRPr lang="en-US" sz="1050" dirty="0"/>
          </a:p>
        </p:txBody>
      </p:sp>
      <p:sp>
        <p:nvSpPr>
          <p:cNvPr id="13" name="Text 8"/>
          <p:cNvSpPr/>
          <p:nvPr/>
        </p:nvSpPr>
        <p:spPr>
          <a:xfrm>
            <a:off x="8129016" y="4800600"/>
            <a:ext cx="3611880" cy="201168"/>
          </a:xfrm>
          <a:prstGeom prst="rect">
            <a:avLst/>
          </a:prstGeom>
          <a:noFill/>
          <a:ln/>
        </p:spPr>
        <p:txBody>
          <a:bodyPr wrap="square" lIns="0" tIns="0" rIns="0" bIns="0" rtlCol="0" anchor="ctr"/>
          <a:lstStyle/>
          <a:p>
            <a:pPr marL="0" indent="0" algn="ctr">
              <a:buNone/>
            </a:pPr>
            <a:r>
              <a:rPr lang="en-US" sz="1050" b="1" dirty="0">
                <a:solidFill>
                  <a:srgbClr val="0F172A"/>
                </a:solidFill>
              </a:rPr>
              <a:t>Source</a:t>
            </a:r>
            <a:endParaRPr lang="en-US" sz="1050" dirty="0"/>
          </a:p>
        </p:txBody>
      </p:sp>
      <p:sp>
        <p:nvSpPr>
          <p:cNvPr id="14" name="Text 9"/>
          <p:cNvSpPr/>
          <p:nvPr/>
        </p:nvSpPr>
        <p:spPr>
          <a:xfrm>
            <a:off x="2331720" y="5623560"/>
            <a:ext cx="7498080" cy="320040"/>
          </a:xfrm>
          <a:prstGeom prst="rect">
            <a:avLst/>
          </a:prstGeom>
          <a:noFill/>
          <a:ln/>
        </p:spPr>
        <p:txBody>
          <a:bodyPr wrap="square" lIns="0" tIns="0" rIns="0" bIns="0" rtlCol="0" anchor="ctr"/>
          <a:lstStyle/>
          <a:p>
            <a:pPr marL="0" indent="0" algn="ctr">
              <a:buNone/>
            </a:pPr>
            <a:r>
              <a:rPr lang="en-US" sz="1600" b="1" dirty="0">
                <a:solidFill>
                  <a:srgbClr val="087A87"/>
                </a:solidFill>
              </a:rPr>
              <a:t>Dominant cumulative source: Coastal (0.89 km²)</a:t>
            </a:r>
            <a:endParaRPr lang="en-US" sz="1600" dirty="0"/>
          </a:p>
        </p:txBody>
      </p:sp>
      <p:sp>
        <p:nvSpPr>
          <p:cNvPr id="15" name="Text 10"/>
          <p:cNvSpPr/>
          <p:nvPr/>
        </p:nvSpPr>
        <p:spPr>
          <a:xfrm>
            <a:off x="320040" y="6565392"/>
            <a:ext cx="5486400" cy="146304"/>
          </a:xfrm>
          <a:prstGeom prst="rect">
            <a:avLst/>
          </a:prstGeom>
          <a:noFill/>
          <a:ln/>
        </p:spPr>
        <p:txBody>
          <a:bodyPr wrap="square" lIns="0" tIns="0" rIns="0" bIns="0" rtlCol="0" anchor="ctr"/>
          <a:lstStyle/>
          <a:p>
            <a:pPr marL="0" indent="0">
              <a:buNone/>
            </a:pPr>
            <a:r>
              <a:rPr lang="en-US" sz="700" dirty="0">
                <a:solidFill>
                  <a:srgbClr val="64748B"/>
                </a:solidFill>
              </a:rPr>
              <a:t>East Med Cross-border Marine Environmental Risk Assessment</a:t>
            </a:r>
            <a:endParaRPr lang="en-US" sz="700" dirty="0"/>
          </a:p>
        </p:txBody>
      </p:sp>
      <p:sp>
        <p:nvSpPr>
          <p:cNvPr id="16" name="Text 11"/>
          <p:cNvSpPr/>
          <p:nvPr/>
        </p:nvSpPr>
        <p:spPr>
          <a:xfrm>
            <a:off x="11457432" y="6519672"/>
            <a:ext cx="384048" cy="164592"/>
          </a:xfrm>
          <a:prstGeom prst="rect">
            <a:avLst/>
          </a:prstGeom>
          <a:noFill/>
          <a:ln/>
        </p:spPr>
        <p:txBody>
          <a:bodyPr wrap="square" lIns="0" tIns="0" rIns="0" bIns="0" rtlCol="0" anchor="ctr"/>
          <a:lstStyle/>
          <a:p>
            <a:pPr marL="0" indent="0" algn="r">
              <a:buNone/>
            </a:pPr>
            <a:r>
              <a:rPr lang="en-US" sz="800" b="1" dirty="0">
                <a:solidFill>
                  <a:srgbClr val="64748B"/>
                </a:solidFill>
              </a:rPr>
              <a:t>08</a:t>
            </a:r>
            <a:endParaRPr lang="en-US" sz="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729</Words>
  <Application>Microsoft Office PowerPoint</Application>
  <PresentationFormat>Widescreen</PresentationFormat>
  <Paragraphs>158</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CAMERI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EMMERA: East Med Cross-border Marine Environmental Risk Assessment</dc:title>
  <dc:subject>Improved visualization for EMMERA presentation</dc:subject>
  <dc:creator>OpenAI</dc:creator>
  <cp:lastModifiedBy>Sergios Antoniou</cp:lastModifiedBy>
  <cp:revision>4</cp:revision>
  <dcterms:created xsi:type="dcterms:W3CDTF">2026-05-25T07:51:46Z</dcterms:created>
  <dcterms:modified xsi:type="dcterms:W3CDTF">2026-06-22T12:17:03Z</dcterms:modified>
</cp:coreProperties>
</file>