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65" r:id="rId4"/>
    <p:sldId id="259" r:id="rId5"/>
    <p:sldId id="260" r:id="rId6"/>
    <p:sldId id="261" r:id="rId7"/>
    <p:sldId id="268" r:id="rId8"/>
    <p:sldId id="267" r:id="rId9"/>
    <p:sldId id="270" r:id="rId10"/>
    <p:sldId id="262" r:id="rId11"/>
    <p:sldId id="264"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ZFb5AYdn+gPJDfJ9JY/JXjMxY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79"/>
    <p:restoredTop sz="94554"/>
  </p:normalViewPr>
  <p:slideViewPr>
    <p:cSldViewPr snapToGrid="0">
      <p:cViewPr>
        <p:scale>
          <a:sx n="75" d="100"/>
          <a:sy n="75" d="100"/>
        </p:scale>
        <p:origin x="1152"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ios Antoniou" userId="0155f2c8-3e07-4610-9a3f-f002ae30fc10" providerId="ADAL" clId="{BF788A90-DE34-4706-A697-51E1CE880923}"/>
    <pc:docChg chg="custSel modSld">
      <pc:chgData name="Sergios Antoniou" userId="0155f2c8-3e07-4610-9a3f-f002ae30fc10" providerId="ADAL" clId="{BF788A90-DE34-4706-A697-51E1CE880923}" dt="2026-06-16T09:23:13.958" v="18" actId="1076"/>
      <pc:docMkLst>
        <pc:docMk/>
      </pc:docMkLst>
      <pc:sldChg chg="addSp delSp modSp">
        <pc:chgData name="Sergios Antoniou" userId="0155f2c8-3e07-4610-9a3f-f002ae30fc10" providerId="ADAL" clId="{BF788A90-DE34-4706-A697-51E1CE880923}" dt="2026-06-16T09:23:13.958" v="18" actId="1076"/>
        <pc:sldMkLst>
          <pc:docMk/>
          <pc:sldMk cId="0" sldId="264"/>
        </pc:sldMkLst>
        <pc:spChg chg="add del mod">
          <ac:chgData name="Sergios Antoniou" userId="0155f2c8-3e07-4610-9a3f-f002ae30fc10" providerId="ADAL" clId="{BF788A90-DE34-4706-A697-51E1CE880923}" dt="2026-06-16T09:21:59.263" v="3" actId="478"/>
          <ac:spMkLst>
            <pc:docMk/>
            <pc:sldMk cId="0" sldId="264"/>
            <ac:spMk id="2" creationId="{9F29DA3D-7CED-480E-B5FF-5755B396C43E}"/>
          </ac:spMkLst>
        </pc:spChg>
        <pc:spChg chg="add mod">
          <ac:chgData name="Sergios Antoniou" userId="0155f2c8-3e07-4610-9a3f-f002ae30fc10" providerId="ADAL" clId="{BF788A90-DE34-4706-A697-51E1CE880923}" dt="2026-06-16T09:23:11.407" v="17" actId="1076"/>
          <ac:spMkLst>
            <pc:docMk/>
            <pc:sldMk cId="0" sldId="264"/>
            <ac:spMk id="3" creationId="{FD096B04-5CAC-431D-B0BF-8131283CEB79}"/>
          </ac:spMkLst>
        </pc:spChg>
        <pc:picChg chg="add mod">
          <ac:chgData name="Sergios Antoniou" userId="0155f2c8-3e07-4610-9a3f-f002ae30fc10" providerId="ADAL" clId="{BF788A90-DE34-4706-A697-51E1CE880923}" dt="2026-06-16T09:23:13.958" v="18" actId="1076"/>
          <ac:picMkLst>
            <pc:docMk/>
            <pc:sldMk cId="0" sldId="264"/>
            <ac:picMk id="5" creationId="{658AE0B0-6233-4260-9B71-7EFE34E362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1041" y="1663901"/>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6959" y="4205719"/>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C:\Users\maria\AppData\Local\Microsoft\Windows\INetCache\Content.MSO\BB0E8979.tmp">
            <a:extLst>
              <a:ext uri="{FF2B5EF4-FFF2-40B4-BE49-F238E27FC236}">
                <a16:creationId xmlns:a16="http://schemas.microsoft.com/office/drawing/2014/main" id="{7C897C6F-7023-D10C-65D0-D57988F3CE2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52868" y="6346556"/>
            <a:ext cx="1839132" cy="5114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1233995" y="18255"/>
            <a:ext cx="8362767"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1"/>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1287262" y="0"/>
            <a:ext cx="8353888"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2"/>
          <p:cNvSpPr txBox="1">
            <a:spLocks noGrp="1"/>
          </p:cNvSpPr>
          <p:nvPr>
            <p:ph type="title"/>
          </p:nvPr>
        </p:nvSpPr>
        <p:spPr>
          <a:xfrm>
            <a:off x="1278383" y="1"/>
            <a:ext cx="8336133" cy="134052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12"/>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A9C"/>
              </a:buClr>
              <a:buSzPts val="2400"/>
              <a:buFont typeface="Arial"/>
              <a:buNone/>
              <a:defRPr sz="2400" b="0" i="0" u="none" strike="noStrike" cap="none">
                <a:solidFill>
                  <a:srgbClr val="888A9C"/>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A9C"/>
              </a:buClr>
              <a:buSzPts val="2000"/>
              <a:buFont typeface="Arial"/>
              <a:buNone/>
              <a:defRPr sz="2000" b="0" i="0" u="none" strike="noStrike" cap="none">
                <a:solidFill>
                  <a:srgbClr val="888A9C"/>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A9C"/>
              </a:buClr>
              <a:buSzPts val="1800"/>
              <a:buFont typeface="Arial"/>
              <a:buNone/>
              <a:defRPr sz="1800" b="0" i="0" u="none" strike="noStrike" cap="none">
                <a:solidFill>
                  <a:srgbClr val="888A9C"/>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A9C"/>
              </a:buClr>
              <a:buSzPts val="1600"/>
              <a:buFont typeface="Arial"/>
              <a:buNone/>
              <a:defRPr sz="1600" b="0" i="0" u="none" strike="noStrike" cap="none">
                <a:solidFill>
                  <a:srgbClr val="888A9C"/>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A9C"/>
              </a:buClr>
              <a:buSzPts val="1600"/>
              <a:buFont typeface="Arial"/>
              <a:buNone/>
              <a:defRPr sz="1600" b="0" i="0" u="none" strike="noStrike" cap="none">
                <a:solidFill>
                  <a:srgbClr val="888A9C"/>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A9C"/>
              </a:buClr>
              <a:buSzPts val="1600"/>
              <a:buFont typeface="Arial"/>
              <a:buNone/>
              <a:defRPr sz="1600" b="0" i="0" u="none" strike="noStrike" cap="none">
                <a:solidFill>
                  <a:srgbClr val="888A9C"/>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A9C"/>
              </a:buClr>
              <a:buSzPts val="1600"/>
              <a:buFont typeface="Arial"/>
              <a:buNone/>
              <a:defRPr sz="1600" b="0" i="0" u="none" strike="noStrike" cap="none">
                <a:solidFill>
                  <a:srgbClr val="888A9C"/>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A9C"/>
              </a:buClr>
              <a:buSzPts val="1600"/>
              <a:buFont typeface="Arial"/>
              <a:buNone/>
              <a:defRPr sz="1600" b="0" i="0" u="none" strike="noStrike" cap="none">
                <a:solidFill>
                  <a:srgbClr val="888A9C"/>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A9C"/>
              </a:buClr>
              <a:buSzPts val="1600"/>
              <a:buFont typeface="Arial"/>
              <a:buNone/>
              <a:defRPr sz="1600" b="0" i="0" u="none" strike="noStrike" cap="none">
                <a:solidFill>
                  <a:srgbClr val="888A9C"/>
                </a:solidFill>
                <a:latin typeface="Calibri"/>
                <a:ea typeface="Calibri"/>
                <a:cs typeface="Calibri"/>
                <a:sym typeface="Calibri"/>
              </a:defRPr>
            </a:lvl9pPr>
          </a:lstStyle>
          <a:p>
            <a:endParaRPr/>
          </a:p>
        </p:txBody>
      </p:sp>
      <p:sp>
        <p:nvSpPr>
          <p:cNvPr id="24" name="Google Shape;24;p13"/>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14"/>
          <p:cNvSpPr txBox="1">
            <a:spLocks noGrp="1"/>
          </p:cNvSpPr>
          <p:nvPr>
            <p:ph type="title"/>
          </p:nvPr>
        </p:nvSpPr>
        <p:spPr>
          <a:xfrm>
            <a:off x="1296140" y="1"/>
            <a:ext cx="8291743" cy="11807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4"/>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269507" y="1"/>
            <a:ext cx="8318376" cy="123399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5"/>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1269507" y="1"/>
            <a:ext cx="8336132" cy="13138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7"/>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1045368" y="1527175"/>
            <a:ext cx="3932237" cy="12228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8"/>
          <p:cNvSpPr txBox="1">
            <a:spLocks noGrp="1"/>
          </p:cNvSpPr>
          <p:nvPr>
            <p:ph type="body" idx="1"/>
          </p:nvPr>
        </p:nvSpPr>
        <p:spPr>
          <a:xfrm>
            <a:off x="5094412" y="152717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body" idx="2"/>
          </p:nvPr>
        </p:nvSpPr>
        <p:spPr>
          <a:xfrm>
            <a:off x="1045369" y="2831977"/>
            <a:ext cx="3932237" cy="35688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1134423" y="1233996"/>
            <a:ext cx="3932237" cy="131167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a:spLocks noGrp="1"/>
          </p:cNvSpPr>
          <p:nvPr>
            <p:ph type="pic" idx="2"/>
          </p:nvPr>
        </p:nvSpPr>
        <p:spPr>
          <a:xfrm>
            <a:off x="5334108" y="1608862"/>
            <a:ext cx="6172200" cy="4873625"/>
          </a:xfrm>
          <a:prstGeom prst="rect">
            <a:avLst/>
          </a:prstGeom>
          <a:noFill/>
          <a:ln>
            <a:noFill/>
          </a:ln>
        </p:spPr>
      </p:sp>
      <p:sp>
        <p:nvSpPr>
          <p:cNvPr id="56" name="Google Shape;56;p19"/>
          <p:cNvSpPr txBox="1">
            <a:spLocks noGrp="1"/>
          </p:cNvSpPr>
          <p:nvPr>
            <p:ph type="body" idx="1"/>
          </p:nvPr>
        </p:nvSpPr>
        <p:spPr>
          <a:xfrm>
            <a:off x="1120829" y="2670899"/>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7" name="Google Shape;57;p19"/>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0" descr="A blue and red logo&#10;&#10;Description automatically generated"/>
          <p:cNvPicPr preferRelativeResize="0"/>
          <p:nvPr/>
        </p:nvPicPr>
        <p:blipFill rotWithShape="1">
          <a:blip r:embed="rId14">
            <a:alphaModFix/>
          </a:blip>
          <a:srcRect/>
          <a:stretch/>
        </p:blipFill>
        <p:spPr>
          <a:xfrm>
            <a:off x="-1" y="-1"/>
            <a:ext cx="1376039" cy="1376039"/>
          </a:xfrm>
          <a:prstGeom prst="rect">
            <a:avLst/>
          </a:prstGeom>
          <a:noFill/>
          <a:ln>
            <a:noFill/>
          </a:ln>
        </p:spPr>
      </p:pic>
      <p:sp>
        <p:nvSpPr>
          <p:cNvPr id="7" name="Google Shape;7;p10"/>
          <p:cNvSpPr txBox="1">
            <a:spLocks noGrp="1"/>
          </p:cNvSpPr>
          <p:nvPr>
            <p:ph type="title"/>
          </p:nvPr>
        </p:nvSpPr>
        <p:spPr>
          <a:xfrm>
            <a:off x="838200" y="2238313"/>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0"/>
          <p:cNvSpPr txBox="1">
            <a:spLocks noGrp="1"/>
          </p:cNvSpPr>
          <p:nvPr>
            <p:ph type="ftr" idx="11"/>
          </p:nvPr>
        </p:nvSpPr>
        <p:spPr>
          <a:xfrm>
            <a:off x="0" y="6492875"/>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A9C"/>
                </a:solidFill>
                <a:latin typeface="Calibri"/>
                <a:ea typeface="Calibri"/>
                <a:cs typeface="Calibri"/>
                <a:sym typeface="Calibri"/>
              </a:defRPr>
            </a:lvl1pPr>
            <a:lvl2pPr marL="0" marR="0" lvl="1" indent="0" algn="r" rtl="0">
              <a:spcBef>
                <a:spcPts val="0"/>
              </a:spcBef>
              <a:buNone/>
              <a:defRPr sz="1200" b="0" i="0" u="none" strike="noStrike" cap="none">
                <a:solidFill>
                  <a:srgbClr val="888A9C"/>
                </a:solidFill>
                <a:latin typeface="Calibri"/>
                <a:ea typeface="Calibri"/>
                <a:cs typeface="Calibri"/>
                <a:sym typeface="Calibri"/>
              </a:defRPr>
            </a:lvl2pPr>
            <a:lvl3pPr marL="0" marR="0" lvl="2" indent="0" algn="r" rtl="0">
              <a:spcBef>
                <a:spcPts val="0"/>
              </a:spcBef>
              <a:buNone/>
              <a:defRPr sz="1200" b="0" i="0" u="none" strike="noStrike" cap="none">
                <a:solidFill>
                  <a:srgbClr val="888A9C"/>
                </a:solidFill>
                <a:latin typeface="Calibri"/>
                <a:ea typeface="Calibri"/>
                <a:cs typeface="Calibri"/>
                <a:sym typeface="Calibri"/>
              </a:defRPr>
            </a:lvl3pPr>
            <a:lvl4pPr marL="0" marR="0" lvl="3" indent="0" algn="r" rtl="0">
              <a:spcBef>
                <a:spcPts val="0"/>
              </a:spcBef>
              <a:buNone/>
              <a:defRPr sz="1200" b="0" i="0" u="none" strike="noStrike" cap="none">
                <a:solidFill>
                  <a:srgbClr val="888A9C"/>
                </a:solidFill>
                <a:latin typeface="Calibri"/>
                <a:ea typeface="Calibri"/>
                <a:cs typeface="Calibri"/>
                <a:sym typeface="Calibri"/>
              </a:defRPr>
            </a:lvl4pPr>
            <a:lvl5pPr marL="0" marR="0" lvl="4" indent="0" algn="r" rtl="0">
              <a:spcBef>
                <a:spcPts val="0"/>
              </a:spcBef>
              <a:buNone/>
              <a:defRPr sz="1200" b="0" i="0" u="none" strike="noStrike" cap="none">
                <a:solidFill>
                  <a:srgbClr val="888A9C"/>
                </a:solidFill>
                <a:latin typeface="Calibri"/>
                <a:ea typeface="Calibri"/>
                <a:cs typeface="Calibri"/>
                <a:sym typeface="Calibri"/>
              </a:defRPr>
            </a:lvl5pPr>
            <a:lvl6pPr marL="0" marR="0" lvl="5" indent="0" algn="r" rtl="0">
              <a:spcBef>
                <a:spcPts val="0"/>
              </a:spcBef>
              <a:buNone/>
              <a:defRPr sz="1200" b="0" i="0" u="none" strike="noStrike" cap="none">
                <a:solidFill>
                  <a:srgbClr val="888A9C"/>
                </a:solidFill>
                <a:latin typeface="Calibri"/>
                <a:ea typeface="Calibri"/>
                <a:cs typeface="Calibri"/>
                <a:sym typeface="Calibri"/>
              </a:defRPr>
            </a:lvl6pPr>
            <a:lvl7pPr marL="0" marR="0" lvl="6" indent="0" algn="r" rtl="0">
              <a:spcBef>
                <a:spcPts val="0"/>
              </a:spcBef>
              <a:buNone/>
              <a:defRPr sz="1200" b="0" i="0" u="none" strike="noStrike" cap="none">
                <a:solidFill>
                  <a:srgbClr val="888A9C"/>
                </a:solidFill>
                <a:latin typeface="Calibri"/>
                <a:ea typeface="Calibri"/>
                <a:cs typeface="Calibri"/>
                <a:sym typeface="Calibri"/>
              </a:defRPr>
            </a:lvl7pPr>
            <a:lvl8pPr marL="0" marR="0" lvl="7" indent="0" algn="r" rtl="0">
              <a:spcBef>
                <a:spcPts val="0"/>
              </a:spcBef>
              <a:buNone/>
              <a:defRPr sz="1200" b="0" i="0" u="none" strike="noStrike" cap="none">
                <a:solidFill>
                  <a:srgbClr val="888A9C"/>
                </a:solidFill>
                <a:latin typeface="Calibri"/>
                <a:ea typeface="Calibri"/>
                <a:cs typeface="Calibri"/>
                <a:sym typeface="Calibri"/>
              </a:defRPr>
            </a:lvl8pPr>
            <a:lvl9pPr marL="0" marR="0" lvl="8" indent="0" algn="r" rtl="0">
              <a:spcBef>
                <a:spcPts val="0"/>
              </a:spcBef>
              <a:buNone/>
              <a:defRPr sz="1200" b="0" i="0" u="none" strike="noStrike" cap="none">
                <a:solidFill>
                  <a:srgbClr val="888A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 name="Google Shape;10;p10"/>
          <p:cNvPicPr preferRelativeResize="0"/>
          <p:nvPr/>
        </p:nvPicPr>
        <p:blipFill rotWithShape="1">
          <a:blip r:embed="rId15">
            <a:alphaModFix/>
          </a:blip>
          <a:srcRect/>
          <a:stretch/>
        </p:blipFill>
        <p:spPr>
          <a:xfrm>
            <a:off x="10639847" y="0"/>
            <a:ext cx="1552153" cy="12338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iakasan@unip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ziakasan@unipi.g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521041" y="816429"/>
            <a:ext cx="9144000" cy="2318657"/>
          </a:xfrm>
          <a:prstGeom prst="rect">
            <a:avLst/>
          </a:prstGeom>
          <a:noFill/>
          <a:ln>
            <a:noFill/>
          </a:ln>
        </p:spPr>
        <p:txBody>
          <a:bodyPr spcFirstLastPara="1" wrap="square" lIns="91425" tIns="45700" rIns="91425" bIns="45700" anchor="b" anchorCtr="0">
            <a:noAutofit/>
          </a:bodyPr>
          <a:lstStyle/>
          <a:p>
            <a:pPr lvl="0">
              <a:buClr>
                <a:srgbClr val="000000"/>
              </a:buClr>
              <a:buSzPts val="3700"/>
            </a:pPr>
            <a:r>
              <a:rPr lang="en-GB" sz="4000" dirty="0">
                <a:solidFill>
                  <a:schemeClr val="accent1">
                    <a:lumMod val="75000"/>
                  </a:schemeClr>
                </a:solidFill>
                <a:latin typeface="Times New Roman" panose="02020603050405020304" pitchFamily="18" charset="0"/>
                <a:cs typeface="Times New Roman" panose="02020603050405020304" pitchFamily="18" charset="0"/>
              </a:rPr>
              <a:t>East </a:t>
            </a:r>
            <a:r>
              <a:rPr lang="en-US" sz="4000" dirty="0">
                <a:solidFill>
                  <a:schemeClr val="accent1">
                    <a:lumMod val="75000"/>
                  </a:schemeClr>
                </a:solidFill>
                <a:latin typeface="Times New Roman" panose="02020603050405020304" pitchFamily="18" charset="0"/>
                <a:cs typeface="Times New Roman" panose="02020603050405020304" pitchFamily="18" charset="0"/>
              </a:rPr>
              <a:t>Med Cross-border Marine Environmental Risk Assessment through E-Platform Integrated Data Management</a:t>
            </a:r>
            <a:endParaRPr sz="3700" dirty="0">
              <a:latin typeface="Times New Roman" panose="02020603050405020304" pitchFamily="18" charset="0"/>
              <a:ea typeface="Times New Roman"/>
              <a:cs typeface="Times New Roman" panose="02020603050405020304" pitchFamily="18" charset="0"/>
              <a:sym typeface="Times New Roman"/>
            </a:endParaRPr>
          </a:p>
        </p:txBody>
      </p:sp>
      <p:sp>
        <p:nvSpPr>
          <p:cNvPr id="78" name="Google Shape;78;p1"/>
          <p:cNvSpPr txBox="1">
            <a:spLocks noGrp="1"/>
          </p:cNvSpPr>
          <p:nvPr>
            <p:ph type="subTitle" idx="1"/>
          </p:nvPr>
        </p:nvSpPr>
        <p:spPr>
          <a:xfrm>
            <a:off x="1526959" y="3428999"/>
            <a:ext cx="9144000" cy="32807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dk2"/>
              </a:buClr>
              <a:buSzPts val="1800"/>
              <a:buNone/>
            </a:pPr>
            <a:r>
              <a:rPr lang="en-US" sz="2800" b="1" dirty="0">
                <a:solidFill>
                  <a:schemeClr val="dk2"/>
                </a:solidFill>
                <a:latin typeface="Times New Roman" panose="02020603050405020304" pitchFamily="18" charset="0"/>
                <a:cs typeface="Times New Roman" panose="02020603050405020304" pitchFamily="18" charset="0"/>
              </a:rPr>
              <a:t>EMMERA</a:t>
            </a:r>
            <a:endParaRPr lang="en-US" sz="2800" b="1" dirty="0">
              <a:solidFill>
                <a:schemeClr val="dk2"/>
              </a:solidFill>
              <a:latin typeface="Times New Roman" panose="02020603050405020304" pitchFamily="18" charset="0"/>
              <a:ea typeface="Times New Roman"/>
              <a:cs typeface="Times New Roman" panose="02020603050405020304" pitchFamily="18" charset="0"/>
              <a:sym typeface="Times New Roman"/>
            </a:endParaRPr>
          </a:p>
          <a:p>
            <a:pPr marL="0" lvl="0" indent="0" algn="ctr" rtl="0">
              <a:lnSpc>
                <a:spcPct val="90000"/>
              </a:lnSpc>
              <a:spcBef>
                <a:spcPts val="1000"/>
              </a:spcBef>
              <a:spcAft>
                <a:spcPts val="0"/>
              </a:spcAft>
              <a:buClr>
                <a:schemeClr val="dk2"/>
              </a:buClr>
              <a:buSzPts val="1800"/>
              <a:buNone/>
            </a:pPr>
            <a:r>
              <a:rPr lang="en-US" sz="2800" b="1" dirty="0">
                <a:solidFill>
                  <a:schemeClr val="dk2"/>
                </a:solidFill>
                <a:latin typeface="Times New Roman" panose="02020603050405020304" pitchFamily="18" charset="0"/>
                <a:ea typeface="Times New Roman"/>
                <a:cs typeface="Times New Roman" panose="02020603050405020304" pitchFamily="18" charset="0"/>
                <a:sym typeface="Times New Roman"/>
              </a:rPr>
              <a:t>Co-funded by the European Union (EU)</a:t>
            </a:r>
          </a:p>
          <a:p>
            <a:pPr marL="0" lvl="0" indent="0" algn="ctr" rtl="0">
              <a:lnSpc>
                <a:spcPct val="90000"/>
              </a:lnSpc>
              <a:spcBef>
                <a:spcPts val="1000"/>
              </a:spcBef>
              <a:spcAft>
                <a:spcPts val="0"/>
              </a:spcAft>
              <a:buClr>
                <a:schemeClr val="dk2"/>
              </a:buClr>
              <a:buSzPts val="1800"/>
              <a:buNone/>
            </a:pPr>
            <a:endParaRPr lang="en-US" sz="2800" b="1" dirty="0">
              <a:solidFill>
                <a:schemeClr val="dk2"/>
              </a:solidFill>
              <a:latin typeface="Times New Roman" panose="02020603050405020304" pitchFamily="18" charset="0"/>
              <a:ea typeface="Times New Roman"/>
              <a:cs typeface="Times New Roman" panose="02020603050405020304" pitchFamily="18" charset="0"/>
              <a:sym typeface="Times New Roman"/>
            </a:endParaRPr>
          </a:p>
          <a:p>
            <a:pPr marL="0" lvl="0" indent="0" algn="ctr" rtl="0">
              <a:lnSpc>
                <a:spcPct val="90000"/>
              </a:lnSpc>
              <a:spcBef>
                <a:spcPts val="1000"/>
              </a:spcBef>
              <a:spcAft>
                <a:spcPts val="0"/>
              </a:spcAft>
              <a:buClr>
                <a:schemeClr val="dk2"/>
              </a:buClr>
              <a:buSzPts val="1800"/>
              <a:buNone/>
            </a:pPr>
            <a:r>
              <a:rPr lang="en-US" sz="2000" b="1" dirty="0">
                <a:solidFill>
                  <a:schemeClr val="dk2"/>
                </a:solidFill>
                <a:latin typeface="Times New Roman" panose="02020603050405020304" pitchFamily="18" charset="0"/>
                <a:ea typeface="Times New Roman"/>
                <a:cs typeface="Times New Roman" panose="02020603050405020304" pitchFamily="18" charset="0"/>
                <a:sym typeface="Times New Roman"/>
              </a:rPr>
              <a:t>Dr Anastasios Ziakas</a:t>
            </a:r>
          </a:p>
          <a:p>
            <a:pPr marL="0" lvl="0" indent="0" algn="ctr" rtl="0">
              <a:lnSpc>
                <a:spcPct val="90000"/>
              </a:lnSpc>
              <a:spcBef>
                <a:spcPts val="1000"/>
              </a:spcBef>
              <a:spcAft>
                <a:spcPts val="0"/>
              </a:spcAft>
              <a:buClr>
                <a:schemeClr val="dk2"/>
              </a:buClr>
              <a:buSzPts val="1800"/>
              <a:buNone/>
            </a:pPr>
            <a:r>
              <a:rPr lang="en-US" sz="2000" b="1" dirty="0">
                <a:solidFill>
                  <a:schemeClr val="dk2"/>
                </a:solidFill>
                <a:latin typeface="Times New Roman" panose="02020603050405020304" pitchFamily="18" charset="0"/>
                <a:ea typeface="Times New Roman"/>
                <a:cs typeface="Times New Roman" panose="02020603050405020304" pitchFamily="18" charset="0"/>
                <a:sym typeface="Times New Roman"/>
                <a:hlinkClick r:id="rId3"/>
              </a:rPr>
              <a:t>ziakasan@unipi.gr</a:t>
            </a:r>
            <a:r>
              <a:rPr lang="en-US" sz="2000" b="1" dirty="0">
                <a:solidFill>
                  <a:schemeClr val="dk2"/>
                </a:solidFill>
                <a:latin typeface="Times New Roman" panose="02020603050405020304" pitchFamily="18" charset="0"/>
                <a:ea typeface="Times New Roman"/>
                <a:cs typeface="Times New Roman" panose="02020603050405020304" pitchFamily="18" charset="0"/>
                <a:sym typeface="Times New Roman"/>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1278383" y="1"/>
            <a:ext cx="8336133" cy="10756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Cross-border action plans</a:t>
            </a:r>
            <a:endParaRPr/>
          </a:p>
        </p:txBody>
      </p:sp>
      <p:sp>
        <p:nvSpPr>
          <p:cNvPr id="126" name="Google Shape;126;p7"/>
          <p:cNvSpPr txBox="1"/>
          <p:nvPr/>
        </p:nvSpPr>
        <p:spPr>
          <a:xfrm>
            <a:off x="187569" y="1856824"/>
            <a:ext cx="11816862" cy="41549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Wingdings" pitchFamily="2" charset="2"/>
              <a:buChar char="Ø"/>
            </a:pPr>
            <a:r>
              <a:rPr lang="en-US" sz="2400" dirty="0">
                <a:solidFill>
                  <a:schemeClr val="dk1"/>
                </a:solidFill>
                <a:latin typeface="Times New Roman"/>
                <a:ea typeface="Times New Roman"/>
                <a:cs typeface="Times New Roman"/>
                <a:sym typeface="Times New Roman"/>
              </a:rPr>
              <a:t>Several </a:t>
            </a:r>
            <a:r>
              <a:rPr lang="en-US" sz="2400" dirty="0">
                <a:solidFill>
                  <a:srgbClr val="C00000"/>
                </a:solidFill>
                <a:latin typeface="Times New Roman"/>
                <a:ea typeface="Times New Roman"/>
                <a:cs typeface="Times New Roman"/>
                <a:sym typeface="Times New Roman"/>
              </a:rPr>
              <a:t>cross-border action plans have been developed</a:t>
            </a:r>
            <a:r>
              <a:rPr lang="en-US" sz="2400" dirty="0">
                <a:solidFill>
                  <a:schemeClr val="dk1"/>
                </a:solidFill>
                <a:latin typeface="Times New Roman"/>
                <a:ea typeface="Times New Roman"/>
                <a:cs typeface="Times New Roman"/>
                <a:sym typeface="Times New Roman"/>
              </a:rPr>
              <a:t>, tailored to the conditions of each case and complemented by joint regional initiatives among the three countries. </a:t>
            </a:r>
            <a:endParaRPr dirty="0"/>
          </a:p>
          <a:p>
            <a:pPr marL="342900" marR="0" lvl="0" indent="-342900" algn="l" rtl="0">
              <a:spcBef>
                <a:spcPts val="0"/>
              </a:spcBef>
              <a:spcAft>
                <a:spcPts val="0"/>
              </a:spcAft>
              <a:buClr>
                <a:schemeClr val="dk1"/>
              </a:buClr>
              <a:buSzPts val="2400"/>
              <a:buFont typeface="Wingdings" pitchFamily="2" charset="2"/>
              <a:buChar char="Ø"/>
            </a:pPr>
            <a:r>
              <a:rPr lang="en-US" sz="2400" dirty="0">
                <a:solidFill>
                  <a:schemeClr val="dk1"/>
                </a:solidFill>
                <a:latin typeface="Times New Roman"/>
                <a:ea typeface="Times New Roman"/>
                <a:cs typeface="Times New Roman"/>
                <a:sym typeface="Times New Roman"/>
              </a:rPr>
              <a:t>Action plans are </a:t>
            </a:r>
            <a:r>
              <a:rPr lang="en-US" sz="2400" dirty="0">
                <a:solidFill>
                  <a:srgbClr val="C00000"/>
                </a:solidFill>
                <a:latin typeface="Times New Roman"/>
                <a:ea typeface="Times New Roman"/>
                <a:cs typeface="Times New Roman"/>
                <a:sym typeface="Times New Roman"/>
              </a:rPr>
              <a:t>tailored to the conditions of each case study port</a:t>
            </a:r>
            <a:r>
              <a:rPr lang="en-US" sz="2400" dirty="0">
                <a:solidFill>
                  <a:schemeClr val="dk1"/>
                </a:solidFill>
                <a:latin typeface="Times New Roman"/>
                <a:ea typeface="Times New Roman"/>
                <a:cs typeface="Times New Roman"/>
                <a:sym typeface="Times New Roman"/>
              </a:rPr>
              <a:t>, while also extending to </a:t>
            </a:r>
            <a:r>
              <a:rPr lang="en-US" sz="2400" dirty="0">
                <a:solidFill>
                  <a:srgbClr val="C00000"/>
                </a:solidFill>
                <a:latin typeface="Times New Roman"/>
                <a:ea typeface="Times New Roman"/>
                <a:cs typeface="Times New Roman"/>
                <a:sym typeface="Times New Roman"/>
              </a:rPr>
              <a:t>joint activities for regional coordination among the three partner countries</a:t>
            </a:r>
            <a:r>
              <a:rPr lang="en-US" sz="2400" dirty="0">
                <a:solidFill>
                  <a:schemeClr val="dk1"/>
                </a:solidFill>
                <a:latin typeface="Times New Roman"/>
                <a:ea typeface="Times New Roman"/>
                <a:cs typeface="Times New Roman"/>
                <a:sym typeface="Times New Roman"/>
              </a:rPr>
              <a:t>. These include:</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Times New Roman"/>
                <a:ea typeface="Times New Roman"/>
                <a:cs typeface="Times New Roman"/>
                <a:sym typeface="Times New Roman"/>
              </a:rPr>
              <a:t>Development of standardized safety protocols and inspection regimes.</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Times New Roman"/>
                <a:ea typeface="Times New Roman"/>
                <a:cs typeface="Times New Roman"/>
                <a:sym typeface="Times New Roman"/>
              </a:rPr>
              <a:t>Establishment of real-time data-sharing mechanisms via the EMMERA electronic platform.</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Times New Roman"/>
                <a:ea typeface="Times New Roman"/>
                <a:cs typeface="Times New Roman"/>
                <a:sym typeface="Times New Roman"/>
              </a:rPr>
              <a:t>Workforce training programs to strengthen preparedness and response.</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Times New Roman"/>
                <a:ea typeface="Times New Roman"/>
                <a:cs typeface="Times New Roman"/>
                <a:sym typeface="Times New Roman"/>
              </a:rPr>
              <a:t>Harmonized monitoring and enforcement procedures to address environmental risks such as oil spills, stormwater runoff, and invasive species.</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Times New Roman"/>
                <a:ea typeface="Times New Roman"/>
                <a:cs typeface="Times New Roman"/>
                <a:sym typeface="Times New Roman"/>
              </a:rPr>
              <a:t>Regional contingency planning and resource-pooling for major incidents.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831850" y="1709738"/>
            <a:ext cx="10515600" cy="21152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US" dirty="0">
                <a:latin typeface="Times New Roman"/>
                <a:ea typeface="Times New Roman"/>
                <a:cs typeface="Times New Roman"/>
                <a:sym typeface="Times New Roman"/>
              </a:rPr>
              <a:t>Thank you!</a:t>
            </a:r>
            <a:endParaRPr dirty="0"/>
          </a:p>
        </p:txBody>
      </p:sp>
      <p:sp>
        <p:nvSpPr>
          <p:cNvPr id="139" name="Google Shape;139;p9"/>
          <p:cNvSpPr txBox="1">
            <a:spLocks noGrp="1"/>
          </p:cNvSpPr>
          <p:nvPr>
            <p:ph type="body" idx="1"/>
          </p:nvPr>
        </p:nvSpPr>
        <p:spPr>
          <a:xfrm>
            <a:off x="831850" y="4589463"/>
            <a:ext cx="10515600" cy="110299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1800" dirty="0">
                <a:solidFill>
                  <a:schemeClr val="dk1"/>
                </a:solidFill>
                <a:latin typeface="Times New Roman"/>
                <a:ea typeface="Times New Roman"/>
                <a:cs typeface="Times New Roman"/>
                <a:sym typeface="Times New Roman"/>
              </a:rPr>
              <a:t>Dr Anastasios Ziakas</a:t>
            </a:r>
            <a:endParaRPr dirty="0"/>
          </a:p>
          <a:p>
            <a:pPr marL="0" lvl="0" indent="0" algn="ctr" rtl="0">
              <a:lnSpc>
                <a:spcPct val="90000"/>
              </a:lnSpc>
              <a:spcBef>
                <a:spcPts val="1000"/>
              </a:spcBef>
              <a:spcAft>
                <a:spcPts val="0"/>
              </a:spcAft>
              <a:buClr>
                <a:schemeClr val="dk1"/>
              </a:buClr>
              <a:buSzPts val="1800"/>
              <a:buNone/>
            </a:pPr>
            <a:r>
              <a:rPr lang="en-US" sz="1800" dirty="0">
                <a:solidFill>
                  <a:schemeClr val="dk1"/>
                </a:solidFill>
                <a:latin typeface="Times New Roman"/>
                <a:ea typeface="Times New Roman"/>
                <a:cs typeface="Times New Roman"/>
                <a:sym typeface="Times New Roman"/>
              </a:rPr>
              <a:t>Quantitative Analysis in Shipping Laboratory (Quals), University of Piraeus</a:t>
            </a:r>
            <a:endParaRPr dirty="0"/>
          </a:p>
          <a:p>
            <a:pPr marL="0" lvl="0" indent="0" algn="ctr" rtl="0">
              <a:lnSpc>
                <a:spcPct val="90000"/>
              </a:lnSpc>
              <a:spcBef>
                <a:spcPts val="1000"/>
              </a:spcBef>
              <a:spcAft>
                <a:spcPts val="0"/>
              </a:spcAft>
              <a:buClr>
                <a:srgbClr val="C00000"/>
              </a:buClr>
              <a:buSzPts val="1800"/>
              <a:buNone/>
            </a:pPr>
            <a:r>
              <a:rPr lang="en-US" sz="1800" u="sng" dirty="0">
                <a:solidFill>
                  <a:srgbClr val="C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ziakasan@unipi.gr</a:t>
            </a:r>
            <a:r>
              <a:rPr lang="en-US" sz="1800" dirty="0">
                <a:solidFill>
                  <a:srgbClr val="C00000"/>
                </a:solidFill>
                <a:latin typeface="Times New Roman"/>
                <a:ea typeface="Times New Roman"/>
                <a:cs typeface="Times New Roman"/>
                <a:sym typeface="Times New Roman"/>
              </a:rPr>
              <a:t> </a:t>
            </a:r>
            <a:endParaRPr dirty="0"/>
          </a:p>
        </p:txBody>
      </p:sp>
      <p:sp>
        <p:nvSpPr>
          <p:cNvPr id="3" name="Rectangle 2">
            <a:extLst>
              <a:ext uri="{FF2B5EF4-FFF2-40B4-BE49-F238E27FC236}">
                <a16:creationId xmlns:a16="http://schemas.microsoft.com/office/drawing/2014/main" id="{FD096B04-5CAC-431D-B0BF-8131283CEB79}"/>
              </a:ext>
            </a:extLst>
          </p:cNvPr>
          <p:cNvSpPr/>
          <p:nvPr/>
        </p:nvSpPr>
        <p:spPr>
          <a:xfrm>
            <a:off x="4635500" y="6085215"/>
            <a:ext cx="7086600" cy="646331"/>
          </a:xfrm>
          <a:prstGeom prst="rect">
            <a:avLst/>
          </a:prstGeom>
        </p:spPr>
        <p:txBody>
          <a:bodyPr wrap="square">
            <a:spAutoFit/>
          </a:bodyPr>
          <a:lstStyle/>
          <a:p>
            <a:pPr algn="just"/>
            <a:r>
              <a:rPr lang="en-US" sz="1200" dirty="0"/>
              <a:t>Funded by the European Union. Views and opinions expressed are however those of the author(s) only and do not necessarily reflect those of the European Union or the European Commission. Neither the European Union nor the European Commission can be held responsible for them.</a:t>
            </a:r>
          </a:p>
        </p:txBody>
      </p:sp>
      <p:pic>
        <p:nvPicPr>
          <p:cNvPr id="5" name="Picture 4">
            <a:extLst>
              <a:ext uri="{FF2B5EF4-FFF2-40B4-BE49-F238E27FC236}">
                <a16:creationId xmlns:a16="http://schemas.microsoft.com/office/drawing/2014/main" id="{658AE0B0-6233-4260-9B71-7EFE34E3628D}"/>
              </a:ext>
            </a:extLst>
          </p:cNvPr>
          <p:cNvPicPr>
            <a:picLocks noChangeAspect="1"/>
          </p:cNvPicPr>
          <p:nvPr/>
        </p:nvPicPr>
        <p:blipFill>
          <a:blip r:embed="rId4"/>
          <a:stretch>
            <a:fillRect/>
          </a:stretch>
        </p:blipFill>
        <p:spPr>
          <a:xfrm>
            <a:off x="1092200" y="5988179"/>
            <a:ext cx="3543300" cy="7433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Rectangle 1">
            <a:extLst>
              <a:ext uri="{FF2B5EF4-FFF2-40B4-BE49-F238E27FC236}">
                <a16:creationId xmlns:a16="http://schemas.microsoft.com/office/drawing/2014/main" id="{DE498355-D0F6-8FCC-A8AA-B300BBE0902A}"/>
              </a:ext>
            </a:extLst>
          </p:cNvPr>
          <p:cNvSpPr/>
          <p:nvPr/>
        </p:nvSpPr>
        <p:spPr>
          <a:xfrm>
            <a:off x="410817" y="2716697"/>
            <a:ext cx="11182469" cy="712304"/>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5" name="Google Shape;85;p2"/>
          <p:cNvSpPr txBox="1">
            <a:spLocks noGrp="1"/>
          </p:cNvSpPr>
          <p:nvPr>
            <p:ph type="title"/>
          </p:nvPr>
        </p:nvSpPr>
        <p:spPr>
          <a:xfrm>
            <a:off x="1278383" y="1"/>
            <a:ext cx="8336133" cy="1340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Times New Roman"/>
                <a:ea typeface="Times New Roman"/>
                <a:cs typeface="Times New Roman"/>
                <a:sym typeface="Times New Roman"/>
              </a:rPr>
              <a:t>The EMMERA project</a:t>
            </a:r>
            <a:endParaRPr dirty="0"/>
          </a:p>
        </p:txBody>
      </p:sp>
      <p:sp>
        <p:nvSpPr>
          <p:cNvPr id="88" name="Google Shape;88;p2"/>
          <p:cNvSpPr txBox="1">
            <a:spLocks noGrp="1"/>
          </p:cNvSpPr>
          <p:nvPr>
            <p:ph type="body" idx="1"/>
          </p:nvPr>
        </p:nvSpPr>
        <p:spPr>
          <a:xfrm>
            <a:off x="574765" y="1714500"/>
            <a:ext cx="11042469" cy="4751614"/>
          </a:xfrm>
          <a:prstGeom prst="rect">
            <a:avLst/>
          </a:prstGeom>
          <a:noFill/>
          <a:ln>
            <a:noFill/>
          </a:ln>
        </p:spPr>
        <p:txBody>
          <a:bodyPr spcFirstLastPara="1" wrap="square" lIns="91425" tIns="45700" rIns="91425" bIns="45700" anchor="t" anchorCtr="0">
            <a:noAutofit/>
          </a:bodyPr>
          <a:lstStyle/>
          <a:p>
            <a:pPr marL="342900" indent="-342900" algn="just">
              <a:spcBef>
                <a:spcPts val="0"/>
              </a:spcBef>
              <a:buClr>
                <a:srgbClr val="C00000"/>
              </a:buClr>
              <a:buSzPts val="2400"/>
              <a:buFont typeface="Wingdings" pitchFamily="2" charset="2"/>
              <a:buChar char="Ø"/>
            </a:pPr>
            <a:r>
              <a:rPr lang="en-US" sz="2400" dirty="0">
                <a:latin typeface="Times New Roman"/>
                <a:ea typeface="Times New Roman"/>
                <a:cs typeface="Times New Roman"/>
                <a:sym typeface="Times New Roman"/>
              </a:rPr>
              <a:t>The project is set for a 24-month duration, starting on </a:t>
            </a:r>
            <a:r>
              <a:rPr lang="en-US" sz="2400" b="1" dirty="0">
                <a:solidFill>
                  <a:srgbClr val="C00000"/>
                </a:solidFill>
                <a:latin typeface="Times New Roman"/>
                <a:ea typeface="Times New Roman"/>
                <a:cs typeface="Times New Roman"/>
                <a:sym typeface="Times New Roman"/>
              </a:rPr>
              <a:t>March 1, 2024</a:t>
            </a:r>
            <a:r>
              <a:rPr lang="en-US" sz="2400" dirty="0">
                <a:latin typeface="Times New Roman"/>
                <a:ea typeface="Times New Roman"/>
                <a:cs typeface="Times New Roman"/>
                <a:sym typeface="Times New Roman"/>
              </a:rPr>
              <a:t>, and ending on </a:t>
            </a:r>
            <a:r>
              <a:rPr lang="en-US" sz="2400" b="1" dirty="0">
                <a:solidFill>
                  <a:srgbClr val="C00000"/>
                </a:solidFill>
                <a:latin typeface="Times New Roman"/>
                <a:ea typeface="Times New Roman"/>
                <a:cs typeface="Times New Roman"/>
                <a:sym typeface="Times New Roman"/>
              </a:rPr>
              <a:t>February 28, 2026, </a:t>
            </a:r>
            <a:r>
              <a:rPr lang="en-US" sz="2400" dirty="0">
                <a:solidFill>
                  <a:schemeClr val="tx1"/>
                </a:solidFill>
                <a:latin typeface="Times New Roman"/>
                <a:ea typeface="Times New Roman"/>
                <a:cs typeface="Times New Roman"/>
                <a:sym typeface="Times New Roman"/>
              </a:rPr>
              <a:t>under Union Civil Protection Mechanism (UCPM) – 2023 – Knowledge for Action in Prevention and Preparedness (KAPP) call</a:t>
            </a:r>
            <a:r>
              <a:rPr lang="en-US" sz="2400" dirty="0">
                <a:latin typeface="Times New Roman"/>
                <a:ea typeface="Times New Roman"/>
                <a:cs typeface="Times New Roman"/>
                <a:sym typeface="Times New Roman"/>
              </a:rPr>
              <a:t>.</a:t>
            </a:r>
            <a:endParaRPr lang="en-US" sz="2400" b="1" dirty="0">
              <a:solidFill>
                <a:srgbClr val="C00000"/>
              </a:solidFill>
              <a:latin typeface="Times New Roman"/>
              <a:ea typeface="Times New Roman"/>
              <a:cs typeface="Times New Roman"/>
              <a:sym typeface="Times New Roman"/>
            </a:endParaRPr>
          </a:p>
          <a:p>
            <a:pPr marL="342900" lvl="0" indent="-342900" algn="just" rtl="0">
              <a:lnSpc>
                <a:spcPct val="90000"/>
              </a:lnSpc>
              <a:spcBef>
                <a:spcPts val="0"/>
              </a:spcBef>
              <a:spcAft>
                <a:spcPts val="0"/>
              </a:spcAft>
              <a:buClr>
                <a:srgbClr val="C00000"/>
              </a:buClr>
              <a:buSzPts val="2400"/>
              <a:buFont typeface="Wingdings" pitchFamily="2" charset="2"/>
              <a:buChar char="Ø"/>
            </a:pPr>
            <a:r>
              <a:rPr lang="en-US" sz="2400" b="1" dirty="0">
                <a:solidFill>
                  <a:srgbClr val="C00000"/>
                </a:solidFill>
                <a:latin typeface="Times New Roman"/>
                <a:ea typeface="Times New Roman"/>
                <a:cs typeface="Times New Roman"/>
                <a:sym typeface="Times New Roman"/>
              </a:rPr>
              <a:t>Risk Assessment Methodology Development: </a:t>
            </a:r>
            <a:r>
              <a:rPr lang="en-US" sz="2400" dirty="0">
                <a:latin typeface="Times New Roman"/>
                <a:ea typeface="Times New Roman"/>
                <a:cs typeface="Times New Roman"/>
                <a:sym typeface="Times New Roman"/>
              </a:rPr>
              <a:t>Creating frameworks for assessing marine pollution risks.</a:t>
            </a:r>
            <a:endParaRPr dirty="0"/>
          </a:p>
          <a:p>
            <a:pPr marL="342900" lvl="0" indent="-342900" algn="just" rtl="0">
              <a:lnSpc>
                <a:spcPct val="90000"/>
              </a:lnSpc>
              <a:spcBef>
                <a:spcPts val="1000"/>
              </a:spcBef>
              <a:spcAft>
                <a:spcPts val="0"/>
              </a:spcAft>
              <a:buClr>
                <a:srgbClr val="C00000"/>
              </a:buClr>
              <a:buSzPts val="2400"/>
              <a:buFont typeface="Wingdings" pitchFamily="2" charset="2"/>
              <a:buChar char="Ø"/>
            </a:pPr>
            <a:r>
              <a:rPr lang="en-US" sz="2400" b="1" dirty="0">
                <a:solidFill>
                  <a:srgbClr val="C00000"/>
                </a:solidFill>
                <a:latin typeface="Times New Roman"/>
                <a:ea typeface="Times New Roman"/>
                <a:cs typeface="Times New Roman"/>
                <a:sym typeface="Times New Roman"/>
              </a:rPr>
              <a:t>E-Platform Development: </a:t>
            </a:r>
            <a:r>
              <a:rPr lang="en-US" sz="2400" dirty="0">
                <a:latin typeface="Times New Roman"/>
                <a:ea typeface="Times New Roman"/>
                <a:cs typeface="Times New Roman"/>
                <a:sym typeface="Times New Roman"/>
              </a:rPr>
              <a:t>Building and deploying an electronic platform for data sharing and incident management.</a:t>
            </a:r>
            <a:endParaRPr dirty="0"/>
          </a:p>
          <a:p>
            <a:pPr marL="342900" lvl="0" indent="-342900" algn="just" rtl="0">
              <a:lnSpc>
                <a:spcPct val="90000"/>
              </a:lnSpc>
              <a:spcBef>
                <a:spcPts val="1000"/>
              </a:spcBef>
              <a:spcAft>
                <a:spcPts val="0"/>
              </a:spcAft>
              <a:buClr>
                <a:srgbClr val="C00000"/>
              </a:buClr>
              <a:buSzPts val="2400"/>
              <a:buFont typeface="Wingdings" pitchFamily="2" charset="2"/>
              <a:buChar char="Ø"/>
            </a:pPr>
            <a:r>
              <a:rPr lang="en-US" sz="2400" b="1" dirty="0">
                <a:solidFill>
                  <a:srgbClr val="C00000"/>
                </a:solidFill>
                <a:latin typeface="Times New Roman"/>
                <a:ea typeface="Times New Roman"/>
                <a:cs typeface="Times New Roman"/>
                <a:sym typeface="Times New Roman"/>
              </a:rPr>
              <a:t>Stakeholder Engagement and Training: </a:t>
            </a:r>
            <a:r>
              <a:rPr lang="en-US" sz="2400" dirty="0">
                <a:latin typeface="Times New Roman"/>
                <a:ea typeface="Times New Roman"/>
                <a:cs typeface="Times New Roman"/>
                <a:sym typeface="Times New Roman"/>
              </a:rPr>
              <a:t>Conducting workshops, training sessions, and simulation exercises to engage stakeholders and enhance the capabilities of regional actors in managing marine pollution.</a:t>
            </a:r>
          </a:p>
          <a:p>
            <a:pPr marL="342900" indent="-342900" algn="just">
              <a:buClr>
                <a:srgbClr val="C00000"/>
              </a:buClr>
              <a:buSzPts val="2400"/>
              <a:buFont typeface="Wingdings" pitchFamily="2" charset="2"/>
              <a:buChar char="Ø"/>
            </a:pPr>
            <a:r>
              <a:rPr lang="en-US" sz="2400" b="1" u="sng" dirty="0">
                <a:solidFill>
                  <a:srgbClr val="C00000"/>
                </a:solidFill>
                <a:latin typeface="Times New Roman" panose="02020603050405020304" pitchFamily="18" charset="0"/>
                <a:ea typeface="Times New Roman"/>
                <a:cs typeface="Times New Roman" panose="02020603050405020304" pitchFamily="18" charset="0"/>
                <a:sym typeface="Times New Roman"/>
              </a:rPr>
              <a:t>EMMERA</a:t>
            </a:r>
            <a:r>
              <a:rPr lang="en-US" sz="2400" u="sng" dirty="0">
                <a:latin typeface="Times New Roman" panose="02020603050405020304" pitchFamily="18" charset="0"/>
                <a:ea typeface="Times New Roman"/>
                <a:cs typeface="Times New Roman" panose="02020603050405020304" pitchFamily="18" charset="0"/>
                <a:sym typeface="Times New Roman"/>
              </a:rPr>
              <a:t> project </a:t>
            </a:r>
            <a:r>
              <a:rPr lang="en-US" sz="2400" b="1" u="sng" dirty="0">
                <a:solidFill>
                  <a:srgbClr val="C00000"/>
                </a:solidFill>
                <a:latin typeface="Times New Roman" panose="02020603050405020304" pitchFamily="18" charset="0"/>
                <a:ea typeface="Times New Roman"/>
                <a:cs typeface="Times New Roman" panose="02020603050405020304" pitchFamily="18" charset="0"/>
                <a:sym typeface="Times New Roman"/>
              </a:rPr>
              <a:t>seeks to strengthen the cooperation among the Eastern Mediterranean countries </a:t>
            </a:r>
            <a:r>
              <a:rPr lang="en-US" sz="2400" u="sng" dirty="0">
                <a:latin typeface="Times New Roman" panose="02020603050405020304" pitchFamily="18" charset="0"/>
                <a:ea typeface="Times New Roman"/>
                <a:cs typeface="Times New Roman" panose="02020603050405020304" pitchFamily="18" charset="0"/>
                <a:sym typeface="Times New Roman"/>
              </a:rPr>
              <a:t>for preventing natural and man-made disasters including marine pollution at sea and on shore. </a:t>
            </a:r>
            <a:endParaRPr sz="2400" dirty="0">
              <a:latin typeface="Times New Roman" panose="02020603050405020304" pitchFamily="18" charset="0"/>
              <a:cs typeface="Times New Roman" panose="02020603050405020304" pitchFamily="18" charset="0"/>
            </a:endParaRPr>
          </a:p>
          <a:p>
            <a:pPr marL="228600" lvl="0" indent="-76200" algn="l" rtl="0">
              <a:lnSpc>
                <a:spcPct val="90000"/>
              </a:lnSpc>
              <a:spcBef>
                <a:spcPts val="1000"/>
              </a:spcBef>
              <a:spcAft>
                <a:spcPts val="0"/>
              </a:spcAft>
              <a:buClr>
                <a:schemeClr val="dk1"/>
              </a:buClr>
              <a:buSzPts val="2400"/>
              <a:buNone/>
            </a:pPr>
            <a:endParaRPr sz="2400" dirty="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DDC264-0182-30D7-DEB3-7B1BB0B021F7}"/>
              </a:ext>
            </a:extLst>
          </p:cNvPr>
          <p:cNvSpPr/>
          <p:nvPr/>
        </p:nvSpPr>
        <p:spPr>
          <a:xfrm>
            <a:off x="410817" y="2955235"/>
            <a:ext cx="11182469" cy="1245704"/>
          </a:xfrm>
          <a:prstGeom prst="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33C659B2-5601-CD25-F2ED-3FFA7B34DDB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Expected outcomes of EMMERA</a:t>
            </a:r>
          </a:p>
        </p:txBody>
      </p:sp>
      <p:sp>
        <p:nvSpPr>
          <p:cNvPr id="3" name="Text Placeholder 2">
            <a:extLst>
              <a:ext uri="{FF2B5EF4-FFF2-40B4-BE49-F238E27FC236}">
                <a16:creationId xmlns:a16="http://schemas.microsoft.com/office/drawing/2014/main" id="{94A216F1-3C3B-8119-3295-C2638A04A673}"/>
              </a:ext>
            </a:extLst>
          </p:cNvPr>
          <p:cNvSpPr>
            <a:spLocks noGrp="1"/>
          </p:cNvSpPr>
          <p:nvPr>
            <p:ph type="body" idx="1"/>
          </p:nvPr>
        </p:nvSpPr>
        <p:spPr>
          <a:xfrm>
            <a:off x="555171" y="1910443"/>
            <a:ext cx="11038115" cy="4425042"/>
          </a:xfrm>
        </p:spPr>
        <p:txBody>
          <a:bodyPr/>
          <a:lstStyle/>
          <a:p>
            <a:pPr marL="50800" indent="0">
              <a:buNone/>
            </a:pPr>
            <a:r>
              <a:rPr lang="en-US" dirty="0">
                <a:latin typeface="Times New Roman" panose="02020603050405020304" pitchFamily="18" charset="0"/>
                <a:cs typeface="Times New Roman" panose="02020603050405020304" pitchFamily="18" charset="0"/>
              </a:rPr>
              <a:t>1. The development of a </a:t>
            </a:r>
            <a:r>
              <a:rPr lang="en-US" dirty="0">
                <a:solidFill>
                  <a:srgbClr val="C00000"/>
                </a:solidFill>
                <a:latin typeface="Times New Roman" panose="02020603050405020304" pitchFamily="18" charset="0"/>
                <a:cs typeface="Times New Roman" panose="02020603050405020304" pitchFamily="18" charset="0"/>
              </a:rPr>
              <a:t>novel system </a:t>
            </a:r>
            <a:r>
              <a:rPr lang="en-US" dirty="0">
                <a:latin typeface="Times New Roman" panose="02020603050405020304" pitchFamily="18" charset="0"/>
                <a:cs typeface="Times New Roman" panose="02020603050405020304" pitchFamily="18" charset="0"/>
              </a:rPr>
              <a:t>via drone technology for the identification of polluting incidences. </a:t>
            </a:r>
          </a:p>
          <a:p>
            <a:pPr marL="50800" indent="0">
              <a:buNone/>
            </a:pPr>
            <a:r>
              <a:rPr lang="en-US" dirty="0">
                <a:latin typeface="Times New Roman" panose="02020603050405020304" pitchFamily="18" charset="0"/>
                <a:cs typeface="Times New Roman" panose="02020603050405020304" pitchFamily="18" charset="0"/>
              </a:rPr>
              <a:t>2. The establishment of a </a:t>
            </a:r>
            <a:r>
              <a:rPr lang="en-US" dirty="0">
                <a:solidFill>
                  <a:srgbClr val="C00000"/>
                </a:solidFill>
                <a:latin typeface="Times New Roman" panose="02020603050405020304" pitchFamily="18" charset="0"/>
                <a:cs typeface="Times New Roman" panose="02020603050405020304" pitchFamily="18" charset="0"/>
              </a:rPr>
              <a:t>harmonized cross-border and multi-country risk assessment methodology</a:t>
            </a:r>
            <a:r>
              <a:rPr lang="en-US" dirty="0">
                <a:latin typeface="Times New Roman" panose="02020603050405020304" pitchFamily="18" charset="0"/>
                <a:cs typeface="Times New Roman" panose="02020603050405020304" pitchFamily="18" charset="0"/>
              </a:rPr>
              <a:t> to identify risks for the marine pollution environment, and </a:t>
            </a:r>
          </a:p>
          <a:p>
            <a:pPr marL="50800" indent="0">
              <a:buNone/>
            </a:pPr>
            <a:r>
              <a:rPr lang="en-US" dirty="0">
                <a:latin typeface="Times New Roman" panose="02020603050405020304" pitchFamily="18" charset="0"/>
                <a:cs typeface="Times New Roman" panose="02020603050405020304" pitchFamily="18" charset="0"/>
              </a:rPr>
              <a:t>3. The development and establishment of a software </a:t>
            </a:r>
            <a:r>
              <a:rPr lang="en-US" dirty="0">
                <a:solidFill>
                  <a:srgbClr val="C00000"/>
                </a:solidFill>
                <a:latin typeface="Times New Roman" panose="02020603050405020304" pitchFamily="18" charset="0"/>
                <a:cs typeface="Times New Roman" panose="02020603050405020304" pitchFamily="18" charset="0"/>
              </a:rPr>
              <a:t>E-platform to integrate fragmented environmental data, and information sharing tools on marine pollution incidents</a:t>
            </a:r>
            <a:r>
              <a:rPr lang="en-US" dirty="0">
                <a:latin typeface="Times New Roman" panose="02020603050405020304" pitchFamily="18" charset="0"/>
                <a:cs typeface="Times New Roman" panose="02020603050405020304" pitchFamily="18" charset="0"/>
              </a:rPr>
              <a:t>, to improve understanding, knowledge and sharing of current and future disaster risks.</a:t>
            </a:r>
          </a:p>
        </p:txBody>
      </p:sp>
    </p:spTree>
    <p:extLst>
      <p:ext uri="{BB962C8B-B14F-4D97-AF65-F5344CB8AC3E}">
        <p14:creationId xmlns:p14="http://schemas.microsoft.com/office/powerpoint/2010/main" val="210434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1278383" y="1"/>
            <a:ext cx="8336133" cy="1340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Risk assessment </a:t>
            </a:r>
            <a:endParaRPr/>
          </a:p>
        </p:txBody>
      </p:sp>
      <p:sp>
        <p:nvSpPr>
          <p:cNvPr id="101" name="Google Shape;101;p4"/>
          <p:cNvSpPr txBox="1">
            <a:spLocks noGrp="1"/>
          </p:cNvSpPr>
          <p:nvPr>
            <p:ph type="body" idx="1"/>
          </p:nvPr>
        </p:nvSpPr>
        <p:spPr>
          <a:xfrm>
            <a:off x="250785" y="1632857"/>
            <a:ext cx="11690430" cy="472164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400"/>
              <a:buNone/>
            </a:pPr>
            <a:r>
              <a:rPr lang="en-US" sz="2700" dirty="0">
                <a:latin typeface="Times New Roman" panose="02020603050405020304" pitchFamily="18" charset="0"/>
                <a:ea typeface="Times New Roman"/>
                <a:cs typeface="Times New Roman" panose="02020603050405020304" pitchFamily="18" charset="0"/>
                <a:sym typeface="Times New Roman"/>
              </a:rPr>
              <a:t>A thorough risk assessment has been conducted, under the scope of the </a:t>
            </a:r>
            <a:r>
              <a:rPr lang="en-US" sz="2700" dirty="0">
                <a:solidFill>
                  <a:srgbClr val="C00000"/>
                </a:solidFill>
                <a:latin typeface="Times New Roman" panose="02020603050405020304" pitchFamily="18" charset="0"/>
                <a:ea typeface="Times New Roman"/>
                <a:cs typeface="Times New Roman" panose="02020603050405020304" pitchFamily="18" charset="0"/>
                <a:sym typeface="Times New Roman"/>
              </a:rPr>
              <a:t>"East Med Cross-border Marine Environmental Risk Assessment through E-Platform Integrated Data Management – EMMERA”</a:t>
            </a:r>
            <a:r>
              <a:rPr lang="en-US" sz="2700" dirty="0">
                <a:latin typeface="Times New Roman" panose="02020603050405020304" pitchFamily="18" charset="0"/>
                <a:ea typeface="Times New Roman"/>
                <a:cs typeface="Times New Roman" panose="02020603050405020304" pitchFamily="18" charset="0"/>
                <a:sym typeface="Times New Roman"/>
              </a:rPr>
              <a:t> project, </a:t>
            </a:r>
            <a:r>
              <a:rPr lang="en-US" sz="2700" dirty="0">
                <a:solidFill>
                  <a:srgbClr val="C00000"/>
                </a:solidFill>
                <a:latin typeface="Times New Roman" panose="02020603050405020304" pitchFamily="18" charset="0"/>
                <a:ea typeface="Times New Roman"/>
                <a:cs typeface="Times New Roman" panose="02020603050405020304" pitchFamily="18" charset="0"/>
                <a:sym typeface="Times New Roman"/>
              </a:rPr>
              <a:t>in the Eastern Mediterranean region</a:t>
            </a:r>
            <a:r>
              <a:rPr lang="en-US" sz="2700" dirty="0">
                <a:latin typeface="Times New Roman" panose="02020603050405020304" pitchFamily="18" charset="0"/>
                <a:ea typeface="Times New Roman"/>
                <a:cs typeface="Times New Roman" panose="02020603050405020304" pitchFamily="18" charset="0"/>
                <a:sym typeface="Times New Roman"/>
              </a:rPr>
              <a:t>, focusing on: </a:t>
            </a:r>
            <a:endParaRPr sz="2700" dirty="0">
              <a:latin typeface="Times New Roman" panose="02020603050405020304" pitchFamily="18" charset="0"/>
              <a:cs typeface="Times New Roman" panose="02020603050405020304" pitchFamily="18" charset="0"/>
            </a:endParaRPr>
          </a:p>
          <a:p>
            <a:pPr marL="342900" lvl="0" indent="-342900" algn="just" rtl="0">
              <a:lnSpc>
                <a:spcPct val="90000"/>
              </a:lnSpc>
              <a:spcBef>
                <a:spcPts val="1000"/>
              </a:spcBef>
              <a:spcAft>
                <a:spcPts val="0"/>
              </a:spcAft>
              <a:buClr>
                <a:schemeClr val="dk1"/>
              </a:buClr>
              <a:buSzPts val="2000"/>
              <a:buFont typeface="Wingdings" pitchFamily="2" charset="2"/>
              <a:buChar char="Ø"/>
            </a:pPr>
            <a:r>
              <a:rPr lang="en-US" sz="2700" dirty="0">
                <a:latin typeface="Times New Roman" panose="02020603050405020304" pitchFamily="18" charset="0"/>
                <a:ea typeface="Times New Roman"/>
                <a:cs typeface="Times New Roman" panose="02020603050405020304" pitchFamily="18" charset="0"/>
                <a:sym typeface="Times New Roman"/>
              </a:rPr>
              <a:t>Environmental</a:t>
            </a:r>
            <a:endParaRPr sz="2700" dirty="0">
              <a:latin typeface="Times New Roman" panose="02020603050405020304" pitchFamily="18" charset="0"/>
              <a:cs typeface="Times New Roman" panose="02020603050405020304" pitchFamily="18" charset="0"/>
            </a:endParaRPr>
          </a:p>
          <a:p>
            <a:pPr marL="342900" lvl="0" indent="-342900" algn="just" rtl="0">
              <a:lnSpc>
                <a:spcPct val="90000"/>
              </a:lnSpc>
              <a:spcBef>
                <a:spcPts val="1000"/>
              </a:spcBef>
              <a:spcAft>
                <a:spcPts val="0"/>
              </a:spcAft>
              <a:buClr>
                <a:schemeClr val="dk1"/>
              </a:buClr>
              <a:buSzPts val="2000"/>
              <a:buFont typeface="Wingdings" pitchFamily="2" charset="2"/>
              <a:buChar char="Ø"/>
            </a:pPr>
            <a:r>
              <a:rPr lang="en-US" sz="2700" dirty="0">
                <a:latin typeface="Times New Roman" panose="02020603050405020304" pitchFamily="18" charset="0"/>
                <a:ea typeface="Times New Roman"/>
                <a:cs typeface="Times New Roman" panose="02020603050405020304" pitchFamily="18" charset="0"/>
                <a:sym typeface="Times New Roman"/>
              </a:rPr>
              <a:t>Economic</a:t>
            </a:r>
            <a:endParaRPr sz="2700" dirty="0">
              <a:latin typeface="Times New Roman" panose="02020603050405020304" pitchFamily="18" charset="0"/>
              <a:cs typeface="Times New Roman" panose="02020603050405020304" pitchFamily="18" charset="0"/>
            </a:endParaRPr>
          </a:p>
          <a:p>
            <a:pPr marL="342900" lvl="0" indent="-342900" algn="just" rtl="0">
              <a:lnSpc>
                <a:spcPct val="90000"/>
              </a:lnSpc>
              <a:spcBef>
                <a:spcPts val="1000"/>
              </a:spcBef>
              <a:spcAft>
                <a:spcPts val="0"/>
              </a:spcAft>
              <a:buClr>
                <a:schemeClr val="dk1"/>
              </a:buClr>
              <a:buSzPts val="2000"/>
              <a:buFont typeface="Wingdings" pitchFamily="2" charset="2"/>
              <a:buChar char="Ø"/>
            </a:pPr>
            <a:r>
              <a:rPr lang="en-US" sz="2700" dirty="0">
                <a:latin typeface="Times New Roman" panose="02020603050405020304" pitchFamily="18" charset="0"/>
                <a:ea typeface="Times New Roman"/>
                <a:cs typeface="Times New Roman" panose="02020603050405020304" pitchFamily="18" charset="0"/>
                <a:sym typeface="Times New Roman"/>
              </a:rPr>
              <a:t>Social</a:t>
            </a:r>
            <a:endParaRPr sz="2700" dirty="0">
              <a:latin typeface="Times New Roman" panose="02020603050405020304" pitchFamily="18" charset="0"/>
              <a:cs typeface="Times New Roman" panose="02020603050405020304" pitchFamily="18" charset="0"/>
            </a:endParaRPr>
          </a:p>
          <a:p>
            <a:pPr marL="342900" lvl="0" indent="-342900" algn="just" rtl="0">
              <a:lnSpc>
                <a:spcPct val="90000"/>
              </a:lnSpc>
              <a:spcBef>
                <a:spcPts val="1000"/>
              </a:spcBef>
              <a:spcAft>
                <a:spcPts val="0"/>
              </a:spcAft>
              <a:buClr>
                <a:schemeClr val="dk1"/>
              </a:buClr>
              <a:buSzPts val="2000"/>
              <a:buFont typeface="Wingdings" pitchFamily="2" charset="2"/>
              <a:buChar char="Ø"/>
            </a:pPr>
            <a:r>
              <a:rPr lang="en-US" sz="2700" dirty="0">
                <a:latin typeface="Times New Roman" panose="02020603050405020304" pitchFamily="18" charset="0"/>
                <a:ea typeface="Times New Roman"/>
                <a:cs typeface="Times New Roman" panose="02020603050405020304" pitchFamily="18" charset="0"/>
                <a:sym typeface="Times New Roman"/>
              </a:rPr>
              <a:t>Cultural risks</a:t>
            </a:r>
            <a:endParaRPr sz="2700" dirty="0">
              <a:latin typeface="Times New Roman" panose="02020603050405020304" pitchFamily="18" charset="0"/>
              <a:cs typeface="Times New Roman" panose="02020603050405020304" pitchFamily="18" charset="0"/>
            </a:endParaRPr>
          </a:p>
          <a:p>
            <a:pPr marL="0" lvl="0" indent="0" algn="just" rtl="0">
              <a:lnSpc>
                <a:spcPct val="90000"/>
              </a:lnSpc>
              <a:spcBef>
                <a:spcPts val="1000"/>
              </a:spcBef>
              <a:spcAft>
                <a:spcPts val="0"/>
              </a:spcAft>
              <a:buClr>
                <a:schemeClr val="dk1"/>
              </a:buClr>
              <a:buSzPts val="2400"/>
              <a:buNone/>
            </a:pPr>
            <a:r>
              <a:rPr lang="en-US" sz="2700" dirty="0">
                <a:latin typeface="Times New Roman" panose="02020603050405020304" pitchFamily="18" charset="0"/>
                <a:ea typeface="Times New Roman"/>
                <a:cs typeface="Times New Roman" panose="02020603050405020304" pitchFamily="18" charset="0"/>
                <a:sym typeface="Times New Roman"/>
              </a:rPr>
              <a:t>stemming from </a:t>
            </a:r>
            <a:r>
              <a:rPr lang="en-US" sz="2700" dirty="0">
                <a:solidFill>
                  <a:srgbClr val="C00000"/>
                </a:solidFill>
                <a:latin typeface="Times New Roman" panose="02020603050405020304" pitchFamily="18" charset="0"/>
                <a:ea typeface="Times New Roman"/>
                <a:cs typeface="Times New Roman" panose="02020603050405020304" pitchFamily="18" charset="0"/>
                <a:sym typeface="Times New Roman"/>
              </a:rPr>
              <a:t>port activities and anchorage</a:t>
            </a:r>
            <a:r>
              <a:rPr lang="en-US" sz="2700" dirty="0">
                <a:latin typeface="Times New Roman" panose="02020603050405020304" pitchFamily="18" charset="0"/>
                <a:ea typeface="Times New Roman"/>
                <a:cs typeface="Times New Roman" panose="02020603050405020304" pitchFamily="18" charset="0"/>
                <a:sym typeface="Times New Roman"/>
              </a:rPr>
              <a:t>, with a particular emphasis on </a:t>
            </a:r>
            <a:r>
              <a:rPr lang="en-US" sz="2700" dirty="0">
                <a:solidFill>
                  <a:srgbClr val="C00000"/>
                </a:solidFill>
                <a:latin typeface="Times New Roman" panose="02020603050405020304" pitchFamily="18" charset="0"/>
                <a:ea typeface="Times New Roman"/>
                <a:cs typeface="Times New Roman" panose="02020603050405020304" pitchFamily="18" charset="0"/>
                <a:sym typeface="Times New Roman"/>
              </a:rPr>
              <a:t>oil spills</a:t>
            </a:r>
            <a:r>
              <a:rPr lang="en-US" sz="2700" dirty="0">
                <a:latin typeface="Times New Roman" panose="02020603050405020304" pitchFamily="18" charset="0"/>
                <a:ea typeface="Times New Roman"/>
                <a:cs typeface="Times New Roman" panose="02020603050405020304" pitchFamily="18" charset="0"/>
                <a:sym typeface="Times New Roman"/>
              </a:rPr>
              <a:t>. </a:t>
            </a:r>
            <a:endParaRPr sz="27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1278383" y="1"/>
            <a:ext cx="8336133" cy="1340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Methodology and steps</a:t>
            </a:r>
            <a:endParaRPr/>
          </a:p>
        </p:txBody>
      </p:sp>
      <p:sp>
        <p:nvSpPr>
          <p:cNvPr id="107" name="Google Shape;107;p5"/>
          <p:cNvSpPr txBox="1"/>
          <p:nvPr/>
        </p:nvSpPr>
        <p:spPr>
          <a:xfrm>
            <a:off x="4027603" y="3727719"/>
            <a:ext cx="3476316" cy="270843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44546A"/>
              </a:buClr>
              <a:buSzPts val="1000"/>
              <a:buFont typeface="Times New Roman"/>
              <a:buNone/>
            </a:pPr>
            <a:r>
              <a:rPr lang="en-US" sz="1000" b="1" dirty="0">
                <a:solidFill>
                  <a:srgbClr val="44546A"/>
                </a:solidFill>
                <a:latin typeface="Times New Roman"/>
                <a:ea typeface="Times New Roman"/>
                <a:cs typeface="Times New Roman"/>
                <a:sym typeface="Times New Roman"/>
              </a:rPr>
              <a:t>Steps</a:t>
            </a:r>
            <a:endParaRPr sz="1000"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44546A"/>
              </a:buClr>
              <a:buSzPts val="1000"/>
              <a:buFont typeface="Calibri"/>
              <a:buAutoNum type="arabicPeriod"/>
            </a:pPr>
            <a:r>
              <a:rPr lang="en-US" sz="1000" b="1" dirty="0">
                <a:solidFill>
                  <a:srgbClr val="44546A"/>
                </a:solidFill>
                <a:latin typeface="Times New Roman"/>
                <a:ea typeface="Times New Roman"/>
                <a:cs typeface="Times New Roman"/>
                <a:sym typeface="Times New Roman"/>
              </a:rPr>
              <a:t>Characterize the sector (in our case we have only one sector)</a:t>
            </a:r>
            <a:endParaRPr sz="1000" dirty="0">
              <a:solidFill>
                <a:srgbClr val="44546A"/>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What activities and where?</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Detailed description of the sector</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Sector significance</a:t>
            </a:r>
            <a:endParaRPr sz="1000" b="0" i="0" u="none" strike="noStrike" cap="none"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44546A"/>
              </a:buClr>
              <a:buSzPts val="1000"/>
              <a:buFont typeface="Calibri"/>
              <a:buAutoNum type="arabicPeriod"/>
            </a:pPr>
            <a:r>
              <a:rPr lang="en-US" sz="1000" b="1" dirty="0">
                <a:solidFill>
                  <a:srgbClr val="44546A"/>
                </a:solidFill>
                <a:latin typeface="Times New Roman"/>
                <a:ea typeface="Times New Roman"/>
                <a:cs typeface="Times New Roman"/>
                <a:sym typeface="Times New Roman"/>
              </a:rPr>
              <a:t>Identify risks</a:t>
            </a:r>
            <a:endParaRPr sz="1000" dirty="0">
              <a:solidFill>
                <a:srgbClr val="44546A"/>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Hazards associated with each activity</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What, where and how it can be affected</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Sensitivity and exposure</a:t>
            </a:r>
            <a:r>
              <a:rPr lang="en-US" sz="1000" b="1" i="0" u="none" strike="noStrike" cap="none" dirty="0">
                <a:solidFill>
                  <a:schemeClr val="dk1"/>
                </a:solidFill>
                <a:latin typeface="Times New Roman"/>
                <a:ea typeface="Times New Roman"/>
                <a:cs typeface="Times New Roman"/>
                <a:sym typeface="Times New Roman"/>
              </a:rPr>
              <a:t> </a:t>
            </a:r>
            <a:endParaRPr sz="1000" b="0" i="0" u="none" strike="noStrike" cap="none"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44546A"/>
              </a:buClr>
              <a:buSzPts val="1000"/>
              <a:buFont typeface="Calibri"/>
              <a:buAutoNum type="arabicPeriod"/>
            </a:pPr>
            <a:r>
              <a:rPr lang="en-US" sz="1000" b="1" dirty="0" err="1">
                <a:solidFill>
                  <a:srgbClr val="44546A"/>
                </a:solidFill>
                <a:latin typeface="Times New Roman"/>
                <a:ea typeface="Times New Roman"/>
                <a:cs typeface="Times New Roman"/>
                <a:sym typeface="Times New Roman"/>
              </a:rPr>
              <a:t>Analyse</a:t>
            </a:r>
            <a:r>
              <a:rPr lang="en-US" sz="1000" b="1" dirty="0">
                <a:solidFill>
                  <a:srgbClr val="44546A"/>
                </a:solidFill>
                <a:latin typeface="Times New Roman"/>
                <a:ea typeface="Times New Roman"/>
                <a:cs typeface="Times New Roman"/>
                <a:sym typeface="Times New Roman"/>
              </a:rPr>
              <a:t> risks</a:t>
            </a:r>
            <a:endParaRPr sz="1000" dirty="0">
              <a:solidFill>
                <a:srgbClr val="44546A"/>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Risk level - Consequence x Likelihood matrix </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Confidence of assessment</a:t>
            </a:r>
            <a:endParaRPr sz="1000" b="0" i="0" u="none" strike="noStrike" cap="none"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44546A"/>
              </a:buClr>
              <a:buSzPts val="1000"/>
              <a:buFont typeface="Calibri"/>
              <a:buAutoNum type="arabicPeriod"/>
            </a:pPr>
            <a:r>
              <a:rPr lang="en-US" sz="1000" b="1" dirty="0">
                <a:solidFill>
                  <a:srgbClr val="44546A"/>
                </a:solidFill>
                <a:latin typeface="Times New Roman"/>
                <a:ea typeface="Times New Roman"/>
                <a:cs typeface="Times New Roman"/>
                <a:sym typeface="Times New Roman"/>
              </a:rPr>
              <a:t>Evaluate risks and suggest treatment</a:t>
            </a:r>
            <a:endParaRPr sz="1000" dirty="0">
              <a:solidFill>
                <a:srgbClr val="44546A"/>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Avoid</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Mitigate</a:t>
            </a:r>
            <a:endParaRPr sz="10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1000"/>
              <a:buFont typeface="Calibri"/>
              <a:buAutoNum type="alphaLcPeriod"/>
            </a:pPr>
            <a:r>
              <a:rPr lang="en-US" sz="1000" b="0" i="0" u="none" strike="noStrike" cap="none" dirty="0">
                <a:solidFill>
                  <a:schemeClr val="dk1"/>
                </a:solidFill>
                <a:latin typeface="Times New Roman"/>
                <a:ea typeface="Times New Roman"/>
                <a:cs typeface="Times New Roman"/>
                <a:sym typeface="Times New Roman"/>
              </a:rPr>
              <a:t>Offset</a:t>
            </a:r>
            <a:endParaRPr sz="1000" b="0" i="0" u="none" strike="noStrike" cap="none" dirty="0">
              <a:solidFill>
                <a:schemeClr val="dk1"/>
              </a:solidFill>
              <a:latin typeface="Times New Roman"/>
              <a:ea typeface="Times New Roman"/>
              <a:cs typeface="Times New Roman"/>
              <a:sym typeface="Times New Roman"/>
            </a:endParaRPr>
          </a:p>
        </p:txBody>
      </p:sp>
      <p:sp>
        <p:nvSpPr>
          <p:cNvPr id="108" name="Google Shape;108;p5"/>
          <p:cNvSpPr txBox="1"/>
          <p:nvPr/>
        </p:nvSpPr>
        <p:spPr>
          <a:xfrm>
            <a:off x="424353" y="3466109"/>
            <a:ext cx="3337419"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44546A"/>
              </a:buClr>
              <a:buSzPts val="900"/>
              <a:buFont typeface="Times New Roman"/>
              <a:buNone/>
            </a:pPr>
            <a:r>
              <a:rPr lang="en-US" sz="900" b="1" dirty="0">
                <a:solidFill>
                  <a:srgbClr val="44546A"/>
                </a:solidFill>
                <a:latin typeface="Times New Roman"/>
                <a:ea typeface="Times New Roman"/>
                <a:cs typeface="Times New Roman"/>
                <a:sym typeface="Times New Roman"/>
              </a:rPr>
              <a:t>Parameters</a:t>
            </a:r>
            <a:endParaRPr sz="900"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900"/>
              <a:buFont typeface="Calibri"/>
              <a:buAutoNum type="arabicPeriod"/>
            </a:pPr>
            <a:r>
              <a:rPr lang="en-US" sz="900" dirty="0">
                <a:solidFill>
                  <a:schemeClr val="dk1"/>
                </a:solidFill>
                <a:latin typeface="Times New Roman"/>
                <a:ea typeface="Times New Roman"/>
                <a:cs typeface="Times New Roman"/>
                <a:sym typeface="Times New Roman"/>
              </a:rPr>
              <a:t>Value (risk receptors)</a:t>
            </a:r>
            <a:endParaRPr sz="900"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900"/>
              <a:buFont typeface="Calibri"/>
              <a:buAutoNum type="alphaLcPeriod"/>
            </a:pPr>
            <a:r>
              <a:rPr lang="en-US" sz="900" b="0" i="0" u="none" strike="noStrike" cap="none" dirty="0">
                <a:solidFill>
                  <a:schemeClr val="dk1"/>
                </a:solidFill>
                <a:latin typeface="Times New Roman"/>
                <a:ea typeface="Times New Roman"/>
                <a:cs typeface="Times New Roman"/>
                <a:sym typeface="Times New Roman"/>
              </a:rPr>
              <a:t>Environment (Beaches and coastline, seagrass meadows, biogenic reefs, biodiversity, macroalgae, invertebrates, plankton and microbes, bony fish, sharks and rays, sea turtles, dolphins, monk seals, seabirds)</a:t>
            </a:r>
            <a:endParaRPr sz="9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900"/>
              <a:buFont typeface="Calibri"/>
              <a:buAutoNum type="alphaLcPeriod"/>
            </a:pPr>
            <a:r>
              <a:rPr lang="en-US" sz="900" b="0" i="0" u="none" strike="noStrike" cap="none" dirty="0">
                <a:solidFill>
                  <a:schemeClr val="dk1"/>
                </a:solidFill>
                <a:latin typeface="Times New Roman"/>
                <a:ea typeface="Times New Roman"/>
                <a:cs typeface="Times New Roman"/>
                <a:sym typeface="Times New Roman"/>
              </a:rPr>
              <a:t>Social (Understanding, appreciation, aesthetics, human health, food security, enjoyment, access, equity, empowerment)</a:t>
            </a:r>
            <a:endParaRPr sz="9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900"/>
              <a:buFont typeface="Calibri"/>
              <a:buAutoNum type="alphaLcPeriod"/>
            </a:pPr>
            <a:r>
              <a:rPr lang="en-US" sz="900" b="0" i="0" u="none" strike="noStrike" cap="none" dirty="0">
                <a:solidFill>
                  <a:schemeClr val="dk1"/>
                </a:solidFill>
                <a:latin typeface="Times New Roman"/>
                <a:ea typeface="Times New Roman"/>
                <a:cs typeface="Times New Roman"/>
                <a:sym typeface="Times New Roman"/>
              </a:rPr>
              <a:t>Cultural (Cultural practices, customs, places important for cultural tradition, places of historic significance, natural heritage)</a:t>
            </a:r>
            <a:endParaRPr sz="900" b="0" i="0" u="none" strike="noStrike" cap="none" dirty="0">
              <a:solidFill>
                <a:schemeClr val="dk1"/>
              </a:solidFill>
              <a:latin typeface="Times New Roman"/>
              <a:ea typeface="Times New Roman"/>
              <a:cs typeface="Times New Roman"/>
              <a:sym typeface="Times New Roman"/>
            </a:endParaRPr>
          </a:p>
          <a:p>
            <a:pPr marL="742950" marR="0" lvl="1" indent="-285750" algn="just" rtl="0">
              <a:spcBef>
                <a:spcPts val="0"/>
              </a:spcBef>
              <a:spcAft>
                <a:spcPts val="0"/>
              </a:spcAft>
              <a:buClr>
                <a:schemeClr val="dk1"/>
              </a:buClr>
              <a:buSzPts val="900"/>
              <a:buFont typeface="Calibri"/>
              <a:buAutoNum type="alphaLcPeriod"/>
            </a:pPr>
            <a:r>
              <a:rPr lang="en-US" sz="900" b="0" i="0" u="none" strike="noStrike" cap="none" dirty="0">
                <a:solidFill>
                  <a:schemeClr val="dk1"/>
                </a:solidFill>
                <a:latin typeface="Times New Roman"/>
                <a:ea typeface="Times New Roman"/>
                <a:cs typeface="Times New Roman"/>
                <a:sym typeface="Times New Roman"/>
              </a:rPr>
              <a:t>Economic (Income, employment)</a:t>
            </a:r>
            <a:endParaRPr sz="900" b="0" i="0" u="none" strike="noStrike" cap="none"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900"/>
              <a:buFont typeface="Calibri"/>
              <a:buAutoNum type="arabicPeriod"/>
            </a:pPr>
            <a:r>
              <a:rPr lang="en-US" sz="900" dirty="0">
                <a:solidFill>
                  <a:schemeClr val="dk1"/>
                </a:solidFill>
                <a:latin typeface="Times New Roman"/>
                <a:ea typeface="Times New Roman"/>
                <a:cs typeface="Times New Roman"/>
                <a:sym typeface="Times New Roman"/>
              </a:rPr>
              <a:t>Hazard (A source of potential harm to the environment or humans)</a:t>
            </a:r>
            <a:endParaRPr sz="900"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900"/>
              <a:buFont typeface="Calibri"/>
              <a:buAutoNum type="arabicPeriod"/>
            </a:pPr>
            <a:r>
              <a:rPr lang="en-US" sz="900" dirty="0">
                <a:solidFill>
                  <a:schemeClr val="dk1"/>
                </a:solidFill>
                <a:latin typeface="Times New Roman"/>
                <a:ea typeface="Times New Roman"/>
                <a:cs typeface="Times New Roman"/>
                <a:sym typeface="Times New Roman"/>
              </a:rPr>
              <a:t>Event (An incident that is induced or significantly exacerbated by a sector activity that can pose a hazard and that occurs in a particular place during a particular interval of time.)</a:t>
            </a:r>
            <a:endParaRPr sz="900"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900"/>
              <a:buFont typeface="Calibri"/>
              <a:buAutoNum type="arabicPeriod"/>
            </a:pPr>
            <a:r>
              <a:rPr lang="en-US" sz="900" dirty="0">
                <a:solidFill>
                  <a:schemeClr val="dk1"/>
                </a:solidFill>
                <a:latin typeface="Times New Roman"/>
                <a:ea typeface="Times New Roman"/>
                <a:cs typeface="Times New Roman"/>
                <a:sym typeface="Times New Roman"/>
              </a:rPr>
              <a:t>Consequence (The outcome of the event)</a:t>
            </a:r>
            <a:endParaRPr sz="900" dirty="0">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900"/>
              <a:buFont typeface="Calibri"/>
              <a:buAutoNum type="arabicPeriod"/>
            </a:pPr>
            <a:r>
              <a:rPr lang="en-US" sz="900" dirty="0">
                <a:solidFill>
                  <a:schemeClr val="dk1"/>
                </a:solidFill>
                <a:latin typeface="Times New Roman"/>
                <a:ea typeface="Times New Roman"/>
                <a:cs typeface="Times New Roman"/>
                <a:sym typeface="Times New Roman"/>
              </a:rPr>
              <a:t>Likelihood (The chance of an event happening)</a:t>
            </a:r>
            <a:endParaRPr sz="900" dirty="0">
              <a:solidFill>
                <a:schemeClr val="dk1"/>
              </a:solidFill>
              <a:latin typeface="Times New Roman"/>
              <a:ea typeface="Times New Roman"/>
              <a:cs typeface="Times New Roman"/>
              <a:sym typeface="Times New Roman"/>
            </a:endParaRPr>
          </a:p>
        </p:txBody>
      </p:sp>
      <p:pic>
        <p:nvPicPr>
          <p:cNvPr id="109" name="Google Shape;109;p5"/>
          <p:cNvPicPr preferRelativeResize="0"/>
          <p:nvPr/>
        </p:nvPicPr>
        <p:blipFill rotWithShape="1">
          <a:blip r:embed="rId3">
            <a:alphaModFix/>
          </a:blip>
          <a:srcRect/>
          <a:stretch/>
        </p:blipFill>
        <p:spPr>
          <a:xfrm>
            <a:off x="8103930" y="3052216"/>
            <a:ext cx="3993210" cy="1877857"/>
          </a:xfrm>
          <a:prstGeom prst="rect">
            <a:avLst/>
          </a:prstGeom>
          <a:noFill/>
          <a:ln>
            <a:noFill/>
          </a:ln>
        </p:spPr>
      </p:pic>
      <p:pic>
        <p:nvPicPr>
          <p:cNvPr id="110" name="Google Shape;110;p5"/>
          <p:cNvPicPr preferRelativeResize="0"/>
          <p:nvPr/>
        </p:nvPicPr>
        <p:blipFill rotWithShape="1">
          <a:blip r:embed="rId4">
            <a:alphaModFix/>
          </a:blip>
          <a:srcRect/>
          <a:stretch/>
        </p:blipFill>
        <p:spPr>
          <a:xfrm>
            <a:off x="7549660" y="4976373"/>
            <a:ext cx="4547480" cy="1243905"/>
          </a:xfrm>
          <a:prstGeom prst="rect">
            <a:avLst/>
          </a:prstGeom>
          <a:noFill/>
          <a:ln>
            <a:noFill/>
          </a:ln>
        </p:spPr>
      </p:pic>
      <p:pic>
        <p:nvPicPr>
          <p:cNvPr id="111" name="Google Shape;111;p5"/>
          <p:cNvPicPr preferRelativeResize="0"/>
          <p:nvPr/>
        </p:nvPicPr>
        <p:blipFill rotWithShape="1">
          <a:blip r:embed="rId5">
            <a:alphaModFix/>
          </a:blip>
          <a:srcRect/>
          <a:stretch/>
        </p:blipFill>
        <p:spPr>
          <a:xfrm>
            <a:off x="4334775" y="1074464"/>
            <a:ext cx="5731510" cy="1998345"/>
          </a:xfrm>
          <a:prstGeom prst="rect">
            <a:avLst/>
          </a:prstGeom>
          <a:noFill/>
          <a:ln>
            <a:noFill/>
          </a:ln>
        </p:spPr>
      </p:pic>
      <p:pic>
        <p:nvPicPr>
          <p:cNvPr id="112" name="Google Shape;112;p5" descr="A screenshot of a computer&#10;&#10;AI-generated content may be incorrect."/>
          <p:cNvPicPr preferRelativeResize="0"/>
          <p:nvPr/>
        </p:nvPicPr>
        <p:blipFill rotWithShape="1">
          <a:blip r:embed="rId6">
            <a:alphaModFix/>
          </a:blip>
          <a:srcRect l="30338" t="26648" r="32640" b="36109"/>
          <a:stretch/>
        </p:blipFill>
        <p:spPr>
          <a:xfrm>
            <a:off x="343330" y="1263886"/>
            <a:ext cx="3741357" cy="2116619"/>
          </a:xfrm>
          <a:prstGeom prst="rect">
            <a:avLst/>
          </a:prstGeom>
          <a:noFill/>
          <a:ln>
            <a:noFill/>
          </a:ln>
        </p:spPr>
      </p:pic>
      <p:sp>
        <p:nvSpPr>
          <p:cNvPr id="113" name="Google Shape;113;p5"/>
          <p:cNvSpPr txBox="1"/>
          <p:nvPr/>
        </p:nvSpPr>
        <p:spPr>
          <a:xfrm>
            <a:off x="1816117" y="3138613"/>
            <a:ext cx="226857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Source: Brashear and Jones, 2010</a:t>
            </a:r>
            <a:endParaRPr/>
          </a:p>
        </p:txBody>
      </p:sp>
      <p:sp>
        <p:nvSpPr>
          <p:cNvPr id="114" name="Google Shape;114;p5"/>
          <p:cNvSpPr txBox="1"/>
          <p:nvPr/>
        </p:nvSpPr>
        <p:spPr>
          <a:xfrm>
            <a:off x="7503918" y="6266578"/>
            <a:ext cx="46880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Times New Roman"/>
                <a:ea typeface="Times New Roman"/>
                <a:cs typeface="Times New Roman"/>
                <a:sym typeface="Times New Roman"/>
              </a:rPr>
              <a:t>Source: Australian and Queensland Governments, Risk Assessment – Permission System, 2019</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1278383" y="1"/>
            <a:ext cx="8336133" cy="1340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Results of the Risk Assessment</a:t>
            </a:r>
            <a:endParaRPr/>
          </a:p>
        </p:txBody>
      </p:sp>
      <p:sp>
        <p:nvSpPr>
          <p:cNvPr id="120" name="Google Shape;120;p6"/>
          <p:cNvSpPr txBox="1">
            <a:spLocks noGrp="1"/>
          </p:cNvSpPr>
          <p:nvPr>
            <p:ph type="body" idx="1"/>
          </p:nvPr>
        </p:nvSpPr>
        <p:spPr>
          <a:xfrm>
            <a:off x="562707" y="1664677"/>
            <a:ext cx="11418277" cy="4512286"/>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Clr>
                <a:schemeClr val="dk1"/>
              </a:buClr>
              <a:buSzPts val="2800"/>
              <a:buFont typeface="Wingdings" pitchFamily="2" charset="2"/>
              <a:buChar char="Ø"/>
            </a:pPr>
            <a:r>
              <a:rPr lang="en-US" dirty="0">
                <a:latin typeface="Times New Roman"/>
                <a:ea typeface="Times New Roman"/>
                <a:cs typeface="Times New Roman"/>
                <a:sym typeface="Times New Roman"/>
              </a:rPr>
              <a:t>The findings of the risk assessment highlight </a:t>
            </a:r>
            <a:r>
              <a:rPr lang="en-US" dirty="0">
                <a:solidFill>
                  <a:srgbClr val="C00000"/>
                </a:solidFill>
                <a:latin typeface="Times New Roman"/>
                <a:ea typeface="Times New Roman"/>
                <a:cs typeface="Times New Roman"/>
                <a:sym typeface="Times New Roman"/>
              </a:rPr>
              <a:t>significant risks associated with oil spills, marine traffic, and port-related industrial activities</a:t>
            </a:r>
            <a:r>
              <a:rPr lang="en-US" dirty="0">
                <a:latin typeface="Times New Roman"/>
                <a:ea typeface="Times New Roman"/>
                <a:cs typeface="Times New Roman"/>
                <a:sym typeface="Times New Roman"/>
              </a:rPr>
              <a:t>, which pose threats to marine ecosystems, local economies, and coastal communities. </a:t>
            </a:r>
            <a:endParaRPr dirty="0"/>
          </a:p>
          <a:p>
            <a:pPr lvl="0" indent="-457200" algn="l" rtl="0">
              <a:lnSpc>
                <a:spcPct val="90000"/>
              </a:lnSpc>
              <a:spcBef>
                <a:spcPts val="1000"/>
              </a:spcBef>
              <a:spcAft>
                <a:spcPts val="0"/>
              </a:spcAft>
              <a:buClr>
                <a:schemeClr val="dk1"/>
              </a:buClr>
              <a:buSzPts val="2800"/>
              <a:buFont typeface="Wingdings" pitchFamily="2" charset="2"/>
              <a:buChar char="Ø"/>
            </a:pPr>
            <a:r>
              <a:rPr lang="en-US" dirty="0">
                <a:latin typeface="Times New Roman"/>
                <a:ea typeface="Times New Roman"/>
                <a:cs typeface="Times New Roman"/>
                <a:sym typeface="Times New Roman"/>
              </a:rPr>
              <a:t>After ranking the identified risks, </a:t>
            </a:r>
            <a:r>
              <a:rPr lang="en-US" dirty="0">
                <a:solidFill>
                  <a:srgbClr val="C00000"/>
                </a:solidFill>
                <a:latin typeface="Times New Roman"/>
                <a:ea typeface="Times New Roman"/>
                <a:cs typeface="Times New Roman"/>
                <a:sym typeface="Times New Roman"/>
              </a:rPr>
              <a:t>treatment measures have been proposed for each of the three ports</a:t>
            </a:r>
            <a:r>
              <a:rPr lang="en-US" dirty="0">
                <a:latin typeface="Times New Roman"/>
                <a:ea typeface="Times New Roman"/>
                <a:cs typeface="Times New Roman"/>
                <a:sym typeface="Times New Roman"/>
              </a:rPr>
              <a:t> to minimize the likelihood and impact of hazardous events. </a:t>
            </a:r>
            <a:endParaRPr dirty="0"/>
          </a:p>
          <a:p>
            <a:pPr lvl="0" indent="-457200" algn="l" rtl="0">
              <a:lnSpc>
                <a:spcPct val="90000"/>
              </a:lnSpc>
              <a:spcBef>
                <a:spcPts val="1000"/>
              </a:spcBef>
              <a:spcAft>
                <a:spcPts val="0"/>
              </a:spcAft>
              <a:buClr>
                <a:schemeClr val="dk1"/>
              </a:buClr>
              <a:buSzPts val="2800"/>
              <a:buFont typeface="Wingdings" pitchFamily="2" charset="2"/>
              <a:buChar char="Ø"/>
            </a:pPr>
            <a:r>
              <a:rPr lang="en-US" dirty="0">
                <a:latin typeface="Times New Roman"/>
                <a:ea typeface="Times New Roman"/>
                <a:cs typeface="Times New Roman"/>
                <a:sym typeface="Times New Roman"/>
              </a:rPr>
              <a:t>While each port applies context-specific measures shaped by its regulatory environment and operational profile, </a:t>
            </a:r>
            <a:r>
              <a:rPr lang="en-US" dirty="0">
                <a:solidFill>
                  <a:srgbClr val="C00000"/>
                </a:solidFill>
                <a:latin typeface="Times New Roman"/>
                <a:ea typeface="Times New Roman"/>
                <a:cs typeface="Times New Roman"/>
                <a:sym typeface="Times New Roman"/>
              </a:rPr>
              <a:t>shared challenges highlight the necessity for transnational solutions</a:t>
            </a:r>
            <a:r>
              <a:rPr lang="en-US" dirty="0">
                <a:latin typeface="Times New Roman"/>
                <a:ea typeface="Times New Roman"/>
                <a:cs typeface="Times New Roman"/>
                <a:sym typeface="Times New Roman"/>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70F16-72E4-2C5D-0889-FC02B603D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32EF3-FAA3-1028-4B37-6647E7D61B5E}"/>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Elefsis</a:t>
            </a:r>
            <a:r>
              <a:rPr lang="en-US" dirty="0">
                <a:latin typeface="Times New Roman" panose="02020603050405020304" pitchFamily="18" charset="0"/>
                <a:cs typeface="Times New Roman" panose="02020603050405020304" pitchFamily="18" charset="0"/>
              </a:rPr>
              <a:t> Port Authority - Greece</a:t>
            </a:r>
          </a:p>
        </p:txBody>
      </p:sp>
      <p:graphicFrame>
        <p:nvGraphicFramePr>
          <p:cNvPr id="6" name="Table 5">
            <a:extLst>
              <a:ext uri="{FF2B5EF4-FFF2-40B4-BE49-F238E27FC236}">
                <a16:creationId xmlns:a16="http://schemas.microsoft.com/office/drawing/2014/main" id="{D04A8FD0-9CA9-F662-2052-56E0C1EBE1D4}"/>
              </a:ext>
            </a:extLst>
          </p:cNvPr>
          <p:cNvGraphicFramePr>
            <a:graphicFrameLocks noGrp="1"/>
          </p:cNvGraphicFramePr>
          <p:nvPr>
            <p:extLst>
              <p:ext uri="{D42A27DB-BD31-4B8C-83A1-F6EECF244321}">
                <p14:modId xmlns:p14="http://schemas.microsoft.com/office/powerpoint/2010/main" val="218277601"/>
              </p:ext>
            </p:extLst>
          </p:nvPr>
        </p:nvGraphicFramePr>
        <p:xfrm>
          <a:off x="816429" y="1275213"/>
          <a:ext cx="10858499" cy="5515737"/>
        </p:xfrm>
        <a:graphic>
          <a:graphicData uri="http://schemas.openxmlformats.org/drawingml/2006/table">
            <a:tbl>
              <a:tblPr firstRow="1" firstCol="1" bandRow="1"/>
              <a:tblGrid>
                <a:gridCol w="2877701">
                  <a:extLst>
                    <a:ext uri="{9D8B030D-6E8A-4147-A177-3AD203B41FA5}">
                      <a16:colId xmlns:a16="http://schemas.microsoft.com/office/drawing/2014/main" val="1426322218"/>
                    </a:ext>
                  </a:extLst>
                </a:gridCol>
                <a:gridCol w="7980798">
                  <a:extLst>
                    <a:ext uri="{9D8B030D-6E8A-4147-A177-3AD203B41FA5}">
                      <a16:colId xmlns:a16="http://schemas.microsoft.com/office/drawing/2014/main" val="922716989"/>
                    </a:ext>
                  </a:extLst>
                </a:gridCol>
              </a:tblGrid>
              <a:tr h="293362">
                <a:tc rowSpan="2">
                  <a:txBody>
                    <a:bodyPr/>
                    <a:lstStyle/>
                    <a:p>
                      <a:pPr marL="0" marR="0" algn="ctr">
                        <a:lnSpc>
                          <a:spcPct val="115000"/>
                        </a:lnSpc>
                        <a:buNone/>
                      </a:pPr>
                      <a:r>
                        <a:rPr lang="en-US" sz="1000" kern="100" dirty="0">
                          <a:effectLst/>
                          <a:latin typeface="Times New Roman" panose="02020603050405020304" pitchFamily="18" charset="0"/>
                          <a:ea typeface="Times New Roman" panose="02020603050405020304" pitchFamily="18" charset="0"/>
                        </a:rPr>
                        <a:t>Nautical communication</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Disruption in communication, potentially leading to accidents or incidents on land or at sea, resulting in injuries, loss of life, spills, leaks, fires, explosions, vessel sinking, grounding, asset/personnel/data ransom, or information security breaches.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7519196"/>
                  </a:ext>
                </a:extLst>
              </a:tr>
              <a:tr h="293362">
                <a:tc vMerge="1">
                  <a:txBody>
                    <a:bodyPr/>
                    <a:lstStyle/>
                    <a:p>
                      <a:endParaRPr lang="en-US"/>
                    </a:p>
                  </a:txBody>
                  <a:tcPr/>
                </a:tc>
                <a:tc>
                  <a:txBody>
                    <a:bodyPr/>
                    <a:lstStyle/>
                    <a:p>
                      <a:pPr marL="0" marR="0" algn="ctr">
                        <a:lnSpc>
                          <a:spcPct val="115000"/>
                        </a:lnSpc>
                        <a:buNone/>
                      </a:pPr>
                      <a:r>
                        <a:rPr lang="en-US" sz="1000" kern="100">
                          <a:solidFill>
                            <a:srgbClr val="000000"/>
                          </a:solidFill>
                          <a:effectLst/>
                          <a:latin typeface="Times New Roman" panose="02020603050405020304" pitchFamily="18" charset="0"/>
                          <a:ea typeface="Times New Roman" panose="02020603050405020304" pitchFamily="18" charset="0"/>
                        </a:rPr>
                        <a:t>Failure in process control, posing risks of operational and technical malfunctions.</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US" sz="1000" kern="100">
                          <a:solidFill>
                            <a:srgbClr val="000000"/>
                          </a:solidFill>
                          <a:effectLst/>
                          <a:latin typeface="Times New Roman" panose="02020603050405020304" pitchFamily="18" charset="0"/>
                          <a:ea typeface="Times New Roman" panose="02020603050405020304" pitchFamily="18" charset="0"/>
                        </a:rPr>
                        <a:t>Grounding due to navigational error</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37946267"/>
                  </a:ext>
                </a:extLst>
              </a:tr>
              <a:tr h="140535">
                <a:tc rowSpan="5">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Anchorage</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Loss of anchor and chain</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741696472"/>
                  </a:ext>
                </a:extLst>
              </a:tr>
              <a:tr h="140535">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Structural damage to the vessel</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822684270"/>
                  </a:ext>
                </a:extLst>
              </a:tr>
              <a:tr h="446190">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Grounding </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Collision with other vessels</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Sinking</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1584203298"/>
                  </a:ext>
                </a:extLst>
              </a:tr>
              <a:tr h="293362">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Fire/explosion</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82984498"/>
                  </a:ext>
                </a:extLst>
              </a:tr>
              <a:tr h="293362">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Injury</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Life loss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9113151"/>
                  </a:ext>
                </a:extLst>
              </a:tr>
              <a:tr h="140535">
                <a:tc rowSpan="3">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Berthing at port</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2023969039"/>
                  </a:ext>
                </a:extLst>
              </a:tr>
              <a:tr h="293362">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Injury</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Life loss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92384653"/>
                  </a:ext>
                </a:extLst>
              </a:tr>
              <a:tr h="293362">
                <a:tc vMerge="1">
                  <a:txBody>
                    <a:bodyPr/>
                    <a:lstStyle/>
                    <a:p>
                      <a:endParaRPr lang="en-US"/>
                    </a:p>
                  </a:txBody>
                  <a:tcPr/>
                </a:tc>
                <a:tc>
                  <a:txBody>
                    <a:bodyPr/>
                    <a:lstStyle/>
                    <a:p>
                      <a:pPr marL="0" marR="0" algn="ctr">
                        <a:lnSpc>
                          <a:spcPct val="115000"/>
                        </a:lnSpc>
                        <a:buNone/>
                      </a:pPr>
                      <a:r>
                        <a:rPr lang="en-US" sz="1000" kern="10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95488015"/>
                  </a:ext>
                </a:extLst>
              </a:tr>
              <a:tr h="140535">
                <a:tc rowSpan="3">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Maneuvering</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45937335"/>
                  </a:ext>
                </a:extLst>
              </a:tr>
              <a:tr h="293362">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Injury</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Life loss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75918639"/>
                  </a:ext>
                </a:extLst>
              </a:tr>
              <a:tr h="293362">
                <a:tc vMerge="1">
                  <a:txBody>
                    <a:bodyPr/>
                    <a:lstStyle/>
                    <a:p>
                      <a:endParaRPr lang="en-US"/>
                    </a:p>
                  </a:txBody>
                  <a:tcPr/>
                </a:tc>
                <a:tc>
                  <a:txBody>
                    <a:bodyPr/>
                    <a:lstStyle/>
                    <a:p>
                      <a:pPr marL="0" marR="0" algn="ctr">
                        <a:lnSpc>
                          <a:spcPct val="115000"/>
                        </a:lnSpc>
                        <a:buNone/>
                      </a:pPr>
                      <a:r>
                        <a:rPr lang="en-US" sz="1000" kern="10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83501582"/>
                  </a:ext>
                </a:extLst>
              </a:tr>
              <a:tr h="293362">
                <a:tc rowSpan="3">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Cargo loading/unloading</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Injury</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Life loss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82172522"/>
                  </a:ext>
                </a:extLst>
              </a:tr>
              <a:tr h="293362">
                <a:tc vMerge="1">
                  <a:txBody>
                    <a:bodyPr/>
                    <a:lstStyle/>
                    <a:p>
                      <a:endParaRPr lang="en-US"/>
                    </a:p>
                  </a:txBody>
                  <a:tcPr/>
                </a:tc>
                <a:tc>
                  <a:txBody>
                    <a:bodyPr/>
                    <a:lstStyle/>
                    <a:p>
                      <a:pPr marL="0" marR="0" algn="ctr">
                        <a:lnSpc>
                          <a:spcPct val="115000"/>
                        </a:lnSpc>
                        <a:buNone/>
                      </a:pPr>
                      <a:r>
                        <a:rPr lang="en-US" sz="1000" kern="10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656677444"/>
                  </a:ext>
                </a:extLst>
              </a:tr>
              <a:tr h="140535">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67856487"/>
                  </a:ext>
                </a:extLst>
              </a:tr>
              <a:tr h="140535">
                <a:tc rowSpan="3">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Dangerous cargo handling</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98166952"/>
                  </a:ext>
                </a:extLst>
              </a:tr>
              <a:tr h="293362">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Injury</a:t>
                      </a:r>
                      <a:endParaRPr lang="en-US" sz="1000" kern="10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Life loss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3747186"/>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1547167398"/>
                  </a:ext>
                </a:extLst>
              </a:tr>
            </a:tbl>
          </a:graphicData>
        </a:graphic>
      </p:graphicFrame>
    </p:spTree>
    <p:extLst>
      <p:ext uri="{BB962C8B-B14F-4D97-AF65-F5344CB8AC3E}">
        <p14:creationId xmlns:p14="http://schemas.microsoft.com/office/powerpoint/2010/main" val="346041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BDEC-2DFD-F60E-8416-CE43E099D704}"/>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Elefsis</a:t>
            </a:r>
            <a:r>
              <a:rPr lang="en-US" dirty="0">
                <a:latin typeface="Times New Roman" panose="02020603050405020304" pitchFamily="18" charset="0"/>
                <a:cs typeface="Times New Roman" panose="02020603050405020304" pitchFamily="18" charset="0"/>
              </a:rPr>
              <a:t> Port Authority - Greece</a:t>
            </a:r>
          </a:p>
        </p:txBody>
      </p:sp>
      <p:graphicFrame>
        <p:nvGraphicFramePr>
          <p:cNvPr id="4" name="Table 3">
            <a:extLst>
              <a:ext uri="{FF2B5EF4-FFF2-40B4-BE49-F238E27FC236}">
                <a16:creationId xmlns:a16="http://schemas.microsoft.com/office/drawing/2014/main" id="{5A60F7E3-994E-10D2-7E2B-ECF4CC586304}"/>
              </a:ext>
            </a:extLst>
          </p:cNvPr>
          <p:cNvGraphicFramePr>
            <a:graphicFrameLocks noGrp="1"/>
          </p:cNvGraphicFramePr>
          <p:nvPr>
            <p:extLst>
              <p:ext uri="{D42A27DB-BD31-4B8C-83A1-F6EECF244321}">
                <p14:modId xmlns:p14="http://schemas.microsoft.com/office/powerpoint/2010/main" val="4125442903"/>
              </p:ext>
            </p:extLst>
          </p:nvPr>
        </p:nvGraphicFramePr>
        <p:xfrm>
          <a:off x="805543" y="1683429"/>
          <a:ext cx="10858499" cy="4933569"/>
        </p:xfrm>
        <a:graphic>
          <a:graphicData uri="http://schemas.openxmlformats.org/drawingml/2006/table">
            <a:tbl>
              <a:tblPr firstRow="1" firstCol="1" bandRow="1"/>
              <a:tblGrid>
                <a:gridCol w="2877701">
                  <a:extLst>
                    <a:ext uri="{9D8B030D-6E8A-4147-A177-3AD203B41FA5}">
                      <a16:colId xmlns:a16="http://schemas.microsoft.com/office/drawing/2014/main" val="3119508258"/>
                    </a:ext>
                  </a:extLst>
                </a:gridCol>
                <a:gridCol w="7980798">
                  <a:extLst>
                    <a:ext uri="{9D8B030D-6E8A-4147-A177-3AD203B41FA5}">
                      <a16:colId xmlns:a16="http://schemas.microsoft.com/office/drawing/2014/main" val="4189208197"/>
                    </a:ext>
                  </a:extLst>
                </a:gridCol>
              </a:tblGrid>
              <a:tr h="293362">
                <a:tc>
                  <a:txBody>
                    <a:bodyPr/>
                    <a:lstStyle/>
                    <a:p>
                      <a:pPr marL="0" marR="0" algn="ctr">
                        <a:lnSpc>
                          <a:spcPct val="115000"/>
                        </a:lnSpc>
                        <a:buNone/>
                      </a:pPr>
                      <a:r>
                        <a:rPr lang="en-US" sz="1000" kern="100" dirty="0">
                          <a:effectLst/>
                          <a:latin typeface="Times New Roman" panose="02020603050405020304" pitchFamily="18" charset="0"/>
                          <a:ea typeface="Times New Roman" panose="02020603050405020304" pitchFamily="18" charset="0"/>
                        </a:rPr>
                        <a:t>Ballast operations</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85202562"/>
                  </a:ext>
                </a:extLst>
              </a:tr>
              <a:tr h="140535">
                <a:tc rowSpan="4">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Bunkering at anchorage</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Vessel damage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2964753038"/>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Fire/Explosion</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76042575"/>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91312047"/>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1476278087"/>
                  </a:ext>
                </a:extLst>
              </a:tr>
              <a:tr h="140535">
                <a:tc rowSpan="4">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Bunkering withing the port</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Equipment malfunction, damage, or loss, such as pipeline, hose, tank, or valve ruptures.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94815251"/>
                  </a:ext>
                </a:extLst>
              </a:tr>
              <a:tr h="140535">
                <a:tc vMerge="1">
                  <a:txBody>
                    <a:bodyPr/>
                    <a:lstStyle/>
                    <a:p>
                      <a:endParaRPr lang="en-US"/>
                    </a:p>
                  </a:txBody>
                  <a:tcPr/>
                </a:tc>
                <a:tc>
                  <a:txBody>
                    <a:bodyPr/>
                    <a:lstStyle/>
                    <a:p>
                      <a:pPr marL="22860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Injury, health damage, life loss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51820220"/>
                  </a:ext>
                </a:extLst>
              </a:tr>
              <a:tr h="140535">
                <a:tc vMerge="1">
                  <a:txBody>
                    <a:bodyPr/>
                    <a:lstStyle/>
                    <a:p>
                      <a:endParaRPr lang="en-US"/>
                    </a:p>
                  </a:txBody>
                  <a:tcPr/>
                </a:tc>
                <a:tc>
                  <a:txBody>
                    <a:bodyPr/>
                    <a:lstStyle/>
                    <a:p>
                      <a:pPr marL="22860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18293738"/>
                  </a:ext>
                </a:extLst>
              </a:tr>
              <a:tr h="293362">
                <a:tc vMerge="1">
                  <a:txBody>
                    <a:bodyPr/>
                    <a:lstStyle/>
                    <a:p>
                      <a:endParaRPr lang="en-US"/>
                    </a:p>
                  </a:txBody>
                  <a:tcPr/>
                </a:tc>
                <a:tc>
                  <a:txBody>
                    <a:bodyPr/>
                    <a:lstStyle/>
                    <a:p>
                      <a:pPr marL="22860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23801973"/>
                  </a:ext>
                </a:extLst>
              </a:tr>
              <a:tr h="140535">
                <a:tc rowSpan="3">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Storage of oil products</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78190490"/>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Injury, health damage, life loss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386034996"/>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4479471"/>
                  </a:ext>
                </a:extLst>
              </a:tr>
              <a:tr h="140535">
                <a:tc rowSpan="6">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Waste management</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Equipment malfunction, damage, or loss, such as pipeline, hose, tank, or valve ruptures.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54209994"/>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82295041"/>
                  </a:ext>
                </a:extLst>
              </a:tr>
              <a:tr h="140535">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Vehicle collisions, including vehicle control loss, impact of vehicle or cargo with worker / person</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00962729"/>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Intentional or unintentional waste illegal leaks to environment</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4173291"/>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Loss of situation control resulting in accident</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79442685"/>
                  </a:ext>
                </a:extLst>
              </a:tr>
              <a:tr h="140535">
                <a:tc vMerge="1">
                  <a:txBody>
                    <a:bodyPr/>
                    <a:lstStyle/>
                    <a:p>
                      <a:endParaRPr lang="en-US"/>
                    </a:p>
                  </a:txBody>
                  <a:tcPr/>
                </a:tc>
                <a:tc>
                  <a:txBody>
                    <a:bodyPr/>
                    <a:lstStyle/>
                    <a:p>
                      <a:pPr marL="0" marR="0" algn="ctr">
                        <a:lnSpc>
                          <a:spcPct val="115000"/>
                        </a:lnSpc>
                        <a:buNone/>
                      </a:pPr>
                      <a:r>
                        <a:rPr lang="en-GB" sz="1000" kern="100">
                          <a:solidFill>
                            <a:srgbClr val="000000"/>
                          </a:solidFill>
                          <a:effectLst/>
                          <a:latin typeface="Times New Roman" panose="02020603050405020304" pitchFamily="18" charset="0"/>
                          <a:ea typeface="Times New Roman" panose="02020603050405020304" pitchFamily="18" charset="0"/>
                        </a:rPr>
                        <a:t>Injury, health damage, life loss</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4111779483"/>
                  </a:ext>
                </a:extLst>
              </a:tr>
              <a:tr h="140535">
                <a:tc rowSpan="5">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Ship repairs and maintenance</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Equipment malfunction, damage, or loss, such as pipeline, hose, tank, or valve ruptures.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6366555"/>
                  </a:ext>
                </a:extLst>
              </a:tr>
              <a:tr h="293362">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Fire/explosion</a:t>
                      </a:r>
                      <a:endParaRPr lang="en-US" sz="1000" kern="100" dirty="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58628932"/>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Loss of situation control resulting in accident</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3313473475"/>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Injury, health damage, life loss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96266503"/>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43362289"/>
                  </a:ext>
                </a:extLst>
              </a:tr>
            </a:tbl>
          </a:graphicData>
        </a:graphic>
      </p:graphicFrame>
    </p:spTree>
    <p:extLst>
      <p:ext uri="{BB962C8B-B14F-4D97-AF65-F5344CB8AC3E}">
        <p14:creationId xmlns:p14="http://schemas.microsoft.com/office/powerpoint/2010/main" val="218340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54070-29EF-7D52-1388-EE34ADE97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14EC0-BF75-7B46-6F85-D29D1CA2C7DB}"/>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Elefsis</a:t>
            </a:r>
            <a:r>
              <a:rPr lang="en-US" dirty="0">
                <a:latin typeface="Times New Roman" panose="02020603050405020304" pitchFamily="18" charset="0"/>
                <a:cs typeface="Times New Roman" panose="02020603050405020304" pitchFamily="18" charset="0"/>
              </a:rPr>
              <a:t> Port Authority - Greece</a:t>
            </a:r>
          </a:p>
        </p:txBody>
      </p:sp>
      <p:graphicFrame>
        <p:nvGraphicFramePr>
          <p:cNvPr id="3" name="Table 2">
            <a:extLst>
              <a:ext uri="{FF2B5EF4-FFF2-40B4-BE49-F238E27FC236}">
                <a16:creationId xmlns:a16="http://schemas.microsoft.com/office/drawing/2014/main" id="{D1651295-7E99-F689-D801-691086C2720C}"/>
              </a:ext>
            </a:extLst>
          </p:cNvPr>
          <p:cNvGraphicFramePr>
            <a:graphicFrameLocks noGrp="1"/>
          </p:cNvGraphicFramePr>
          <p:nvPr>
            <p:extLst>
              <p:ext uri="{D42A27DB-BD31-4B8C-83A1-F6EECF244321}">
                <p14:modId xmlns:p14="http://schemas.microsoft.com/office/powerpoint/2010/main" val="2800222607"/>
              </p:ext>
            </p:extLst>
          </p:nvPr>
        </p:nvGraphicFramePr>
        <p:xfrm>
          <a:off x="838200" y="1825625"/>
          <a:ext cx="10858499" cy="4284726"/>
        </p:xfrm>
        <a:graphic>
          <a:graphicData uri="http://schemas.openxmlformats.org/drawingml/2006/table">
            <a:tbl>
              <a:tblPr firstRow="1" firstCol="1" bandRow="1"/>
              <a:tblGrid>
                <a:gridCol w="2877701">
                  <a:extLst>
                    <a:ext uri="{9D8B030D-6E8A-4147-A177-3AD203B41FA5}">
                      <a16:colId xmlns:a16="http://schemas.microsoft.com/office/drawing/2014/main" val="3014085542"/>
                    </a:ext>
                  </a:extLst>
                </a:gridCol>
                <a:gridCol w="7980798">
                  <a:extLst>
                    <a:ext uri="{9D8B030D-6E8A-4147-A177-3AD203B41FA5}">
                      <a16:colId xmlns:a16="http://schemas.microsoft.com/office/drawing/2014/main" val="799502152"/>
                    </a:ext>
                  </a:extLst>
                </a:gridCol>
              </a:tblGrid>
              <a:tr h="140535">
                <a:tc rowSpan="4">
                  <a:txBody>
                    <a:bodyPr/>
                    <a:lstStyle/>
                    <a:p>
                      <a:pPr marL="0" marR="0" algn="ctr">
                        <a:lnSpc>
                          <a:spcPct val="115000"/>
                        </a:lnSpc>
                        <a:buNone/>
                      </a:pPr>
                      <a:r>
                        <a:rPr lang="en-US" sz="1000" kern="100" dirty="0">
                          <a:effectLst/>
                          <a:latin typeface="Times New Roman" panose="02020603050405020304" pitchFamily="18" charset="0"/>
                          <a:ea typeface="Times New Roman" panose="02020603050405020304" pitchFamily="18" charset="0"/>
                        </a:rPr>
                        <a:t>Docking/Undocking on floating docks</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buNone/>
                      </a:pPr>
                      <a:r>
                        <a:rPr lang="en-GB"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Damage to the vessel being docked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67232496"/>
                  </a:ext>
                </a:extLst>
              </a:tr>
              <a:tr h="140535">
                <a:tc vMerge="1">
                  <a:txBody>
                    <a:bodyPr/>
                    <a:lstStyle/>
                    <a:p>
                      <a:endParaRPr lang="en-US"/>
                    </a:p>
                  </a:txBody>
                  <a:tcPr/>
                </a:tc>
                <a:tc>
                  <a:txBody>
                    <a:bodyPr/>
                    <a:lstStyle/>
                    <a:p>
                      <a:pPr marL="0" marR="0" algn="ctr">
                        <a:lnSpc>
                          <a:spcPct val="107000"/>
                        </a:lnSpc>
                        <a:buNone/>
                      </a:pPr>
                      <a:r>
                        <a:rPr lang="en-GB"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Injury, health damage, life loss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798385727"/>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Fire/explosion</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18026871"/>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02513892"/>
                  </a:ext>
                </a:extLst>
              </a:tr>
              <a:tr h="140535">
                <a:tc rowSpan="2">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Tanks/Buoy monitoring and maintenance </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Grounding/Collisions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73915942"/>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57844110"/>
                  </a:ext>
                </a:extLst>
              </a:tr>
              <a:tr h="293362">
                <a:tc rowSpan="3">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Shipwrecks</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Fire/explosion</a:t>
                      </a:r>
                      <a:endParaRPr lang="en-US" sz="1000" kern="100" dirty="0">
                        <a:effectLst/>
                        <a:latin typeface="Times New Roman" panose="02020603050405020304" pitchFamily="18" charset="0"/>
                        <a:ea typeface="Times New Roman" panose="02020603050405020304" pitchFamily="18" charset="0"/>
                      </a:endParaRPr>
                    </a:p>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Leakage of fuel/contaminants/chemicals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23923177"/>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Injury, health damage, life loss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12958625"/>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53000058"/>
                  </a:ext>
                </a:extLst>
              </a:tr>
              <a:tr h="140535">
                <a:tc rowSpan="5">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Port infrastructure maintenance (e.g., dredging) </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Injury, health damage, life loss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4E14"/>
                    </a:solidFill>
                  </a:tcPr>
                </a:tc>
                <a:extLst>
                  <a:ext uri="{0D108BD9-81ED-4DB2-BD59-A6C34878D82A}">
                    <a16:rowId xmlns:a16="http://schemas.microsoft.com/office/drawing/2014/main" val="1530341627"/>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Flooding</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09773185"/>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Damage to critical infrastructure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33965182"/>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Loss of business revenues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31725267"/>
                  </a:ext>
                </a:extLst>
              </a:tr>
              <a:tr h="140535">
                <a:tc vMerge="1">
                  <a:txBody>
                    <a:bodyPr/>
                    <a:lstStyle/>
                    <a:p>
                      <a:endParaRPr lang="en-US"/>
                    </a:p>
                  </a:txBody>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Supply chain disruptions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34198830"/>
                  </a:ext>
                </a:extLst>
              </a:tr>
              <a:tr h="140535">
                <a:tc rowSpan="2">
                  <a:txBody>
                    <a:bodyPr/>
                    <a:lstStyle/>
                    <a:p>
                      <a:pPr marL="0" marR="0" algn="ctr">
                        <a:lnSpc>
                          <a:spcPct val="115000"/>
                        </a:lnSpc>
                        <a:buNone/>
                      </a:pPr>
                      <a:r>
                        <a:rPr lang="en-US" sz="1000" kern="100">
                          <a:effectLst/>
                          <a:latin typeface="Times New Roman" panose="02020603050405020304" pitchFamily="18" charset="0"/>
                          <a:ea typeface="Times New Roman" panose="02020603050405020304" pitchFamily="18" charset="0"/>
                        </a:rPr>
                        <a:t>Onboard hot works</a:t>
                      </a: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Injury, health damage, life loss</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32750923"/>
                  </a:ext>
                </a:extLst>
              </a:tr>
              <a:tr h="293362">
                <a:tc vMerge="1">
                  <a:txBody>
                    <a:bodyPr/>
                    <a:lstStyle/>
                    <a:p>
                      <a:endParaRPr lang="en-US"/>
                    </a:p>
                  </a:txBody>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Pollution from normal operations: Degradation of seabed ecosystems; accumulation of sediments; impact on air and water quality; environmental noise disturbance.</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74559344"/>
                  </a:ext>
                </a:extLst>
              </a:tr>
              <a:tr h="446190">
                <a:tc>
                  <a:txBody>
                    <a:bodyPr/>
                    <a:lstStyle/>
                    <a:p>
                      <a:pPr marL="0" marR="0" algn="ctr">
                        <a:lnSpc>
                          <a:spcPct val="115000"/>
                        </a:lnSpc>
                        <a:buNone/>
                      </a:pPr>
                      <a:r>
                        <a:rPr lang="en-GB" sz="1000" kern="100">
                          <a:effectLst/>
                          <a:latin typeface="Times New Roman" panose="02020603050405020304" pitchFamily="18" charset="0"/>
                          <a:ea typeface="Times New Roman" panose="02020603050405020304" pitchFamily="18" charset="0"/>
                        </a:rPr>
                        <a:t>Operational emergency response</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1000" kern="100" dirty="0">
                          <a:solidFill>
                            <a:srgbClr val="000000"/>
                          </a:solidFill>
                          <a:effectLst/>
                          <a:latin typeface="Times New Roman" panose="02020603050405020304" pitchFamily="18" charset="0"/>
                          <a:ea typeface="Times New Roman" panose="02020603050405020304" pitchFamily="18" charset="0"/>
                        </a:rPr>
                        <a:t>Equipment or infrastructure failure, communication disruption with potential accidents / incidents ashore or in sea, loss of life or injuries, spills, leakages, fires, explosion, sinking, grounding, ransom of assets/people/data, information security breach, etc. Inability of process control, operational and technical failure risk.</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55141460"/>
                  </a:ext>
                </a:extLst>
              </a:tr>
              <a:tr h="293362">
                <a:tc>
                  <a:txBody>
                    <a:bodyPr/>
                    <a:lstStyle/>
                    <a:p>
                      <a:pPr marL="0" marR="0" algn="ctr">
                        <a:lnSpc>
                          <a:spcPct val="115000"/>
                        </a:lnSpc>
                        <a:buNone/>
                      </a:pPr>
                      <a:r>
                        <a:rPr lang="en-GB" sz="1000" kern="100">
                          <a:effectLst/>
                          <a:latin typeface="Times New Roman" panose="02020603050405020304" pitchFamily="18" charset="0"/>
                          <a:ea typeface="Times New Roman" panose="02020603050405020304" pitchFamily="18" charset="0"/>
                        </a:rPr>
                        <a:t>Operational HSQE performance monitoring and reporting</a:t>
                      </a:r>
                      <a:endParaRPr lang="en-US" sz="1000" kern="10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GB" sz="1000" kern="100" dirty="0">
                          <a:solidFill>
                            <a:srgbClr val="000000"/>
                          </a:solidFill>
                          <a:effectLst/>
                          <a:latin typeface="Times New Roman" panose="02020603050405020304" pitchFamily="18" charset="0"/>
                          <a:ea typeface="Times New Roman" panose="02020603050405020304" pitchFamily="18" charset="0"/>
                        </a:rPr>
                        <a:t>Failures in cargo handling, heavy equipment usage, heavy trucks traffic, berthing unberthing activities.</a:t>
                      </a:r>
                      <a:r>
                        <a:rPr lang="en-US" sz="1000" kern="100" dirty="0">
                          <a:solidFill>
                            <a:srgbClr val="000000"/>
                          </a:solidFill>
                          <a:effectLst/>
                          <a:latin typeface="Times New Roman" panose="02020603050405020304" pitchFamily="18" charset="0"/>
                          <a:ea typeface="Times New Roman" panose="02020603050405020304" pitchFamily="18" charset="0"/>
                        </a:rPr>
                        <a:t> Inability of process control, operational and technical failure risk.</a:t>
                      </a:r>
                      <a:endParaRPr lang="en-US" sz="1000" kern="100" dirty="0">
                        <a:effectLst/>
                        <a:latin typeface="Times New Roman" panose="02020603050405020304" pitchFamily="18" charset="0"/>
                        <a:ea typeface="Times New Roman" panose="02020603050405020304" pitchFamily="18" charset="0"/>
                      </a:endParaRPr>
                    </a:p>
                  </a:txBody>
                  <a:tcPr marL="14487" marR="14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40882766"/>
                  </a:ext>
                </a:extLst>
              </a:tr>
            </a:tbl>
          </a:graphicData>
        </a:graphic>
      </p:graphicFrame>
    </p:spTree>
    <p:extLst>
      <p:ext uri="{BB962C8B-B14F-4D97-AF65-F5344CB8AC3E}">
        <p14:creationId xmlns:p14="http://schemas.microsoft.com/office/powerpoint/2010/main" val="2766372483"/>
      </p:ext>
    </p:extLst>
  </p:cSld>
  <p:clrMapOvr>
    <a:masterClrMapping/>
  </p:clrMapOvr>
</p:sld>
</file>

<file path=ppt/theme/theme1.xml><?xml version="1.0" encoding="utf-8"?>
<a:theme xmlns:a="http://schemas.openxmlformats.org/drawingml/2006/main" name="Office Theme">
  <a:themeElements>
    <a:clrScheme name="Custom 1">
      <a:dk1>
        <a:srgbClr val="00206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1721</Words>
  <Application>Microsoft Office PowerPoint</Application>
  <PresentationFormat>Widescreen</PresentationFormat>
  <Paragraphs>162</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Times New Roman</vt:lpstr>
      <vt:lpstr>Wingdings</vt:lpstr>
      <vt:lpstr>Office Theme</vt:lpstr>
      <vt:lpstr>East Med Cross-border Marine Environmental Risk Assessment through E-Platform Integrated Data Management</vt:lpstr>
      <vt:lpstr>The EMMERA project</vt:lpstr>
      <vt:lpstr>Expected outcomes of EMMERA</vt:lpstr>
      <vt:lpstr>Risk assessment </vt:lpstr>
      <vt:lpstr>Methodology and steps</vt:lpstr>
      <vt:lpstr>Results of the Risk Assessment</vt:lpstr>
      <vt:lpstr>Elefsis Port Authority - Greece</vt:lpstr>
      <vt:lpstr>Elefsis Port Authority - Greece</vt:lpstr>
      <vt:lpstr>Elefsis Port Authority - Greece</vt:lpstr>
      <vt:lpstr>Cross-border action plans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Med Cross-border Marine Environmental Risk Assessment through E-Platform Integrated Data Management</dc:title>
  <dc:creator>Anastasios Ziakas</dc:creator>
  <cp:lastModifiedBy>Sergios Antoniou</cp:lastModifiedBy>
  <cp:revision>17</cp:revision>
  <dcterms:created xsi:type="dcterms:W3CDTF">2023-07-25T06:10:31Z</dcterms:created>
  <dcterms:modified xsi:type="dcterms:W3CDTF">2026-06-16T09:23:17Z</dcterms:modified>
</cp:coreProperties>
</file>