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omments/modernComment_132_2D7CC5E5.xml" ContentType="application/vnd.ms-powerpoint.comment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64" r:id="rId4"/>
  </p:sldMasterIdLst>
  <p:notesMasterIdLst>
    <p:notesMasterId r:id="rId30"/>
  </p:notesMasterIdLst>
  <p:handoutMasterIdLst>
    <p:handoutMasterId r:id="rId31"/>
  </p:handoutMasterIdLst>
  <p:sldIdLst>
    <p:sldId id="256" r:id="rId5"/>
    <p:sldId id="288" r:id="rId6"/>
    <p:sldId id="289" r:id="rId7"/>
    <p:sldId id="290" r:id="rId8"/>
    <p:sldId id="273" r:id="rId9"/>
    <p:sldId id="291" r:id="rId10"/>
    <p:sldId id="269" r:id="rId11"/>
    <p:sldId id="280" r:id="rId12"/>
    <p:sldId id="310" r:id="rId13"/>
    <p:sldId id="311" r:id="rId14"/>
    <p:sldId id="294" r:id="rId15"/>
    <p:sldId id="312" r:id="rId16"/>
    <p:sldId id="313" r:id="rId17"/>
    <p:sldId id="295" r:id="rId18"/>
    <p:sldId id="303" r:id="rId19"/>
    <p:sldId id="297" r:id="rId20"/>
    <p:sldId id="298" r:id="rId21"/>
    <p:sldId id="299" r:id="rId22"/>
    <p:sldId id="300" r:id="rId23"/>
    <p:sldId id="301" r:id="rId24"/>
    <p:sldId id="305" r:id="rId25"/>
    <p:sldId id="306" r:id="rId26"/>
    <p:sldId id="307" r:id="rId27"/>
    <p:sldId id="309" r:id="rId28"/>
    <p:sldId id="302" r:id="rId29"/>
  </p:sldIdLst>
  <p:sldSz cx="12192000" cy="6858000"/>
  <p:notesSz cx="6858000" cy="9144000"/>
  <p:embeddedFontLst>
    <p:embeddedFont>
      <p:font typeface="EC Square Sans Pro" panose="020B0506040000020004" charset="0"/>
      <p:regular r:id="rId32"/>
      <p:bold r:id="rId33"/>
      <p:italic r:id="rId34"/>
      <p:boldItalic r:id="rId35"/>
    </p:embeddedFont>
    <p:embeddedFont>
      <p:font typeface="EC Square Sans Pro Light" panose="020B0506000000020004" charset="0"/>
      <p:regular r:id="rId36"/>
      <p:italic r:id="rId37"/>
    </p:embeddedFont>
    <p:embeddedFont>
      <p:font typeface="EC Square Sans Pro Medium" panose="020B0500000000020004" charset="0"/>
      <p:regular r:id="rId38"/>
      <p:italic r:id="rId39"/>
    </p:embeddedFont>
    <p:embeddedFont>
      <p:font typeface="Segoe UI Semilight" panose="020B0402040204020203" pitchFamily="34" charset="0"/>
      <p:regular r:id="rId40"/>
      <p:italic r:id="rId41"/>
    </p:embeddedFont>
  </p:embeddedFontLst>
  <p:defaultText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7C75306-0FEC-C217-E43D-977632CC9D47}" name="Mariama Idrisu" initials="MI" userId="S::mariama.idrisu_esn.eu#ext#@eceuropaeu.onmicrosoft.com::ec92a938-d529-439c-b5a2-9d2ea69f5b06" providerId="AD"/>
  <p188:author id="{9C39BC27-1309-5AAE-AE2E-0A04F2CCD647}" name="IGOT Helene (ECHO)" initials="I(" userId="S::helene.igot@ec.europa.eu::a2c19962-6690-4b4b-8eda-40945150bd71" providerId="AD"/>
  <p188:author id="{0E846428-89D6-2276-2A0B-65409AD56FB3}" name="DOMAGALO-JACQUEMIN Oleksandra (ECHO-EXT)" initials="D(" userId="S::oleksandra.domagalo-jacquemin@ext.ec.europa.eu::285c742e-12a6-4d3c-b8c4-02e15641419e" providerId="AD"/>
  <p188:author id="{ABDB213B-85DF-50DE-5F3E-C864D24289B2}" name="Mariama Idrisu" initials="MI" userId="S::mariama.idrisu@esn.eu::86816cad-90b2-4a6e-bd12-759a5a78dcf6" providerId="AD"/>
  <p188:author id="{96B1635D-B4F1-618D-ED83-0332DE644744}" name="IGOT Helene (ECHO)" initials="HI" userId="S::Helene.IGOT@ec.europa.eu::a2c19962-6690-4b4b-8eda-40945150bd71" providerId="AD"/>
  <p188:author id="{B145458E-CBC1-6D57-EA82-7BC7CA61C4CC}" name="Ana Camacho" initials="AC" userId="S::ana.camacho@tipik.eu::6f1faa88-3424-404b-ba60-ca1e7bcd40c2" providerId="AD"/>
  <p188:author id="{3CA5ACA1-2383-6446-C2CE-1A2CE11623E2}" name="VAN VLAENDEREN Jo-Anna (ECHO-EXT)" initials="V(" userId="S::jo-anna.van-vlaenderen@ext.ec.europa.eu::b5c229b1-d8fa-4c4e-8b9c-605a69aa60e8" providerId="AD"/>
  <p188:author id="{15052BA6-247A-B085-3E5D-B7F480CB8DFA}" name="Thomas Hartleb" initials="TH" userId="S::thomas.hartleb@esn.eu::86503a9b-6e57-4a99-b830-19d81a96caab" providerId="AD"/>
  <p188:author id="{513B03AF-5EE7-423C-8D92-41A8B7D0833C}" name="Mariama Idrisu" initials="MI" userId="S::mariama.idrisu@esn.eu::86816cad-90b2-4a6e-bd12-759a5a78dcf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99"/>
    <a:srgbClr val="FE5745"/>
    <a:srgbClr val="FE8377"/>
    <a:srgbClr val="FAE9E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AF606853-7671-496A-8E4F-DF71F8EC918B}">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181"/>
    <p:restoredTop sz="94639"/>
  </p:normalViewPr>
  <p:slideViewPr>
    <p:cSldViewPr snapToGrid="0">
      <p:cViewPr varScale="1">
        <p:scale>
          <a:sx n="90" d="100"/>
          <a:sy n="90" d="100"/>
        </p:scale>
        <p:origin x="346" y="8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8.fntdata"/><Relationship Id="rId21" Type="http://schemas.openxmlformats.org/officeDocument/2006/relationships/slide" Target="slides/slide17.xml"/><Relationship Id="rId34" Type="http://schemas.openxmlformats.org/officeDocument/2006/relationships/font" Target="fonts/font3.fntdata"/><Relationship Id="rId42" Type="http://schemas.openxmlformats.org/officeDocument/2006/relationships/presProps" Target="pres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1.fntdata"/><Relationship Id="rId37" Type="http://schemas.openxmlformats.org/officeDocument/2006/relationships/font" Target="fonts/font6.fntdata"/><Relationship Id="rId40" Type="http://schemas.openxmlformats.org/officeDocument/2006/relationships/font" Target="fonts/font9.fntdata"/><Relationship Id="rId45"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font" Target="fonts/font5.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handoutMaster" Target="handoutMasters/handoutMaster1.xml"/><Relationship Id="rId4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35" Type="http://schemas.openxmlformats.org/officeDocument/2006/relationships/font" Target="fonts/font4.fntdata"/><Relationship Id="rId43"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2.fntdata"/><Relationship Id="rId38" Type="http://schemas.openxmlformats.org/officeDocument/2006/relationships/font" Target="fonts/font7.fntdata"/><Relationship Id="rId46" Type="http://schemas.microsoft.com/office/2018/10/relationships/authors" Target="authors.xml"/><Relationship Id="rId20" Type="http://schemas.openxmlformats.org/officeDocument/2006/relationships/slide" Target="slides/slide16.xml"/><Relationship Id="rId41" Type="http://schemas.openxmlformats.org/officeDocument/2006/relationships/font" Target="fonts/font10.fntdata"/></Relationships>
</file>

<file path=ppt/comments/modernComment_132_2D7CC5E5.xml><?xml version="1.0" encoding="utf-8"?>
<p188:cmLst xmlns:a="http://schemas.openxmlformats.org/drawingml/2006/main" xmlns:r="http://schemas.openxmlformats.org/officeDocument/2006/relationships" xmlns:p188="http://schemas.microsoft.com/office/powerpoint/2018/8/main">
  <p188:cm id="{817CFCFB-FC82-4B1B-BDA1-06696539D18F}" authorId="{9C39BC27-1309-5AAE-AE2E-0A04F2CCD647}" status="resolved" created="2026-09-08T13:59:18.245" complete="100000">
    <ac:deMkLst xmlns:ac="http://schemas.microsoft.com/office/drawing/2013/main/command">
      <pc:docMk xmlns:pc="http://schemas.microsoft.com/office/powerpoint/2013/main/command"/>
      <pc:sldMk xmlns:pc="http://schemas.microsoft.com/office/powerpoint/2013/main/command" cId="763151845" sldId="306"/>
      <ac:graphicFrameMk id="6" creationId="{84398794-9960-741C-B6B0-B03473C24198}"/>
    </ac:deMkLst>
    <p188:txBody>
      <a:bodyPr/>
      <a:lstStyle/>
      <a:p>
        <a:r>
          <a:rPr lang="en-US"/>
          <a:t>Many thanks for adding this section!</a:t>
        </a:r>
      </a:p>
    </p188:txBody>
    <p188:extLst>
      <p:ext xmlns:p="http://schemas.openxmlformats.org/presentationml/2006/main" uri="{57CB4572-C831-44C2-8A1C-0ADB6CCDFE69}">
        <p223:reactions xmlns:p223="http://schemas.microsoft.com/office/powerpoint/2022/03/main">
          <p223:rxn type="👍">
            <p223:instance time="2026-09-09T14:22:49.340" authorId="{15052BA6-247A-B085-3E5D-B7F480CB8DFA}"/>
          </p223:rxn>
        </p223:reactions>
      </p:ext>
    </p188:extLst>
  </p188:cm>
</p188: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Posição do Cabeçalho 1">
            <a:extLst>
              <a:ext uri="{FF2B5EF4-FFF2-40B4-BE49-F238E27FC236}">
                <a16:creationId xmlns:a16="http://schemas.microsoft.com/office/drawing/2014/main" id="{C291A963-5003-B44A-8367-F041378B456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PT"/>
          </a:p>
        </p:txBody>
      </p:sp>
      <p:sp>
        <p:nvSpPr>
          <p:cNvPr id="3" name="Marcador de Posição da Data 2">
            <a:extLst>
              <a:ext uri="{FF2B5EF4-FFF2-40B4-BE49-F238E27FC236}">
                <a16:creationId xmlns:a16="http://schemas.microsoft.com/office/drawing/2014/main" id="{45DAE80D-2B19-BE4C-ABBA-B7C6D8D58C0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C7F3D07-0810-7643-ACBB-4D5B64C964C0}" type="datetimeFigureOut">
              <a:rPr lang="pt-PT" smtClean="0"/>
              <a:t>24/09/2026</a:t>
            </a:fld>
            <a:endParaRPr lang="pt-PT"/>
          </a:p>
        </p:txBody>
      </p:sp>
      <p:sp>
        <p:nvSpPr>
          <p:cNvPr id="4" name="Marcador de Posição do Rodapé 3">
            <a:extLst>
              <a:ext uri="{FF2B5EF4-FFF2-40B4-BE49-F238E27FC236}">
                <a16:creationId xmlns:a16="http://schemas.microsoft.com/office/drawing/2014/main" id="{316DB130-5569-E74A-8A7F-8875D8F2B61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pt-PT"/>
          </a:p>
        </p:txBody>
      </p:sp>
      <p:sp>
        <p:nvSpPr>
          <p:cNvPr id="5" name="Marcador de Posição do Número do Diapositivo 4">
            <a:extLst>
              <a:ext uri="{FF2B5EF4-FFF2-40B4-BE49-F238E27FC236}">
                <a16:creationId xmlns:a16="http://schemas.microsoft.com/office/drawing/2014/main" id="{881F52AD-0DDE-D948-B53A-7B462FF3803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36C305A-31AE-5D46-A943-66C482FE8356}" type="slidenum">
              <a:rPr lang="pt-PT" smtClean="0"/>
              <a:t>‹#›</a:t>
            </a:fld>
            <a:endParaRPr lang="pt-PT"/>
          </a:p>
        </p:txBody>
      </p:sp>
    </p:spTree>
    <p:extLst>
      <p:ext uri="{BB962C8B-B14F-4D97-AF65-F5344CB8AC3E}">
        <p14:creationId xmlns:p14="http://schemas.microsoft.com/office/powerpoint/2010/main" val="55730428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865794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BE"/>
          </a:p>
        </p:txBody>
      </p:sp>
      <p:sp>
        <p:nvSpPr>
          <p:cNvPr id="4" name="Slide Number Placeholder 3"/>
          <p:cNvSpPr>
            <a:spLocks noGrp="1"/>
          </p:cNvSpPr>
          <p:nvPr>
            <p:ph type="sldNum" sz="quarter" idx="5"/>
          </p:nvPr>
        </p:nvSpPr>
        <p:spPr/>
        <p:txBody>
          <a:bodyPr/>
          <a:lstStyle/>
          <a:p>
            <a:fld id="{4357773B-92A7-0649-978F-D28F283EB239}" type="slidenum">
              <a:rPr lang="en-BE" smtClean="0"/>
              <a:t>1</a:t>
            </a:fld>
            <a:endParaRPr lang="en-BE"/>
          </a:p>
        </p:txBody>
      </p:sp>
    </p:spTree>
    <p:extLst>
      <p:ext uri="{BB962C8B-B14F-4D97-AF65-F5344CB8AC3E}">
        <p14:creationId xmlns:p14="http://schemas.microsoft.com/office/powerpoint/2010/main" val="32926324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955E22-DF0D-AB91-53A5-9DBFB320A1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9BF176D-2584-07CE-75C4-7052868A54C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BF261E0-900F-9484-8B5B-DBEAA9AA372C}"/>
              </a:ext>
            </a:extLst>
          </p:cNvPr>
          <p:cNvSpPr>
            <a:spLocks noGrp="1"/>
          </p:cNvSpPr>
          <p:nvPr>
            <p:ph type="body" idx="1"/>
          </p:nvPr>
        </p:nvSpPr>
        <p:spPr/>
        <p:txBody>
          <a:bodyPr/>
          <a:lstStyle/>
          <a:p>
            <a:endParaRPr lang="en-BE"/>
          </a:p>
        </p:txBody>
      </p:sp>
      <p:sp>
        <p:nvSpPr>
          <p:cNvPr id="4" name="Slide Number Placeholder 3">
            <a:extLst>
              <a:ext uri="{FF2B5EF4-FFF2-40B4-BE49-F238E27FC236}">
                <a16:creationId xmlns:a16="http://schemas.microsoft.com/office/drawing/2014/main" id="{DC93F143-E9AF-178B-8052-5C2FE7F55F6E}"/>
              </a:ext>
            </a:extLst>
          </p:cNvPr>
          <p:cNvSpPr>
            <a:spLocks noGrp="1"/>
          </p:cNvSpPr>
          <p:nvPr>
            <p:ph type="sldNum" sz="quarter" idx="5"/>
          </p:nvPr>
        </p:nvSpPr>
        <p:spPr/>
        <p:txBody>
          <a:bodyPr/>
          <a:lstStyle/>
          <a:p>
            <a:fld id="{4357773B-92A7-0649-978F-D28F283EB239}" type="slidenum">
              <a:rPr lang="en-BE" smtClean="0"/>
              <a:t>4</a:t>
            </a:fld>
            <a:endParaRPr lang="en-BE"/>
          </a:p>
        </p:txBody>
      </p:sp>
    </p:spTree>
    <p:extLst>
      <p:ext uri="{BB962C8B-B14F-4D97-AF65-F5344CB8AC3E}">
        <p14:creationId xmlns:p14="http://schemas.microsoft.com/office/powerpoint/2010/main" val="32626364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955E22-DF0D-AB91-53A5-9DBFB320A1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9BF176D-2584-07CE-75C4-7052868A54C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BF261E0-900F-9484-8B5B-DBEAA9AA372C}"/>
              </a:ext>
            </a:extLst>
          </p:cNvPr>
          <p:cNvSpPr>
            <a:spLocks noGrp="1"/>
          </p:cNvSpPr>
          <p:nvPr>
            <p:ph type="body" idx="1"/>
          </p:nvPr>
        </p:nvSpPr>
        <p:spPr/>
        <p:txBody>
          <a:bodyPr/>
          <a:lstStyle/>
          <a:p>
            <a:endParaRPr lang="en-BE"/>
          </a:p>
        </p:txBody>
      </p:sp>
      <p:sp>
        <p:nvSpPr>
          <p:cNvPr id="4" name="Slide Number Placeholder 3">
            <a:extLst>
              <a:ext uri="{FF2B5EF4-FFF2-40B4-BE49-F238E27FC236}">
                <a16:creationId xmlns:a16="http://schemas.microsoft.com/office/drawing/2014/main" id="{DC93F143-E9AF-178B-8052-5C2FE7F55F6E}"/>
              </a:ext>
            </a:extLst>
          </p:cNvPr>
          <p:cNvSpPr>
            <a:spLocks noGrp="1"/>
          </p:cNvSpPr>
          <p:nvPr>
            <p:ph type="sldNum" sz="quarter" idx="5"/>
          </p:nvPr>
        </p:nvSpPr>
        <p:spPr/>
        <p:txBody>
          <a:bodyPr/>
          <a:lstStyle/>
          <a:p>
            <a:fld id="{4357773B-92A7-0649-978F-D28F283EB239}" type="slidenum">
              <a:rPr lang="en-BE" smtClean="0"/>
              <a:t>6</a:t>
            </a:fld>
            <a:endParaRPr lang="en-BE"/>
          </a:p>
        </p:txBody>
      </p:sp>
    </p:spTree>
    <p:extLst>
      <p:ext uri="{BB962C8B-B14F-4D97-AF65-F5344CB8AC3E}">
        <p14:creationId xmlns:p14="http://schemas.microsoft.com/office/powerpoint/2010/main" val="20609991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Marcador de Posição de Notas 2"/>
          <p:cNvSpPr>
            <a:spLocks noGrp="1"/>
          </p:cNvSpPr>
          <p:nvPr>
            <p:ph type="body" idx="1"/>
          </p:nvPr>
        </p:nvSpPr>
        <p:spPr>
          <a:xfrm>
            <a:off x="685800" y="4400550"/>
            <a:ext cx="5486400" cy="3600450"/>
          </a:xfrm>
          <a:prstGeom prst="rect">
            <a:avLst/>
          </a:prstGeom>
        </p:spPr>
        <p:txBody>
          <a:bodyPr/>
          <a:lstStyle/>
          <a:p>
            <a:endParaRPr lang="pt-PT"/>
          </a:p>
        </p:txBody>
      </p:sp>
    </p:spTree>
    <p:extLst>
      <p:ext uri="{BB962C8B-B14F-4D97-AF65-F5344CB8AC3E}">
        <p14:creationId xmlns:p14="http://schemas.microsoft.com/office/powerpoint/2010/main" val="33711086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Marcador de Posição de Notas 2"/>
          <p:cNvSpPr>
            <a:spLocks noGrp="1"/>
          </p:cNvSpPr>
          <p:nvPr>
            <p:ph type="body" idx="1"/>
          </p:nvPr>
        </p:nvSpPr>
        <p:spPr>
          <a:xfrm>
            <a:off x="685800" y="4400550"/>
            <a:ext cx="5486400" cy="3600450"/>
          </a:xfrm>
          <a:prstGeom prst="rect">
            <a:avLst/>
          </a:prstGeom>
        </p:spPr>
        <p:txBody>
          <a:bodyPr/>
          <a:lstStyle/>
          <a:p>
            <a:endParaRPr lang="pt-PT" dirty="0"/>
          </a:p>
        </p:txBody>
      </p:sp>
    </p:spTree>
    <p:extLst>
      <p:ext uri="{BB962C8B-B14F-4D97-AF65-F5344CB8AC3E}">
        <p14:creationId xmlns:p14="http://schemas.microsoft.com/office/powerpoint/2010/main" val="42219529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Marcador de Posição de Notas 2"/>
          <p:cNvSpPr>
            <a:spLocks noGrp="1"/>
          </p:cNvSpPr>
          <p:nvPr>
            <p:ph type="body" idx="1"/>
          </p:nvPr>
        </p:nvSpPr>
        <p:spPr>
          <a:xfrm>
            <a:off x="685800" y="4400550"/>
            <a:ext cx="5486400" cy="3600450"/>
          </a:xfrm>
          <a:prstGeom prst="rect">
            <a:avLst/>
          </a:prstGeom>
        </p:spPr>
        <p:txBody>
          <a:bodyPr/>
          <a:lstStyle/>
          <a:p>
            <a:endParaRPr lang="pt-PT"/>
          </a:p>
        </p:txBody>
      </p:sp>
    </p:spTree>
    <p:extLst>
      <p:ext uri="{BB962C8B-B14F-4D97-AF65-F5344CB8AC3E}">
        <p14:creationId xmlns:p14="http://schemas.microsoft.com/office/powerpoint/2010/main" val="34510024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BE"/>
          </a:p>
        </p:txBody>
      </p:sp>
      <p:sp>
        <p:nvSpPr>
          <p:cNvPr id="4" name="Slide Number Placeholder 3"/>
          <p:cNvSpPr>
            <a:spLocks noGrp="1"/>
          </p:cNvSpPr>
          <p:nvPr>
            <p:ph type="sldNum" sz="quarter" idx="5"/>
          </p:nvPr>
        </p:nvSpPr>
        <p:spPr/>
        <p:txBody>
          <a:bodyPr/>
          <a:lstStyle/>
          <a:p>
            <a:fld id="{4357773B-92A7-0649-978F-D28F283EB239}" type="slidenum">
              <a:rPr lang="en-BE" smtClean="0"/>
              <a:t>25</a:t>
            </a:fld>
            <a:endParaRPr lang="en-BE"/>
          </a:p>
        </p:txBody>
      </p:sp>
    </p:spTree>
    <p:extLst>
      <p:ext uri="{BB962C8B-B14F-4D97-AF65-F5344CB8AC3E}">
        <p14:creationId xmlns:p14="http://schemas.microsoft.com/office/powerpoint/2010/main" val="19287378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E64303B3-D342-2B4B-BD64-1A4C7AEDD722}" type="datetime1">
              <a:rPr lang="pt-PT" smtClean="0"/>
              <a:t>24/09/2026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6193695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One Column Content">
    <p:spTree>
      <p:nvGrpSpPr>
        <p:cNvPr id="1" name=""/>
        <p:cNvGrpSpPr/>
        <p:nvPr/>
      </p:nvGrpSpPr>
      <p:grpSpPr>
        <a:xfrm>
          <a:off x="0" y="0"/>
          <a:ext cx="0" cy="0"/>
          <a:chOff x="0" y="0"/>
          <a:chExt cx="0" cy="0"/>
        </a:xfrm>
      </p:grpSpPr>
      <p:sp>
        <p:nvSpPr>
          <p:cNvPr id="13" name="Retângulo 12">
            <a:extLst>
              <a:ext uri="{FF2B5EF4-FFF2-40B4-BE49-F238E27FC236}">
                <a16:creationId xmlns:a16="http://schemas.microsoft.com/office/drawing/2014/main" id="{96AAF709-B71A-3D46-B50C-81BDA213D2F3}"/>
              </a:ext>
            </a:extLst>
          </p:cNvPr>
          <p:cNvSpPr/>
          <p:nvPr/>
        </p:nvSpPr>
        <p:spPr>
          <a:xfrm>
            <a:off x="-490" y="0"/>
            <a:ext cx="12192490" cy="6852619"/>
          </a:xfrm>
          <a:prstGeom prst="rect">
            <a:avLst/>
          </a:prstGeom>
          <a:solidFill>
            <a:srgbClr val="003399"/>
          </a:solid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PT"/>
          </a:p>
        </p:txBody>
      </p:sp>
      <p:pic>
        <p:nvPicPr>
          <p:cNvPr id="14" name="Imagem 13" descr="Uma imagem com círculo, símbolo, Gráficos, logótipo&#10;&#10;Os conteúdos gerados por IA poderão estar incorretos.">
            <a:extLst>
              <a:ext uri="{FF2B5EF4-FFF2-40B4-BE49-F238E27FC236}">
                <a16:creationId xmlns:a16="http://schemas.microsoft.com/office/drawing/2014/main" id="{D271EC71-7421-8F40-89CF-1408938DBA45}"/>
              </a:ext>
            </a:extLst>
          </p:cNvPr>
          <p:cNvPicPr>
            <a:picLocks noChangeAspect="1"/>
          </p:cNvPicPr>
          <p:nvPr/>
        </p:nvPicPr>
        <p:blipFill>
          <a:blip r:embed="rId2"/>
          <a:stretch>
            <a:fillRect/>
          </a:stretch>
        </p:blipFill>
        <p:spPr>
          <a:xfrm>
            <a:off x="6026375" y="349260"/>
            <a:ext cx="500427" cy="511100"/>
          </a:xfrm>
          <a:prstGeom prst="rect">
            <a:avLst/>
          </a:prstGeom>
        </p:spPr>
      </p:pic>
      <p:pic>
        <p:nvPicPr>
          <p:cNvPr id="15" name="Imagem 14" descr="Uma imagem com Tipo de letra, Gráficos, design gráfico, captura de ecrã&#10;&#10;Os conteúdos gerados por IA poderão estar incorretos.">
            <a:extLst>
              <a:ext uri="{FF2B5EF4-FFF2-40B4-BE49-F238E27FC236}">
                <a16:creationId xmlns:a16="http://schemas.microsoft.com/office/drawing/2014/main" id="{29A3B639-2DDA-6840-860C-3A4488393366}"/>
              </a:ext>
            </a:extLst>
          </p:cNvPr>
          <p:cNvPicPr>
            <a:picLocks noChangeAspect="1"/>
          </p:cNvPicPr>
          <p:nvPr/>
        </p:nvPicPr>
        <p:blipFill>
          <a:blip r:embed="rId3"/>
          <a:srcRect r="55" b="505"/>
          <a:stretch>
            <a:fillRect/>
          </a:stretch>
        </p:blipFill>
        <p:spPr>
          <a:xfrm>
            <a:off x="6526802" y="308952"/>
            <a:ext cx="5317290" cy="583210"/>
          </a:xfrm>
          <a:prstGeom prst="rect">
            <a:avLst/>
          </a:prstGeom>
        </p:spPr>
      </p:pic>
      <p:pic>
        <p:nvPicPr>
          <p:cNvPr id="11" name="Imagem 10">
            <a:extLst>
              <a:ext uri="{FF2B5EF4-FFF2-40B4-BE49-F238E27FC236}">
                <a16:creationId xmlns:a16="http://schemas.microsoft.com/office/drawing/2014/main" id="{6151585E-EAF0-3B46-A51C-0CC6ED5E5966}"/>
              </a:ext>
            </a:extLst>
          </p:cNvPr>
          <p:cNvPicPr>
            <a:picLocks noChangeAspect="1"/>
          </p:cNvPicPr>
          <p:nvPr/>
        </p:nvPicPr>
        <p:blipFill>
          <a:blip r:embed="rId4"/>
          <a:stretch>
            <a:fillRect/>
          </a:stretch>
        </p:blipFill>
        <p:spPr>
          <a:xfrm>
            <a:off x="10395472" y="6245889"/>
            <a:ext cx="1450903" cy="523309"/>
          </a:xfrm>
          <a:prstGeom prst="rect">
            <a:avLst/>
          </a:prstGeom>
        </p:spPr>
      </p:pic>
      <p:pic>
        <p:nvPicPr>
          <p:cNvPr id="12" name="Imagem 11">
            <a:extLst>
              <a:ext uri="{FF2B5EF4-FFF2-40B4-BE49-F238E27FC236}">
                <a16:creationId xmlns:a16="http://schemas.microsoft.com/office/drawing/2014/main" id="{3147BD13-8DD0-644D-9C2E-347EF3B9E331}"/>
              </a:ext>
            </a:extLst>
          </p:cNvPr>
          <p:cNvPicPr>
            <a:picLocks noChangeAspect="1"/>
          </p:cNvPicPr>
          <p:nvPr/>
        </p:nvPicPr>
        <p:blipFill rotWithShape="1">
          <a:blip r:embed="rId5">
            <a:alphaModFix amt="12000"/>
          </a:blip>
          <a:srcRect l="16563" r="3992" b="5582"/>
          <a:stretch/>
        </p:blipFill>
        <p:spPr>
          <a:xfrm>
            <a:off x="2284" y="2013586"/>
            <a:ext cx="1989246" cy="4839033"/>
          </a:xfrm>
          <a:prstGeom prst="rect">
            <a:avLst/>
          </a:prstGeom>
        </p:spPr>
      </p:pic>
      <p:sp>
        <p:nvSpPr>
          <p:cNvPr id="7" name="Slide Number Placeholder 6">
            <a:extLst>
              <a:ext uri="{FF2B5EF4-FFF2-40B4-BE49-F238E27FC236}">
                <a16:creationId xmlns:a16="http://schemas.microsoft.com/office/drawing/2014/main" id="{7115850A-BB0F-2274-58FC-3543899B647F}"/>
              </a:ext>
            </a:extLst>
          </p:cNvPr>
          <p:cNvSpPr txBox="1">
            <a:spLocks/>
          </p:cNvSpPr>
          <p:nvPr/>
        </p:nvSpPr>
        <p:spPr>
          <a:xfrm>
            <a:off x="117475" y="6331486"/>
            <a:ext cx="720725" cy="365125"/>
          </a:xfrm>
          <a:prstGeom prst="rect">
            <a:avLst/>
          </a:prstGeom>
        </p:spPr>
        <p:txBody>
          <a:bodyPr/>
          <a:lstStyle>
            <a:defPPr>
              <a:defRPr lang="en-BE"/>
            </a:defPPr>
            <a:lvl1pPr marL="0" algn="ctr" defTabSz="914400" rtl="0" eaLnBrk="1" latinLnBrk="0" hangingPunct="1">
              <a:defRPr sz="1600" kern="1200">
                <a:solidFill>
                  <a:schemeClr val="accent4"/>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D8AEA01-6F91-E444-B234-AD2A8D92529E}" type="slidenum">
              <a:rPr lang="en-BE" smtClean="0">
                <a:solidFill>
                  <a:srgbClr val="FE5745"/>
                </a:solidFill>
              </a:rPr>
              <a:pPr/>
              <a:t>‹#›</a:t>
            </a:fld>
            <a:endParaRPr lang="en-BE">
              <a:solidFill>
                <a:srgbClr val="FE5745"/>
              </a:solidFill>
            </a:endParaRPr>
          </a:p>
        </p:txBody>
      </p:sp>
    </p:spTree>
    <p:extLst>
      <p:ext uri="{BB962C8B-B14F-4D97-AF65-F5344CB8AC3E}">
        <p14:creationId xmlns:p14="http://schemas.microsoft.com/office/powerpoint/2010/main" val="8203431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One Column Content">
    <p:spTree>
      <p:nvGrpSpPr>
        <p:cNvPr id="1" name=""/>
        <p:cNvGrpSpPr/>
        <p:nvPr/>
      </p:nvGrpSpPr>
      <p:grpSpPr>
        <a:xfrm>
          <a:off x="0" y="0"/>
          <a:ext cx="0" cy="0"/>
          <a:chOff x="0" y="0"/>
          <a:chExt cx="0" cy="0"/>
        </a:xfrm>
      </p:grpSpPr>
      <p:sp>
        <p:nvSpPr>
          <p:cNvPr id="13" name="Retângulo 12">
            <a:extLst>
              <a:ext uri="{FF2B5EF4-FFF2-40B4-BE49-F238E27FC236}">
                <a16:creationId xmlns:a16="http://schemas.microsoft.com/office/drawing/2014/main" id="{96AAF709-B71A-3D46-B50C-81BDA213D2F3}"/>
              </a:ext>
            </a:extLst>
          </p:cNvPr>
          <p:cNvSpPr/>
          <p:nvPr/>
        </p:nvSpPr>
        <p:spPr>
          <a:xfrm>
            <a:off x="-490" y="0"/>
            <a:ext cx="12192490" cy="6852619"/>
          </a:xfrm>
          <a:prstGeom prst="rect">
            <a:avLst/>
          </a:prstGeom>
          <a:solidFill>
            <a:srgbClr val="003399"/>
          </a:solid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PT"/>
          </a:p>
        </p:txBody>
      </p:sp>
      <p:pic>
        <p:nvPicPr>
          <p:cNvPr id="14" name="Imagem 13" descr="Uma imagem com círculo, símbolo, Gráficos, logótipo&#10;&#10;Os conteúdos gerados por IA poderão estar incorretos.">
            <a:extLst>
              <a:ext uri="{FF2B5EF4-FFF2-40B4-BE49-F238E27FC236}">
                <a16:creationId xmlns:a16="http://schemas.microsoft.com/office/drawing/2014/main" id="{D271EC71-7421-8F40-89CF-1408938DBA45}"/>
              </a:ext>
            </a:extLst>
          </p:cNvPr>
          <p:cNvPicPr>
            <a:picLocks noChangeAspect="1"/>
          </p:cNvPicPr>
          <p:nvPr/>
        </p:nvPicPr>
        <p:blipFill>
          <a:blip r:embed="rId2"/>
          <a:stretch>
            <a:fillRect/>
          </a:stretch>
        </p:blipFill>
        <p:spPr>
          <a:xfrm>
            <a:off x="6026375" y="349260"/>
            <a:ext cx="500427" cy="511100"/>
          </a:xfrm>
          <a:prstGeom prst="rect">
            <a:avLst/>
          </a:prstGeom>
        </p:spPr>
      </p:pic>
      <p:pic>
        <p:nvPicPr>
          <p:cNvPr id="15" name="Imagem 14" descr="Uma imagem com Tipo de letra, Gráficos, design gráfico, captura de ecrã&#10;&#10;Os conteúdos gerados por IA poderão estar incorretos.">
            <a:extLst>
              <a:ext uri="{FF2B5EF4-FFF2-40B4-BE49-F238E27FC236}">
                <a16:creationId xmlns:a16="http://schemas.microsoft.com/office/drawing/2014/main" id="{29A3B639-2DDA-6840-860C-3A4488393366}"/>
              </a:ext>
            </a:extLst>
          </p:cNvPr>
          <p:cNvPicPr>
            <a:picLocks noChangeAspect="1"/>
          </p:cNvPicPr>
          <p:nvPr/>
        </p:nvPicPr>
        <p:blipFill>
          <a:blip r:embed="rId3"/>
          <a:srcRect r="55" b="505"/>
          <a:stretch>
            <a:fillRect/>
          </a:stretch>
        </p:blipFill>
        <p:spPr>
          <a:xfrm>
            <a:off x="6526802" y="308952"/>
            <a:ext cx="5317290" cy="583210"/>
          </a:xfrm>
          <a:prstGeom prst="rect">
            <a:avLst/>
          </a:prstGeom>
        </p:spPr>
      </p:pic>
      <p:pic>
        <p:nvPicPr>
          <p:cNvPr id="11" name="Imagem 10">
            <a:extLst>
              <a:ext uri="{FF2B5EF4-FFF2-40B4-BE49-F238E27FC236}">
                <a16:creationId xmlns:a16="http://schemas.microsoft.com/office/drawing/2014/main" id="{6151585E-EAF0-3B46-A51C-0CC6ED5E5966}"/>
              </a:ext>
            </a:extLst>
          </p:cNvPr>
          <p:cNvPicPr>
            <a:picLocks noChangeAspect="1"/>
          </p:cNvPicPr>
          <p:nvPr/>
        </p:nvPicPr>
        <p:blipFill>
          <a:blip r:embed="rId4"/>
          <a:stretch>
            <a:fillRect/>
          </a:stretch>
        </p:blipFill>
        <p:spPr>
          <a:xfrm>
            <a:off x="10395472" y="6245889"/>
            <a:ext cx="1450903" cy="523309"/>
          </a:xfrm>
          <a:prstGeom prst="rect">
            <a:avLst/>
          </a:prstGeom>
        </p:spPr>
      </p:pic>
      <p:pic>
        <p:nvPicPr>
          <p:cNvPr id="12" name="Imagem 11">
            <a:extLst>
              <a:ext uri="{FF2B5EF4-FFF2-40B4-BE49-F238E27FC236}">
                <a16:creationId xmlns:a16="http://schemas.microsoft.com/office/drawing/2014/main" id="{3147BD13-8DD0-644D-9C2E-347EF3B9E331}"/>
              </a:ext>
            </a:extLst>
          </p:cNvPr>
          <p:cNvPicPr>
            <a:picLocks noChangeAspect="1"/>
          </p:cNvPicPr>
          <p:nvPr/>
        </p:nvPicPr>
        <p:blipFill rotWithShape="1">
          <a:blip r:embed="rId5">
            <a:alphaModFix amt="12000"/>
          </a:blip>
          <a:srcRect l="16563" r="3992" b="5582"/>
          <a:stretch/>
        </p:blipFill>
        <p:spPr>
          <a:xfrm>
            <a:off x="2284" y="2013586"/>
            <a:ext cx="1989246" cy="4839033"/>
          </a:xfrm>
          <a:prstGeom prst="rect">
            <a:avLst/>
          </a:prstGeom>
        </p:spPr>
      </p:pic>
      <p:sp>
        <p:nvSpPr>
          <p:cNvPr id="16" name="Retângulo 15">
            <a:extLst>
              <a:ext uri="{FF2B5EF4-FFF2-40B4-BE49-F238E27FC236}">
                <a16:creationId xmlns:a16="http://schemas.microsoft.com/office/drawing/2014/main" id="{1E210FAC-7D3B-1F43-BF85-B8C4BD7300EF}"/>
              </a:ext>
            </a:extLst>
          </p:cNvPr>
          <p:cNvSpPr/>
          <p:nvPr userDrawn="1"/>
        </p:nvSpPr>
        <p:spPr>
          <a:xfrm>
            <a:off x="2101028" y="1126550"/>
            <a:ext cx="9743064" cy="5063067"/>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3" name="Content Placeholder 2">
            <a:extLst>
              <a:ext uri="{FF2B5EF4-FFF2-40B4-BE49-F238E27FC236}">
                <a16:creationId xmlns:a16="http://schemas.microsoft.com/office/drawing/2014/main" id="{FA56D2F6-804D-674F-AB2B-760A8FBFAD5B}"/>
              </a:ext>
            </a:extLst>
          </p:cNvPr>
          <p:cNvSpPr>
            <a:spLocks noGrp="1"/>
          </p:cNvSpPr>
          <p:nvPr>
            <p:ph sz="half" idx="1" hasCustomPrompt="1"/>
          </p:nvPr>
        </p:nvSpPr>
        <p:spPr>
          <a:xfrm>
            <a:off x="2419643" y="1773238"/>
            <a:ext cx="9077032" cy="4356100"/>
          </a:xfrm>
        </p:spPr>
        <p:txBody>
          <a:bodyPr/>
          <a:lstStyle>
            <a:lvl1pPr>
              <a:spcBef>
                <a:spcPts val="1000"/>
              </a:spcBef>
              <a:buClr>
                <a:srgbClr val="FE5745"/>
              </a:buClr>
              <a:defRPr sz="4000" b="0" i="0">
                <a:solidFill>
                  <a:srgbClr val="003399"/>
                </a:solidFill>
                <a:latin typeface="EC Square Sans Pro" panose="020B0506040000020004" pitchFamily="34" charset="0"/>
              </a:defRPr>
            </a:lvl1pPr>
            <a:lvl2pPr>
              <a:spcBef>
                <a:spcPts val="1000"/>
              </a:spcBef>
              <a:buClr>
                <a:srgbClr val="FE5745"/>
              </a:buClr>
              <a:defRPr sz="3000" b="0" i="0">
                <a:solidFill>
                  <a:srgbClr val="003399"/>
                </a:solidFill>
                <a:latin typeface="EC Square Sans Pro" panose="020B0506040000020004" pitchFamily="34" charset="0"/>
              </a:defRPr>
            </a:lvl2pPr>
            <a:lvl3pPr>
              <a:spcBef>
                <a:spcPts val="1000"/>
              </a:spcBef>
              <a:buClr>
                <a:srgbClr val="FE5745"/>
              </a:buClr>
              <a:defRPr b="0" i="0">
                <a:solidFill>
                  <a:srgbClr val="003399"/>
                </a:solidFill>
                <a:latin typeface="EC Square Sans Pro" panose="020B0506040000020004" pitchFamily="34" charset="0"/>
              </a:defRPr>
            </a:lvl3pPr>
            <a:lvl4pPr>
              <a:spcBef>
                <a:spcPts val="1000"/>
              </a:spcBef>
              <a:buClr>
                <a:srgbClr val="FE5745"/>
              </a:buClr>
              <a:defRPr b="0" i="0">
                <a:solidFill>
                  <a:srgbClr val="003399"/>
                </a:solidFill>
                <a:latin typeface="EC Square Sans Pro" panose="020B0506040000020004" pitchFamily="34" charset="0"/>
              </a:defRPr>
            </a:lvl4pPr>
            <a:lvl5pPr>
              <a:spcBef>
                <a:spcPts val="1000"/>
              </a:spcBef>
              <a:buClr>
                <a:srgbClr val="FE5745"/>
              </a:buClr>
              <a:defRPr b="0" i="0">
                <a:solidFill>
                  <a:srgbClr val="003399"/>
                </a:solidFill>
                <a:latin typeface="EC Square Sans Pro" panose="020B05060400000200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BE"/>
          </a:p>
        </p:txBody>
      </p:sp>
      <p:sp>
        <p:nvSpPr>
          <p:cNvPr id="7" name="Slide Number Placeholder 6">
            <a:extLst>
              <a:ext uri="{FF2B5EF4-FFF2-40B4-BE49-F238E27FC236}">
                <a16:creationId xmlns:a16="http://schemas.microsoft.com/office/drawing/2014/main" id="{7115850A-BB0F-2274-58FC-3543899B647F}"/>
              </a:ext>
            </a:extLst>
          </p:cNvPr>
          <p:cNvSpPr txBox="1">
            <a:spLocks/>
          </p:cNvSpPr>
          <p:nvPr/>
        </p:nvSpPr>
        <p:spPr>
          <a:xfrm>
            <a:off x="117475" y="6331486"/>
            <a:ext cx="720725" cy="365125"/>
          </a:xfrm>
          <a:prstGeom prst="rect">
            <a:avLst/>
          </a:prstGeom>
        </p:spPr>
        <p:txBody>
          <a:bodyPr/>
          <a:lstStyle>
            <a:defPPr>
              <a:defRPr lang="en-BE"/>
            </a:defPPr>
            <a:lvl1pPr marL="0" algn="ctr" defTabSz="914400" rtl="0" eaLnBrk="1" latinLnBrk="0" hangingPunct="1">
              <a:defRPr sz="1600" kern="1200">
                <a:solidFill>
                  <a:schemeClr val="accent4"/>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D8AEA01-6F91-E444-B234-AD2A8D92529E}" type="slidenum">
              <a:rPr lang="en-BE" smtClean="0">
                <a:solidFill>
                  <a:srgbClr val="FE5745"/>
                </a:solidFill>
              </a:rPr>
              <a:pPr/>
              <a:t>‹#›</a:t>
            </a:fld>
            <a:endParaRPr lang="en-BE">
              <a:solidFill>
                <a:srgbClr val="FE5745"/>
              </a:solidFill>
            </a:endParaRPr>
          </a:p>
        </p:txBody>
      </p:sp>
      <p:sp>
        <p:nvSpPr>
          <p:cNvPr id="4" name="Marcador de Posição da Data 3">
            <a:extLst>
              <a:ext uri="{FF2B5EF4-FFF2-40B4-BE49-F238E27FC236}">
                <a16:creationId xmlns:a16="http://schemas.microsoft.com/office/drawing/2014/main" id="{0E350775-BEC2-304D-976D-518576305211}"/>
              </a:ext>
            </a:extLst>
          </p:cNvPr>
          <p:cNvSpPr>
            <a:spLocks noGrp="1"/>
          </p:cNvSpPr>
          <p:nvPr>
            <p:ph type="dt" sz="half" idx="10"/>
          </p:nvPr>
        </p:nvSpPr>
        <p:spPr/>
        <p:txBody>
          <a:bodyPr/>
          <a:lstStyle/>
          <a:p>
            <a:fld id="{B06B8C53-142C-8A42-AE1A-10A3FDD37E9C}" type="datetime1">
              <a:rPr lang="pt-PT" smtClean="0"/>
              <a:t>24/09/2026</a:t>
            </a:fld>
            <a:endParaRPr lang="en-US"/>
          </a:p>
        </p:txBody>
      </p:sp>
      <p:sp>
        <p:nvSpPr>
          <p:cNvPr id="5" name="Marcador de Posição do Rodapé 4">
            <a:extLst>
              <a:ext uri="{FF2B5EF4-FFF2-40B4-BE49-F238E27FC236}">
                <a16:creationId xmlns:a16="http://schemas.microsoft.com/office/drawing/2014/main" id="{E7C27805-BF27-2D48-BEB2-84667CFF1697}"/>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8685447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One Column Content">
    <p:spTree>
      <p:nvGrpSpPr>
        <p:cNvPr id="1" name=""/>
        <p:cNvGrpSpPr/>
        <p:nvPr/>
      </p:nvGrpSpPr>
      <p:grpSpPr>
        <a:xfrm>
          <a:off x="0" y="0"/>
          <a:ext cx="0" cy="0"/>
          <a:chOff x="0" y="0"/>
          <a:chExt cx="0" cy="0"/>
        </a:xfrm>
      </p:grpSpPr>
      <p:sp>
        <p:nvSpPr>
          <p:cNvPr id="13" name="Retângulo 12">
            <a:extLst>
              <a:ext uri="{FF2B5EF4-FFF2-40B4-BE49-F238E27FC236}">
                <a16:creationId xmlns:a16="http://schemas.microsoft.com/office/drawing/2014/main" id="{96AAF709-B71A-3D46-B50C-81BDA213D2F3}"/>
              </a:ext>
            </a:extLst>
          </p:cNvPr>
          <p:cNvSpPr/>
          <p:nvPr/>
        </p:nvSpPr>
        <p:spPr>
          <a:xfrm>
            <a:off x="-490" y="0"/>
            <a:ext cx="12192490" cy="6852619"/>
          </a:xfrm>
          <a:prstGeom prst="rect">
            <a:avLst/>
          </a:prstGeom>
          <a:solidFill>
            <a:srgbClr val="003399"/>
          </a:solid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16" name="Retângulo 15">
            <a:extLst>
              <a:ext uri="{FF2B5EF4-FFF2-40B4-BE49-F238E27FC236}">
                <a16:creationId xmlns:a16="http://schemas.microsoft.com/office/drawing/2014/main" id="{1E210FAC-7D3B-1F43-BF85-B8C4BD7300EF}"/>
              </a:ext>
            </a:extLst>
          </p:cNvPr>
          <p:cNvSpPr/>
          <p:nvPr userDrawn="1"/>
        </p:nvSpPr>
        <p:spPr>
          <a:xfrm>
            <a:off x="-490" y="1456660"/>
            <a:ext cx="12192490" cy="4732957"/>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pic>
        <p:nvPicPr>
          <p:cNvPr id="14" name="Imagem 13" descr="Uma imagem com círculo, símbolo, Gráficos, logótipo&#10;&#10;Os conteúdos gerados por IA poderão estar incorretos.">
            <a:extLst>
              <a:ext uri="{FF2B5EF4-FFF2-40B4-BE49-F238E27FC236}">
                <a16:creationId xmlns:a16="http://schemas.microsoft.com/office/drawing/2014/main" id="{D271EC71-7421-8F40-89CF-1408938DBA45}"/>
              </a:ext>
            </a:extLst>
          </p:cNvPr>
          <p:cNvPicPr>
            <a:picLocks noChangeAspect="1"/>
          </p:cNvPicPr>
          <p:nvPr/>
        </p:nvPicPr>
        <p:blipFill>
          <a:blip r:embed="rId2"/>
          <a:stretch>
            <a:fillRect/>
          </a:stretch>
        </p:blipFill>
        <p:spPr>
          <a:xfrm>
            <a:off x="6026375" y="349260"/>
            <a:ext cx="500427" cy="511100"/>
          </a:xfrm>
          <a:prstGeom prst="rect">
            <a:avLst/>
          </a:prstGeom>
        </p:spPr>
      </p:pic>
      <p:pic>
        <p:nvPicPr>
          <p:cNvPr id="15" name="Imagem 14" descr="Uma imagem com Tipo de letra, Gráficos, design gráfico, captura de ecrã&#10;&#10;Os conteúdos gerados por IA poderão estar incorretos.">
            <a:extLst>
              <a:ext uri="{FF2B5EF4-FFF2-40B4-BE49-F238E27FC236}">
                <a16:creationId xmlns:a16="http://schemas.microsoft.com/office/drawing/2014/main" id="{29A3B639-2DDA-6840-860C-3A4488393366}"/>
              </a:ext>
            </a:extLst>
          </p:cNvPr>
          <p:cNvPicPr>
            <a:picLocks noChangeAspect="1"/>
          </p:cNvPicPr>
          <p:nvPr/>
        </p:nvPicPr>
        <p:blipFill>
          <a:blip r:embed="rId3"/>
          <a:srcRect r="55" b="505"/>
          <a:stretch>
            <a:fillRect/>
          </a:stretch>
        </p:blipFill>
        <p:spPr>
          <a:xfrm>
            <a:off x="6526802" y="308952"/>
            <a:ext cx="5317290" cy="583210"/>
          </a:xfrm>
          <a:prstGeom prst="rect">
            <a:avLst/>
          </a:prstGeom>
        </p:spPr>
      </p:pic>
      <p:pic>
        <p:nvPicPr>
          <p:cNvPr id="11" name="Imagem 10">
            <a:extLst>
              <a:ext uri="{FF2B5EF4-FFF2-40B4-BE49-F238E27FC236}">
                <a16:creationId xmlns:a16="http://schemas.microsoft.com/office/drawing/2014/main" id="{6151585E-EAF0-3B46-A51C-0CC6ED5E5966}"/>
              </a:ext>
            </a:extLst>
          </p:cNvPr>
          <p:cNvPicPr>
            <a:picLocks noChangeAspect="1"/>
          </p:cNvPicPr>
          <p:nvPr/>
        </p:nvPicPr>
        <p:blipFill>
          <a:blip r:embed="rId4"/>
          <a:stretch>
            <a:fillRect/>
          </a:stretch>
        </p:blipFill>
        <p:spPr>
          <a:xfrm>
            <a:off x="10395472" y="6245889"/>
            <a:ext cx="1450903" cy="523309"/>
          </a:xfrm>
          <a:prstGeom prst="rect">
            <a:avLst/>
          </a:prstGeom>
        </p:spPr>
      </p:pic>
      <p:pic>
        <p:nvPicPr>
          <p:cNvPr id="12" name="Imagem 11">
            <a:extLst>
              <a:ext uri="{FF2B5EF4-FFF2-40B4-BE49-F238E27FC236}">
                <a16:creationId xmlns:a16="http://schemas.microsoft.com/office/drawing/2014/main" id="{3147BD13-8DD0-644D-9C2E-347EF3B9E331}"/>
              </a:ext>
            </a:extLst>
          </p:cNvPr>
          <p:cNvPicPr>
            <a:picLocks noChangeAspect="1"/>
          </p:cNvPicPr>
          <p:nvPr/>
        </p:nvPicPr>
        <p:blipFill rotWithShape="1">
          <a:blip r:embed="rId5">
            <a:alphaModFix amt="12000"/>
          </a:blip>
          <a:srcRect l="16563" r="3992" b="5582"/>
          <a:stretch/>
        </p:blipFill>
        <p:spPr>
          <a:xfrm>
            <a:off x="-10633" y="1347078"/>
            <a:ext cx="1989246" cy="4839033"/>
          </a:xfrm>
          <a:prstGeom prst="rect">
            <a:avLst/>
          </a:prstGeom>
        </p:spPr>
      </p:pic>
      <p:sp>
        <p:nvSpPr>
          <p:cNvPr id="4" name="Marcador de Posição da Data 3">
            <a:extLst>
              <a:ext uri="{FF2B5EF4-FFF2-40B4-BE49-F238E27FC236}">
                <a16:creationId xmlns:a16="http://schemas.microsoft.com/office/drawing/2014/main" id="{0E350775-BEC2-304D-976D-518576305211}"/>
              </a:ext>
            </a:extLst>
          </p:cNvPr>
          <p:cNvSpPr>
            <a:spLocks noGrp="1"/>
          </p:cNvSpPr>
          <p:nvPr>
            <p:ph type="dt" sz="half" idx="10"/>
          </p:nvPr>
        </p:nvSpPr>
        <p:spPr/>
        <p:txBody>
          <a:bodyPr/>
          <a:lstStyle/>
          <a:p>
            <a:fld id="{D7B5CE4C-69A0-C546-BB79-3846A1A81722}" type="datetime1">
              <a:rPr lang="pt-PT" smtClean="0"/>
              <a:t>24/09/2026</a:t>
            </a:fld>
            <a:endParaRPr lang="en-US"/>
          </a:p>
        </p:txBody>
      </p:sp>
      <p:sp>
        <p:nvSpPr>
          <p:cNvPr id="5" name="Marcador de Posição do Rodapé 4">
            <a:extLst>
              <a:ext uri="{FF2B5EF4-FFF2-40B4-BE49-F238E27FC236}">
                <a16:creationId xmlns:a16="http://schemas.microsoft.com/office/drawing/2014/main" id="{E7C27805-BF27-2D48-BEB2-84667CFF1697}"/>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4076418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One Column Content">
    <p:spTree>
      <p:nvGrpSpPr>
        <p:cNvPr id="1" name=""/>
        <p:cNvGrpSpPr/>
        <p:nvPr/>
      </p:nvGrpSpPr>
      <p:grpSpPr>
        <a:xfrm>
          <a:off x="0" y="0"/>
          <a:ext cx="0" cy="0"/>
          <a:chOff x="0" y="0"/>
          <a:chExt cx="0" cy="0"/>
        </a:xfrm>
      </p:grpSpPr>
      <p:sp>
        <p:nvSpPr>
          <p:cNvPr id="13" name="Retângulo 12">
            <a:extLst>
              <a:ext uri="{FF2B5EF4-FFF2-40B4-BE49-F238E27FC236}">
                <a16:creationId xmlns:a16="http://schemas.microsoft.com/office/drawing/2014/main" id="{96AAF709-B71A-3D46-B50C-81BDA213D2F3}"/>
              </a:ext>
            </a:extLst>
          </p:cNvPr>
          <p:cNvSpPr/>
          <p:nvPr/>
        </p:nvSpPr>
        <p:spPr>
          <a:xfrm>
            <a:off x="-490" y="0"/>
            <a:ext cx="12192490" cy="6852619"/>
          </a:xfrm>
          <a:prstGeom prst="rect">
            <a:avLst/>
          </a:prstGeom>
          <a:solidFill>
            <a:srgbClr val="003399"/>
          </a:solid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PT"/>
          </a:p>
        </p:txBody>
      </p:sp>
      <p:pic>
        <p:nvPicPr>
          <p:cNvPr id="14" name="Imagem 13" descr="Uma imagem com círculo, símbolo, Gráficos, logótipo&#10;&#10;Os conteúdos gerados por IA poderão estar incorretos.">
            <a:extLst>
              <a:ext uri="{FF2B5EF4-FFF2-40B4-BE49-F238E27FC236}">
                <a16:creationId xmlns:a16="http://schemas.microsoft.com/office/drawing/2014/main" id="{D271EC71-7421-8F40-89CF-1408938DBA45}"/>
              </a:ext>
            </a:extLst>
          </p:cNvPr>
          <p:cNvPicPr>
            <a:picLocks noChangeAspect="1"/>
          </p:cNvPicPr>
          <p:nvPr/>
        </p:nvPicPr>
        <p:blipFill>
          <a:blip r:embed="rId2"/>
          <a:stretch>
            <a:fillRect/>
          </a:stretch>
        </p:blipFill>
        <p:spPr>
          <a:xfrm>
            <a:off x="3517091" y="349260"/>
            <a:ext cx="500427" cy="511100"/>
          </a:xfrm>
          <a:prstGeom prst="rect">
            <a:avLst/>
          </a:prstGeom>
        </p:spPr>
      </p:pic>
      <p:pic>
        <p:nvPicPr>
          <p:cNvPr id="15" name="Imagem 14" descr="Uma imagem com Tipo de letra, Gráficos, design gráfico, captura de ecrã&#10;&#10;Os conteúdos gerados por IA poderão estar incorretos.">
            <a:extLst>
              <a:ext uri="{FF2B5EF4-FFF2-40B4-BE49-F238E27FC236}">
                <a16:creationId xmlns:a16="http://schemas.microsoft.com/office/drawing/2014/main" id="{29A3B639-2DDA-6840-860C-3A4488393366}"/>
              </a:ext>
            </a:extLst>
          </p:cNvPr>
          <p:cNvPicPr>
            <a:picLocks noChangeAspect="1"/>
          </p:cNvPicPr>
          <p:nvPr/>
        </p:nvPicPr>
        <p:blipFill>
          <a:blip r:embed="rId3"/>
          <a:srcRect r="55" b="505"/>
          <a:stretch>
            <a:fillRect/>
          </a:stretch>
        </p:blipFill>
        <p:spPr>
          <a:xfrm>
            <a:off x="4017518" y="308952"/>
            <a:ext cx="5317290" cy="583210"/>
          </a:xfrm>
          <a:prstGeom prst="rect">
            <a:avLst/>
          </a:prstGeom>
        </p:spPr>
      </p:pic>
      <p:pic>
        <p:nvPicPr>
          <p:cNvPr id="11" name="Imagem 10">
            <a:extLst>
              <a:ext uri="{FF2B5EF4-FFF2-40B4-BE49-F238E27FC236}">
                <a16:creationId xmlns:a16="http://schemas.microsoft.com/office/drawing/2014/main" id="{6151585E-EAF0-3B46-A51C-0CC6ED5E5966}"/>
              </a:ext>
            </a:extLst>
          </p:cNvPr>
          <p:cNvPicPr>
            <a:picLocks noChangeAspect="1"/>
          </p:cNvPicPr>
          <p:nvPr/>
        </p:nvPicPr>
        <p:blipFill>
          <a:blip r:embed="rId4"/>
          <a:stretch>
            <a:fillRect/>
          </a:stretch>
        </p:blipFill>
        <p:spPr>
          <a:xfrm>
            <a:off x="9334808" y="5863330"/>
            <a:ext cx="2511568" cy="905868"/>
          </a:xfrm>
          <a:prstGeom prst="rect">
            <a:avLst/>
          </a:prstGeom>
        </p:spPr>
      </p:pic>
      <p:pic>
        <p:nvPicPr>
          <p:cNvPr id="12" name="Imagem 11">
            <a:extLst>
              <a:ext uri="{FF2B5EF4-FFF2-40B4-BE49-F238E27FC236}">
                <a16:creationId xmlns:a16="http://schemas.microsoft.com/office/drawing/2014/main" id="{3147BD13-8DD0-644D-9C2E-347EF3B9E331}"/>
              </a:ext>
            </a:extLst>
          </p:cNvPr>
          <p:cNvPicPr>
            <a:picLocks noChangeAspect="1"/>
          </p:cNvPicPr>
          <p:nvPr/>
        </p:nvPicPr>
        <p:blipFill rotWithShape="1">
          <a:blip r:embed="rId5">
            <a:alphaModFix amt="12000"/>
          </a:blip>
          <a:srcRect l="16563" r="3992" b="5582"/>
          <a:stretch/>
        </p:blipFill>
        <p:spPr>
          <a:xfrm>
            <a:off x="2284" y="2013586"/>
            <a:ext cx="1989246" cy="4839033"/>
          </a:xfrm>
          <a:prstGeom prst="rect">
            <a:avLst/>
          </a:prstGeom>
        </p:spPr>
      </p:pic>
    </p:spTree>
    <p:extLst>
      <p:ext uri="{BB962C8B-B14F-4D97-AF65-F5344CB8AC3E}">
        <p14:creationId xmlns:p14="http://schemas.microsoft.com/office/powerpoint/2010/main" val="3954952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hree Columns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09CFB2-AAF2-A94A-AF9D-F19887BB8CEE}"/>
              </a:ext>
            </a:extLst>
          </p:cNvPr>
          <p:cNvSpPr>
            <a:spLocks noGrp="1"/>
          </p:cNvSpPr>
          <p:nvPr>
            <p:ph type="title"/>
          </p:nvPr>
        </p:nvSpPr>
        <p:spPr>
          <a:xfrm>
            <a:off x="695325" y="620713"/>
            <a:ext cx="10801350" cy="936625"/>
          </a:xfrm>
          <a:prstGeom prst="rect">
            <a:avLst/>
          </a:prstGeom>
        </p:spPr>
        <p:txBody>
          <a:bodyPr anchor="ctr" anchorCtr="0"/>
          <a:lstStyle>
            <a:lvl1pPr>
              <a:defRPr>
                <a:solidFill>
                  <a:schemeClr val="bg1"/>
                </a:solidFill>
              </a:defRPr>
            </a:lvl1pPr>
          </a:lstStyle>
          <a:p>
            <a:r>
              <a:rPr lang="en-GB"/>
              <a:t>Click to edit Master title style</a:t>
            </a:r>
            <a:endParaRPr lang="en-BE"/>
          </a:p>
        </p:txBody>
      </p:sp>
      <p:sp>
        <p:nvSpPr>
          <p:cNvPr id="3" name="Content Placeholder 2">
            <a:extLst>
              <a:ext uri="{FF2B5EF4-FFF2-40B4-BE49-F238E27FC236}">
                <a16:creationId xmlns:a16="http://schemas.microsoft.com/office/drawing/2014/main" id="{FA56D2F6-804D-674F-AB2B-760A8FBFAD5B}"/>
              </a:ext>
            </a:extLst>
          </p:cNvPr>
          <p:cNvSpPr>
            <a:spLocks noGrp="1"/>
          </p:cNvSpPr>
          <p:nvPr>
            <p:ph sz="half" idx="1"/>
          </p:nvPr>
        </p:nvSpPr>
        <p:spPr>
          <a:xfrm>
            <a:off x="695326" y="1773238"/>
            <a:ext cx="3339264" cy="4356100"/>
          </a:xfrm>
        </p:spPr>
        <p:txBody>
          <a:bodyPr/>
          <a:lstStyle>
            <a:lvl1pPr>
              <a:spcBef>
                <a:spcPts val="1000"/>
              </a:spcBef>
              <a:defRPr/>
            </a:lvl1pPr>
            <a:lvl2pPr>
              <a:spcBef>
                <a:spcPts val="1000"/>
              </a:spcBef>
              <a:defRPr/>
            </a:lvl2pPr>
            <a:lvl3pPr>
              <a:spcBef>
                <a:spcPts val="1000"/>
              </a:spcBef>
              <a:defRPr/>
            </a:lvl3pPr>
            <a:lvl4pPr>
              <a:spcBef>
                <a:spcPts val="1000"/>
              </a:spcBef>
              <a:defRPr/>
            </a:lvl4pPr>
            <a:lvl5pPr>
              <a:spcBef>
                <a:spcPts val="1000"/>
              </a:spcBef>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BE"/>
          </a:p>
        </p:txBody>
      </p:sp>
      <p:pic>
        <p:nvPicPr>
          <p:cNvPr id="6" name="Graphic 5">
            <a:extLst>
              <a:ext uri="{FF2B5EF4-FFF2-40B4-BE49-F238E27FC236}">
                <a16:creationId xmlns:a16="http://schemas.microsoft.com/office/drawing/2014/main" id="{939C50FC-4B69-AC5C-10DC-EEAC921FB793}"/>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20668" y="6318369"/>
            <a:ext cx="1246794" cy="447345"/>
          </a:xfrm>
          <a:prstGeom prst="rect">
            <a:avLst/>
          </a:prstGeom>
        </p:spPr>
      </p:pic>
      <p:sp>
        <p:nvSpPr>
          <p:cNvPr id="7" name="Slide Number Placeholder 6">
            <a:extLst>
              <a:ext uri="{FF2B5EF4-FFF2-40B4-BE49-F238E27FC236}">
                <a16:creationId xmlns:a16="http://schemas.microsoft.com/office/drawing/2014/main" id="{7115850A-BB0F-2274-58FC-3543899B647F}"/>
              </a:ext>
            </a:extLst>
          </p:cNvPr>
          <p:cNvSpPr txBox="1">
            <a:spLocks/>
          </p:cNvSpPr>
          <p:nvPr userDrawn="1"/>
        </p:nvSpPr>
        <p:spPr>
          <a:xfrm>
            <a:off x="10775949" y="6400589"/>
            <a:ext cx="720725" cy="365125"/>
          </a:xfrm>
          <a:prstGeom prst="rect">
            <a:avLst/>
          </a:prstGeom>
        </p:spPr>
        <p:txBody>
          <a:bodyPr/>
          <a:lstStyle>
            <a:defPPr>
              <a:defRPr lang="en-BE"/>
            </a:defPPr>
            <a:lvl1pPr marL="0" algn="ctr" defTabSz="914400" rtl="0" eaLnBrk="1" latinLnBrk="0" hangingPunct="1">
              <a:defRPr sz="1600" kern="1200">
                <a:solidFill>
                  <a:schemeClr val="accent4"/>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D8AEA01-6F91-E444-B234-AD2A8D92529E}" type="slidenum">
              <a:rPr lang="en-BE" smtClean="0"/>
              <a:pPr/>
              <a:t>‹#›</a:t>
            </a:fld>
            <a:endParaRPr lang="en-BE"/>
          </a:p>
        </p:txBody>
      </p:sp>
      <p:sp>
        <p:nvSpPr>
          <p:cNvPr id="5" name="Content Placeholder 2">
            <a:extLst>
              <a:ext uri="{FF2B5EF4-FFF2-40B4-BE49-F238E27FC236}">
                <a16:creationId xmlns:a16="http://schemas.microsoft.com/office/drawing/2014/main" id="{92D00F04-024F-5536-C1AB-64C817AFC949}"/>
              </a:ext>
            </a:extLst>
          </p:cNvPr>
          <p:cNvSpPr>
            <a:spLocks noGrp="1"/>
          </p:cNvSpPr>
          <p:nvPr>
            <p:ph sz="half" idx="10"/>
          </p:nvPr>
        </p:nvSpPr>
        <p:spPr>
          <a:xfrm>
            <a:off x="4426368" y="1773238"/>
            <a:ext cx="3339264" cy="4356100"/>
          </a:xfrm>
        </p:spPr>
        <p:txBody>
          <a:bodyPr/>
          <a:lstStyle>
            <a:lvl1pPr>
              <a:spcBef>
                <a:spcPts val="1000"/>
              </a:spcBef>
              <a:defRPr/>
            </a:lvl1pPr>
            <a:lvl2pPr>
              <a:spcBef>
                <a:spcPts val="1000"/>
              </a:spcBef>
              <a:defRPr/>
            </a:lvl2pPr>
            <a:lvl3pPr>
              <a:spcBef>
                <a:spcPts val="1000"/>
              </a:spcBef>
              <a:defRPr/>
            </a:lvl3pPr>
            <a:lvl4pPr>
              <a:spcBef>
                <a:spcPts val="1000"/>
              </a:spcBef>
              <a:defRPr/>
            </a:lvl4pPr>
            <a:lvl5pPr>
              <a:spcBef>
                <a:spcPts val="1000"/>
              </a:spcBef>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BE"/>
          </a:p>
        </p:txBody>
      </p:sp>
      <p:sp>
        <p:nvSpPr>
          <p:cNvPr id="8" name="Content Placeholder 2">
            <a:extLst>
              <a:ext uri="{FF2B5EF4-FFF2-40B4-BE49-F238E27FC236}">
                <a16:creationId xmlns:a16="http://schemas.microsoft.com/office/drawing/2014/main" id="{D638F8F2-9651-6224-B3A4-D11A63488A8D}"/>
              </a:ext>
            </a:extLst>
          </p:cNvPr>
          <p:cNvSpPr>
            <a:spLocks noGrp="1"/>
          </p:cNvSpPr>
          <p:nvPr>
            <p:ph sz="half" idx="11"/>
          </p:nvPr>
        </p:nvSpPr>
        <p:spPr>
          <a:xfrm>
            <a:off x="8157410" y="1773238"/>
            <a:ext cx="3339264" cy="4356100"/>
          </a:xfrm>
        </p:spPr>
        <p:txBody>
          <a:bodyPr/>
          <a:lstStyle>
            <a:lvl1pPr>
              <a:spcBef>
                <a:spcPts val="1000"/>
              </a:spcBef>
              <a:defRPr/>
            </a:lvl1pPr>
            <a:lvl2pPr>
              <a:spcBef>
                <a:spcPts val="1000"/>
              </a:spcBef>
              <a:defRPr/>
            </a:lvl2pPr>
            <a:lvl3pPr>
              <a:spcBef>
                <a:spcPts val="1000"/>
              </a:spcBef>
              <a:defRPr/>
            </a:lvl3pPr>
            <a:lvl4pPr>
              <a:spcBef>
                <a:spcPts val="1000"/>
              </a:spcBef>
              <a:defRPr/>
            </a:lvl4pPr>
            <a:lvl5pPr>
              <a:spcBef>
                <a:spcPts val="1000"/>
              </a:spcBef>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BE"/>
          </a:p>
        </p:txBody>
      </p:sp>
    </p:spTree>
    <p:extLst>
      <p:ext uri="{BB962C8B-B14F-4D97-AF65-F5344CB8AC3E}">
        <p14:creationId xmlns:p14="http://schemas.microsoft.com/office/powerpoint/2010/main" val="329815793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8C0623F-48F1-2644-87E6-CCC37B762156}" type="datetime1">
              <a:rPr lang="pt-PT" smtClean="0"/>
              <a:t>24/09/2026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a:p>
        </p:txBody>
      </p:sp>
    </p:spTree>
    <p:extLst>
      <p:ext uri="{BB962C8B-B14F-4D97-AF65-F5344CB8AC3E}">
        <p14:creationId xmlns:p14="http://schemas.microsoft.com/office/powerpoint/2010/main" val="734918638"/>
      </p:ext>
    </p:extLst>
  </p:cSld>
  <p:clrMap bg1="lt1" tx1="dk1" bg2="lt2" tx2="dk2" accent1="accent1" accent2="accent2" accent3="accent3" accent4="accent4" accent5="accent5" accent6="accent6" hlink="hlink" folHlink="folHlink"/>
  <p:sldLayoutIdLst>
    <p:sldLayoutId id="2147483665" r:id="rId1"/>
    <p:sldLayoutId id="2147483677" r:id="rId2"/>
    <p:sldLayoutId id="2147483679" r:id="rId3"/>
    <p:sldLayoutId id="2147483680" r:id="rId4"/>
    <p:sldLayoutId id="2147483682" r:id="rId5"/>
    <p:sldLayoutId id="2147483678" r:id="rId6"/>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9.png"/><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4.xml"/><Relationship Id="rId5" Type="http://schemas.openxmlformats.org/officeDocument/2006/relationships/image" Target="../media/image13.png"/><Relationship Id="rId4" Type="http://schemas.openxmlformats.org/officeDocument/2006/relationships/image" Target="../media/image12.jp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7.jpg"/><Relationship Id="rId2" Type="http://schemas.openxmlformats.org/officeDocument/2006/relationships/notesSlide" Target="../notesSlides/notesSlide11.xml"/><Relationship Id="rId1" Type="http://schemas.openxmlformats.org/officeDocument/2006/relationships/slideLayout" Target="../slideLayouts/slideLayout4.xml"/><Relationship Id="rId6" Type="http://schemas.openxmlformats.org/officeDocument/2006/relationships/image" Target="../media/image13.png"/><Relationship Id="rId5" Type="http://schemas.openxmlformats.org/officeDocument/2006/relationships/image" Target="../media/image16.png"/><Relationship Id="rId4" Type="http://schemas.openxmlformats.org/officeDocument/2006/relationships/image" Target="../media/image15.jpg"/></Relationships>
</file>

<file path=ppt/slides/_rels/slide1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2.xml"/><Relationship Id="rId1" Type="http://schemas.openxmlformats.org/officeDocument/2006/relationships/slideLayout" Target="../slideLayouts/slideLayout4.xml"/><Relationship Id="rId5" Type="http://schemas.openxmlformats.org/officeDocument/2006/relationships/image" Target="../media/image13.png"/><Relationship Id="rId4" Type="http://schemas.openxmlformats.org/officeDocument/2006/relationships/image" Target="../media/image18.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microsoft.com/office/2018/10/relationships/comments" Target="../comments/modernComment_132_2D7CC5E5.xml"/><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67619B-5C6C-F341-BEF9-96B7DCF95770}"/>
              </a:ext>
            </a:extLst>
          </p:cNvPr>
          <p:cNvSpPr>
            <a:spLocks noGrp="1"/>
          </p:cNvSpPr>
          <p:nvPr>
            <p:ph type="ctrTitle"/>
          </p:nvPr>
        </p:nvSpPr>
        <p:spPr>
          <a:xfrm>
            <a:off x="1818282" y="275404"/>
            <a:ext cx="10846321" cy="1182931"/>
          </a:xfrm>
        </p:spPr>
        <p:txBody>
          <a:bodyPr>
            <a:normAutofit/>
          </a:bodyPr>
          <a:lstStyle/>
          <a:p>
            <a:pPr algn="l"/>
            <a:r>
              <a:rPr lang="en-US" sz="5000" dirty="0">
                <a:solidFill>
                  <a:schemeClr val="bg1"/>
                </a:solidFill>
                <a:latin typeface="EC Square Sans Pro" panose="020B0506040000020004" pitchFamily="34" charset="0"/>
                <a:cs typeface="Segoe UI"/>
              </a:rPr>
              <a:t> European </a:t>
            </a:r>
            <a:r>
              <a:rPr lang="en-US" sz="5000" b="1" dirty="0">
                <a:solidFill>
                  <a:srgbClr val="FE5745"/>
                </a:solidFill>
                <a:latin typeface="EC Square Sans Pro" panose="020B0506040000020004" pitchFamily="34" charset="0"/>
                <a:cs typeface="Segoe UI"/>
              </a:rPr>
              <a:t>Civil Protection</a:t>
            </a:r>
            <a:r>
              <a:rPr lang="en-US" sz="5000" b="1" dirty="0">
                <a:solidFill>
                  <a:schemeClr val="bg1"/>
                </a:solidFill>
                <a:latin typeface="EC Square Sans Pro" panose="020B0506040000020004" pitchFamily="34" charset="0"/>
                <a:cs typeface="Segoe UI"/>
              </a:rPr>
              <a:t> </a:t>
            </a:r>
            <a:r>
              <a:rPr lang="en-US" sz="5000" dirty="0">
                <a:solidFill>
                  <a:schemeClr val="bg1"/>
                </a:solidFill>
                <a:latin typeface="EC Square Sans Pro" panose="020B0506040000020004" pitchFamily="34" charset="0"/>
                <a:cs typeface="Segoe UI"/>
              </a:rPr>
              <a:t>Forum</a:t>
            </a:r>
            <a:endParaRPr lang="pt-PT" sz="5000" dirty="0">
              <a:solidFill>
                <a:schemeClr val="bg1"/>
              </a:solidFill>
              <a:latin typeface="EC Square Sans Pro" panose="020B0506040000020004" pitchFamily="34" charset="0"/>
              <a:cs typeface="Segoe UI"/>
            </a:endParaRPr>
          </a:p>
        </p:txBody>
      </p:sp>
      <p:sp>
        <p:nvSpPr>
          <p:cNvPr id="3" name="Subtitle 2">
            <a:extLst>
              <a:ext uri="{FF2B5EF4-FFF2-40B4-BE49-F238E27FC236}">
                <a16:creationId xmlns:a16="http://schemas.microsoft.com/office/drawing/2014/main" id="{78965570-9E7B-D84D-BB9E-85040FD512C8}"/>
              </a:ext>
            </a:extLst>
          </p:cNvPr>
          <p:cNvSpPr>
            <a:spLocks noGrp="1"/>
          </p:cNvSpPr>
          <p:nvPr>
            <p:ph type="subTitle" idx="1"/>
          </p:nvPr>
        </p:nvSpPr>
        <p:spPr>
          <a:xfrm>
            <a:off x="6096000" y="2435611"/>
            <a:ext cx="5382578" cy="2409210"/>
          </a:xfrm>
        </p:spPr>
        <p:txBody>
          <a:bodyPr vert="horz" lIns="91440" tIns="45720" rIns="91440" bIns="45720" rtlCol="0" anchor="t">
            <a:normAutofit/>
          </a:bodyPr>
          <a:lstStyle/>
          <a:p>
            <a:pPr algn="r"/>
            <a:r>
              <a:rPr lang="en-US" sz="4500">
                <a:latin typeface="EC Square Sans Pro" panose="020B0506040000020004" pitchFamily="34" charset="0"/>
              </a:rPr>
              <a:t> </a:t>
            </a:r>
            <a:endParaRPr lang="pt-PT" sz="4500">
              <a:latin typeface="EC Square Sans Pro" panose="020B0506040000020004" pitchFamily="34" charset="0"/>
            </a:endParaRPr>
          </a:p>
          <a:p>
            <a:pPr algn="r"/>
            <a:r>
              <a:rPr lang="en-US" sz="4500">
                <a:solidFill>
                  <a:schemeClr val="bg1"/>
                </a:solidFill>
                <a:latin typeface="EC Square Sans Pro" panose="020B0506040000020004" pitchFamily="34" charset="0"/>
                <a:cs typeface="Segoe UI"/>
              </a:rPr>
              <a:t>Social media </a:t>
            </a:r>
            <a:r>
              <a:rPr lang="en-US" sz="4500">
                <a:solidFill>
                  <a:srgbClr val="FE5745"/>
                </a:solidFill>
                <a:latin typeface="EC Square Sans Pro" panose="020B0506040000020004" pitchFamily="34" charset="0"/>
                <a:cs typeface="Segoe UI"/>
              </a:rPr>
              <a:t>toolkit</a:t>
            </a:r>
          </a:p>
          <a:p>
            <a:pPr indent="91440" algn="r">
              <a:spcBef>
                <a:spcPts val="1200"/>
              </a:spcBef>
            </a:pPr>
            <a:endParaRPr lang="en-US" sz="4500">
              <a:latin typeface="EC Square Sans Pro" panose="020B0506040000020004" pitchFamily="34" charset="0"/>
              <a:ea typeface="Calibri" panose="020F0502020204030204"/>
              <a:cs typeface="Calibri" panose="020F0502020204030204"/>
            </a:endParaRPr>
          </a:p>
        </p:txBody>
      </p:sp>
      <p:pic>
        <p:nvPicPr>
          <p:cNvPr id="9" name="Imagem 8" descr="Uma imagem com círculo, símbolo, Gráficos, logótipo&#10;&#10;Os conteúdos gerados por IA poderão estar incorretos.">
            <a:extLst>
              <a:ext uri="{FF2B5EF4-FFF2-40B4-BE49-F238E27FC236}">
                <a16:creationId xmlns:a16="http://schemas.microsoft.com/office/drawing/2014/main" id="{7A3A838C-DFD8-4C96-46D5-2E26A31D66B0}"/>
              </a:ext>
            </a:extLst>
          </p:cNvPr>
          <p:cNvPicPr>
            <a:picLocks noChangeAspect="1"/>
          </p:cNvPicPr>
          <p:nvPr/>
        </p:nvPicPr>
        <p:blipFill>
          <a:blip r:embed="rId4"/>
          <a:stretch>
            <a:fillRect/>
          </a:stretch>
        </p:blipFill>
        <p:spPr>
          <a:xfrm>
            <a:off x="838200" y="526473"/>
            <a:ext cx="980082" cy="997618"/>
          </a:xfrm>
          <a:prstGeom prst="rect">
            <a:avLst/>
          </a:prstGeom>
        </p:spPr>
      </p:pic>
      <p:sp>
        <p:nvSpPr>
          <p:cNvPr id="11" name="Subtitle 2">
            <a:extLst>
              <a:ext uri="{FF2B5EF4-FFF2-40B4-BE49-F238E27FC236}">
                <a16:creationId xmlns:a16="http://schemas.microsoft.com/office/drawing/2014/main" id="{0FCF2AD8-83AD-E653-5C41-6D9BD86C3210}"/>
              </a:ext>
            </a:extLst>
          </p:cNvPr>
          <p:cNvSpPr txBox="1">
            <a:spLocks/>
          </p:cNvSpPr>
          <p:nvPr/>
        </p:nvSpPr>
        <p:spPr>
          <a:xfrm>
            <a:off x="5915860" y="-218838"/>
            <a:ext cx="5160849" cy="954583"/>
          </a:xfrm>
          <a:prstGeom prst="rect">
            <a:avLst/>
          </a:prstGeom>
        </p:spPr>
        <p:txBody>
          <a:bodyPr vert="horz" lIns="91440" tIns="45720" rIns="91440" bIns="45720" rtlCol="0" anchor="t">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endParaRPr lang="pt-PT"/>
          </a:p>
          <a:p>
            <a:pPr algn="r"/>
            <a:r>
              <a:rPr lang="en-US" sz="1800">
                <a:solidFill>
                  <a:schemeClr val="bg1"/>
                </a:solidFill>
                <a:latin typeface="EC Square Sans Pro" panose="020B0506040000020004" pitchFamily="34" charset="0"/>
                <a:cs typeface="Segoe UI Semilight"/>
              </a:rPr>
              <a:t>3-4 November 2026 </a:t>
            </a:r>
            <a:r>
              <a:rPr lang="en-US" sz="1800">
                <a:solidFill>
                  <a:srgbClr val="FF0000"/>
                </a:solidFill>
                <a:latin typeface="EC Square Sans Pro" panose="020B0506040000020004" pitchFamily="34" charset="0"/>
                <a:cs typeface="Segoe UI Semilight"/>
              </a:rPr>
              <a:t>|</a:t>
            </a:r>
            <a:r>
              <a:rPr lang="en-US" sz="1800">
                <a:solidFill>
                  <a:schemeClr val="bg1"/>
                </a:solidFill>
                <a:latin typeface="EC Square Sans Pro" panose="020B0506040000020004" pitchFamily="34" charset="0"/>
                <a:cs typeface="Segoe UI Semilight"/>
              </a:rPr>
              <a:t> </a:t>
            </a:r>
            <a:r>
              <a:rPr lang="en-US" sz="1800">
                <a:solidFill>
                  <a:schemeClr val="bg1"/>
                </a:solidFill>
                <a:latin typeface="EC Square Sans Pro" panose="020B0506040000020004" pitchFamily="34" charset="0"/>
                <a:ea typeface="Calibri" panose="020F0502020204030204"/>
                <a:cs typeface="Segoe UI Semilight"/>
              </a:rPr>
              <a:t>Tour &amp; Taxis, Brussels (BE)</a:t>
            </a:r>
          </a:p>
        </p:txBody>
      </p:sp>
      <p:pic>
        <p:nvPicPr>
          <p:cNvPr id="7" name="Imagem 6">
            <a:extLst>
              <a:ext uri="{FF2B5EF4-FFF2-40B4-BE49-F238E27FC236}">
                <a16:creationId xmlns:a16="http://schemas.microsoft.com/office/drawing/2014/main" id="{6CED6D1D-F514-C942-8DC5-F400F88C7579}"/>
              </a:ext>
            </a:extLst>
          </p:cNvPr>
          <p:cNvPicPr>
            <a:picLocks noChangeAspect="1"/>
          </p:cNvPicPr>
          <p:nvPr/>
        </p:nvPicPr>
        <p:blipFill>
          <a:blip r:embed="rId5"/>
          <a:stretch>
            <a:fillRect/>
          </a:stretch>
        </p:blipFill>
        <p:spPr>
          <a:xfrm>
            <a:off x="9735792" y="713875"/>
            <a:ext cx="1857375" cy="1095375"/>
          </a:xfrm>
          <a:prstGeom prst="rect">
            <a:avLst/>
          </a:prstGeom>
        </p:spPr>
      </p:pic>
      <p:pic>
        <p:nvPicPr>
          <p:cNvPr id="8" name="Imagem 18" descr="Uma imagem com texto, Gráficos, captura de ecrã, design gráfico&#10;&#10;Os conteúdos gerados por IA poderão estar incorretos.">
            <a:extLst>
              <a:ext uri="{FF2B5EF4-FFF2-40B4-BE49-F238E27FC236}">
                <a16:creationId xmlns:a16="http://schemas.microsoft.com/office/drawing/2014/main" id="{A811ADA5-872D-48E1-7E44-C188AB05D6A5}"/>
              </a:ext>
            </a:extLst>
          </p:cNvPr>
          <p:cNvPicPr>
            <a:picLocks noChangeAspect="1"/>
          </p:cNvPicPr>
          <p:nvPr/>
        </p:nvPicPr>
        <p:blipFill>
          <a:blip r:embed="rId6"/>
          <a:stretch>
            <a:fillRect/>
          </a:stretch>
        </p:blipFill>
        <p:spPr>
          <a:xfrm>
            <a:off x="9462370" y="5822097"/>
            <a:ext cx="2155521" cy="777449"/>
          </a:xfrm>
          <a:prstGeom prst="rect">
            <a:avLst/>
          </a:prstGeom>
        </p:spPr>
      </p:pic>
      <p:sp>
        <p:nvSpPr>
          <p:cNvPr id="12" name="Forum Tagline"/>
          <p:cNvSpPr txBox="1"/>
          <p:nvPr/>
        </p:nvSpPr>
        <p:spPr>
          <a:xfrm>
            <a:off x="2106318" y="1380126"/>
            <a:ext cx="10207683" cy="246221"/>
          </a:xfrm>
          <a:prstGeom prst="rect">
            <a:avLst/>
          </a:prstGeom>
          <a:noFill/>
        </p:spPr>
        <p:txBody>
          <a:bodyPr wrap="square" lIns="0" tIns="0" rIns="0" bIns="0" anchor="ctr">
            <a:spAutoFit/>
          </a:bodyPr>
          <a:lstStyle/>
          <a:p>
            <a:pPr algn="l"/>
            <a:r>
              <a:rPr sz="1600" b="0" i="0" dirty="0">
                <a:solidFill>
                  <a:srgbClr val="FFFFFF"/>
                </a:solidFill>
                <a:latin typeface="EC Square Sans Pro"/>
              </a:rPr>
              <a:t>Preparing today, ready for tomorrow</a:t>
            </a:r>
          </a:p>
        </p:txBody>
      </p:sp>
    </p:spTree>
    <p:extLst>
      <p:ext uri="{BB962C8B-B14F-4D97-AF65-F5344CB8AC3E}">
        <p14:creationId xmlns:p14="http://schemas.microsoft.com/office/powerpoint/2010/main" val="20005801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963E1DC8-EA9A-0742-A2BA-262C3F75343F}"/>
              </a:ext>
            </a:extLst>
          </p:cNvPr>
          <p:cNvSpPr txBox="1">
            <a:spLocks/>
          </p:cNvSpPr>
          <p:nvPr/>
        </p:nvSpPr>
        <p:spPr>
          <a:xfrm>
            <a:off x="274530" y="-179753"/>
            <a:ext cx="4034468" cy="1100556"/>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000">
                <a:solidFill>
                  <a:schemeClr val="bg1"/>
                </a:solidFill>
                <a:latin typeface="EC Square Sans Pro" panose="020B0506040000020004" pitchFamily="34" charset="0"/>
                <a:cs typeface="Segoe UI"/>
              </a:rPr>
              <a:t>About the </a:t>
            </a:r>
            <a:r>
              <a:rPr lang="en-GB" sz="4000">
                <a:solidFill>
                  <a:srgbClr val="FE5745"/>
                </a:solidFill>
                <a:latin typeface="EC Square Sans Pro" panose="020B0506040000020004" pitchFamily="34" charset="0"/>
                <a:cs typeface="Segoe UI"/>
              </a:rPr>
              <a:t>event</a:t>
            </a:r>
            <a:endParaRPr lang="pt-PT" sz="4000">
              <a:solidFill>
                <a:srgbClr val="FE5745"/>
              </a:solidFill>
              <a:latin typeface="EC Square Sans Pro" panose="020B0506040000020004" pitchFamily="34" charset="0"/>
              <a:cs typeface="Segoe UI"/>
            </a:endParaRPr>
          </a:p>
        </p:txBody>
      </p:sp>
      <p:sp>
        <p:nvSpPr>
          <p:cNvPr id="10" name="Content Placeholder 2">
            <a:extLst>
              <a:ext uri="{FF2B5EF4-FFF2-40B4-BE49-F238E27FC236}">
                <a16:creationId xmlns:a16="http://schemas.microsoft.com/office/drawing/2014/main" id="{F0C5C396-D27D-CD4A-A83C-DA080AAD5F2C}"/>
              </a:ext>
            </a:extLst>
          </p:cNvPr>
          <p:cNvSpPr txBox="1">
            <a:spLocks/>
          </p:cNvSpPr>
          <p:nvPr/>
        </p:nvSpPr>
        <p:spPr>
          <a:xfrm>
            <a:off x="2398094" y="1658532"/>
            <a:ext cx="9382780" cy="4124642"/>
          </a:xfrm>
          <a:prstGeom prst="rect">
            <a:avLst/>
          </a:prstGeom>
        </p:spPr>
        <p:txBody>
          <a:bodyPr vert="horz" lIns="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rgbClr val="FE5745"/>
              </a:buClr>
            </a:pPr>
            <a:r>
              <a:rPr lang="en-GB">
                <a:solidFill>
                  <a:schemeClr val="tx1">
                    <a:lumMod val="85000"/>
                    <a:lumOff val="15000"/>
                  </a:schemeClr>
                </a:solidFill>
                <a:latin typeface="EC Square Sans Pro" panose="020B0506040000020004" pitchFamily="34" charset="0"/>
                <a:cs typeface="Segoe UI Semilight"/>
              </a:rPr>
              <a:t>The Forum is the flagship event of the European civil protection community</a:t>
            </a:r>
            <a:r>
              <a:rPr lang="en-GB">
                <a:solidFill>
                  <a:schemeClr val="tx1">
                    <a:lumMod val="85000"/>
                    <a:lumOff val="15000"/>
                  </a:schemeClr>
                </a:solidFill>
                <a:latin typeface="EC Square Sans Pro" panose="020B0506040000020004" pitchFamily="34" charset="0"/>
                <a:ea typeface="+mn-lt"/>
                <a:cs typeface="Segoe UI Semilight"/>
              </a:rPr>
              <a:t>. It brings together experts and decision-makers to strengthen preparedness and crisis response. </a:t>
            </a:r>
            <a:endParaRPr lang="en-US">
              <a:solidFill>
                <a:schemeClr val="tx1">
                  <a:lumMod val="85000"/>
                  <a:lumOff val="15000"/>
                </a:schemeClr>
              </a:solidFill>
              <a:latin typeface="EC Square Sans Pro" panose="020B0506040000020004" pitchFamily="34" charset="0"/>
              <a:ea typeface="+mn-lt"/>
              <a:cs typeface="Segoe UI Semilight"/>
            </a:endParaRPr>
          </a:p>
          <a:p>
            <a:pPr>
              <a:buClr>
                <a:srgbClr val="FE5745"/>
              </a:buClr>
            </a:pPr>
            <a:r>
              <a:rPr lang="en-GB">
                <a:solidFill>
                  <a:schemeClr val="tx1">
                    <a:lumMod val="85000"/>
                    <a:lumOff val="15000"/>
                  </a:schemeClr>
                </a:solidFill>
                <a:latin typeface="EC Square Sans Pro" panose="020B0506040000020004" pitchFamily="34" charset="0"/>
                <a:ea typeface="+mn-lt"/>
                <a:cs typeface="Segoe UI Semilight"/>
              </a:rPr>
              <a:t>Held</a:t>
            </a:r>
            <a:r>
              <a:rPr lang="en-GB">
                <a:solidFill>
                  <a:schemeClr val="tx1">
                    <a:lumMod val="85000"/>
                    <a:lumOff val="15000"/>
                  </a:schemeClr>
                </a:solidFill>
                <a:latin typeface="EC Square Sans Pro" panose="020B0506040000020004" pitchFamily="34" charset="0"/>
                <a:cs typeface="Segoe UI Semilight"/>
              </a:rPr>
              <a:t> every two years </a:t>
            </a:r>
          </a:p>
          <a:p>
            <a:pPr>
              <a:buClr>
                <a:srgbClr val="FE5745"/>
              </a:buClr>
            </a:pPr>
            <a:r>
              <a:rPr lang="en-GB">
                <a:solidFill>
                  <a:schemeClr val="tx1">
                    <a:lumMod val="85000"/>
                    <a:lumOff val="15000"/>
                  </a:schemeClr>
                </a:solidFill>
                <a:latin typeface="EC Square Sans Pro" panose="020B0506040000020004" pitchFamily="34" charset="0"/>
                <a:cs typeface="Segoe UI Semilight"/>
              </a:rPr>
              <a:t>This year’s theme is </a:t>
            </a:r>
            <a:r>
              <a:rPr lang="en-GB">
                <a:solidFill>
                  <a:schemeClr val="tx1">
                    <a:lumMod val="85000"/>
                    <a:lumOff val="15000"/>
                  </a:schemeClr>
                </a:solidFill>
                <a:latin typeface="EC Square Sans Pro Medium" panose="020B0506040000020004" pitchFamily="34" charset="0"/>
                <a:cs typeface="Segoe UI"/>
              </a:rPr>
              <a:t>Preparing today, ready for tomorrow</a:t>
            </a:r>
          </a:p>
          <a:p>
            <a:pPr>
              <a:buClr>
                <a:srgbClr val="FE5745"/>
              </a:buClr>
            </a:pPr>
            <a:r>
              <a:rPr lang="en-GB">
                <a:solidFill>
                  <a:schemeClr val="tx1">
                    <a:lumMod val="85000"/>
                    <a:lumOff val="15000"/>
                  </a:schemeClr>
                </a:solidFill>
                <a:latin typeface="EC Square Sans Pro" panose="020B0506040000020004" pitchFamily="34" charset="0"/>
                <a:cs typeface="Segoe UI Semilight"/>
              </a:rPr>
              <a:t>Event location: Tour &amp; Taxis, Brussels (Belgium)</a:t>
            </a:r>
          </a:p>
          <a:p>
            <a:pPr>
              <a:buClr>
                <a:srgbClr val="FE5745"/>
              </a:buClr>
            </a:pPr>
            <a:r>
              <a:rPr lang="en-GB">
                <a:solidFill>
                  <a:schemeClr val="tx1">
                    <a:lumMod val="85000"/>
                    <a:lumOff val="15000"/>
                  </a:schemeClr>
                </a:solidFill>
                <a:latin typeface="EC Square Sans Pro" panose="020B0506040000020004" pitchFamily="34" charset="0"/>
                <a:cs typeface="Segoe UI Semilight"/>
              </a:rPr>
              <a:t>Event date: 3-4 November 2026</a:t>
            </a:r>
            <a:endParaRPr lang="en-GB">
              <a:solidFill>
                <a:schemeClr val="tx1">
                  <a:lumMod val="85000"/>
                  <a:lumOff val="15000"/>
                </a:schemeClr>
              </a:solidFill>
              <a:latin typeface="EC Square Sans Pro" panose="020B0506040000020004" pitchFamily="34" charset="0"/>
              <a:ea typeface="Calibri"/>
              <a:cs typeface="Segoe UI Semilight"/>
            </a:endParaRPr>
          </a:p>
          <a:p>
            <a:endParaRPr lang="en-BE">
              <a:latin typeface="Segoe UI Semilight"/>
              <a:cs typeface="Segoe UI Semilight"/>
            </a:endParaRPr>
          </a:p>
        </p:txBody>
      </p:sp>
      <p:sp>
        <p:nvSpPr>
          <p:cNvPr id="11" name="Forum Tagline"/>
          <p:cNvSpPr txBox="1"/>
          <p:nvPr/>
        </p:nvSpPr>
        <p:spPr>
          <a:xfrm>
            <a:off x="6526802" y="835065"/>
            <a:ext cx="5317290" cy="246221"/>
          </a:xfrm>
          <a:prstGeom prst="rect">
            <a:avLst/>
          </a:prstGeom>
          <a:noFill/>
        </p:spPr>
        <p:txBody>
          <a:bodyPr wrap="square" lIns="0" tIns="0" rIns="0" bIns="0" anchor="ctr">
            <a:spAutoFit/>
          </a:bodyPr>
          <a:lstStyle/>
          <a:p>
            <a:r>
              <a:rPr sz="1600" b="0" i="0" dirty="0">
                <a:solidFill>
                  <a:srgbClr val="FFFFFF"/>
                </a:solidFill>
                <a:latin typeface="EC Square Sans Pro"/>
              </a:rPr>
              <a:t>Preparing today, ready for tomorrow</a:t>
            </a:r>
          </a:p>
        </p:txBody>
      </p:sp>
    </p:spTree>
    <p:extLst>
      <p:ext uri="{BB962C8B-B14F-4D97-AF65-F5344CB8AC3E}">
        <p14:creationId xmlns:p14="http://schemas.microsoft.com/office/powerpoint/2010/main" val="1462085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963E1DC8-EA9A-0742-A2BA-262C3F75343F}"/>
              </a:ext>
            </a:extLst>
          </p:cNvPr>
          <p:cNvSpPr txBox="1">
            <a:spLocks/>
          </p:cNvSpPr>
          <p:nvPr/>
        </p:nvSpPr>
        <p:spPr>
          <a:xfrm>
            <a:off x="274530" y="-226513"/>
            <a:ext cx="5602452" cy="1147316"/>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000">
                <a:solidFill>
                  <a:schemeClr val="bg1"/>
                </a:solidFill>
                <a:latin typeface="EC Square Sans Pro" panose="020B0506040000020004" pitchFamily="34" charset="0"/>
              </a:rPr>
              <a:t>Why you </a:t>
            </a:r>
            <a:r>
              <a:rPr lang="en-GB" sz="4000">
                <a:solidFill>
                  <a:srgbClr val="FE5745"/>
                </a:solidFill>
                <a:latin typeface="EC Square Sans Pro" panose="020B0506040000020004" pitchFamily="34" charset="0"/>
              </a:rPr>
              <a:t>should attend ​</a:t>
            </a:r>
            <a:endParaRPr lang="pt-PT" sz="4000">
              <a:solidFill>
                <a:srgbClr val="FE5745"/>
              </a:solidFill>
              <a:latin typeface="EC Square Sans Pro" panose="020B0506040000020004" pitchFamily="34" charset="0"/>
              <a:cs typeface="Segoe UI"/>
            </a:endParaRPr>
          </a:p>
        </p:txBody>
      </p:sp>
      <p:sp>
        <p:nvSpPr>
          <p:cNvPr id="8" name="Content Placeholder 2">
            <a:extLst>
              <a:ext uri="{FF2B5EF4-FFF2-40B4-BE49-F238E27FC236}">
                <a16:creationId xmlns:a16="http://schemas.microsoft.com/office/drawing/2014/main" id="{A66A215A-2AF8-1F4D-B04C-67186B5A3E8A}"/>
              </a:ext>
            </a:extLst>
          </p:cNvPr>
          <p:cNvSpPr txBox="1">
            <a:spLocks/>
          </p:cNvSpPr>
          <p:nvPr/>
        </p:nvSpPr>
        <p:spPr>
          <a:xfrm>
            <a:off x="2387463" y="1732958"/>
            <a:ext cx="9207572" cy="4124642"/>
          </a:xfrm>
          <a:prstGeom prst="rect">
            <a:avLst/>
          </a:prstGeom>
        </p:spPr>
        <p:txBody>
          <a:bodyPr vert="horz" wrap="square" lIns="0" tIns="45720" rIns="91440" bIns="45720" rtlCol="0" anchor="t">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rgbClr val="FE5745"/>
              </a:buClr>
            </a:pPr>
            <a:r>
              <a:rPr lang="pt-PT" dirty="0">
                <a:solidFill>
                  <a:schemeClr val="tx1">
                    <a:lumMod val="85000"/>
                    <a:lumOff val="15000"/>
                  </a:schemeClr>
                </a:solidFill>
                <a:latin typeface="EC Square Sans Pro" panose="020B0506040000020004" pitchFamily="34" charset="0"/>
              </a:rPr>
              <a:t>Crises are becoming more frequent, complex and interconnected and can overwhelm national resources, making stronger cooperation across borders and preparation essential.​  </a:t>
            </a:r>
          </a:p>
          <a:p>
            <a:pPr>
              <a:buClr>
                <a:srgbClr val="FE5745"/>
              </a:buClr>
            </a:pPr>
            <a:r>
              <a:rPr lang="pt-PT" b="1" dirty="0">
                <a:solidFill>
                  <a:schemeClr val="tx1">
                    <a:lumMod val="85000"/>
                    <a:lumOff val="15000"/>
                  </a:schemeClr>
                </a:solidFill>
                <a:latin typeface="EC Square Sans Pro" panose="020B0506040000020004" pitchFamily="34" charset="0"/>
              </a:rPr>
              <a:t>Event ambassadors</a:t>
            </a:r>
            <a:r>
              <a:rPr lang="pt-PT" dirty="0">
                <a:solidFill>
                  <a:schemeClr val="tx1">
                    <a:lumMod val="85000"/>
                    <a:lumOff val="15000"/>
                  </a:schemeClr>
                </a:solidFill>
                <a:latin typeface="EC Square Sans Pro" panose="020B0506040000020004" pitchFamily="34" charset="0"/>
              </a:rPr>
              <a:t>: To exchange knowledge, build partnerships and develop solutions for a safer, more resilient Europe</a:t>
            </a:r>
          </a:p>
          <a:p>
            <a:pPr>
              <a:buClr>
                <a:srgbClr val="FE5745"/>
              </a:buClr>
            </a:pPr>
            <a:r>
              <a:rPr lang="en-GB" b="1" dirty="0">
                <a:latin typeface="EC Square Sans Pro"/>
              </a:rPr>
              <a:t>Influencers</a:t>
            </a:r>
            <a:r>
              <a:rPr lang="en-GB" dirty="0">
                <a:latin typeface="EC Square Sans Pro"/>
              </a:rPr>
              <a:t>: To gain first-hand access to experts and inform citizens about how the EU is working to protect them during crises</a:t>
            </a:r>
          </a:p>
          <a:p>
            <a:pPr marL="0" indent="0">
              <a:buNone/>
            </a:pPr>
            <a:endParaRPr lang="en-BE" dirty="0">
              <a:latin typeface="Segoe UI Semilight"/>
              <a:cs typeface="Segoe UI Semilight"/>
            </a:endParaRPr>
          </a:p>
        </p:txBody>
      </p:sp>
      <p:sp>
        <p:nvSpPr>
          <p:cNvPr id="9" name="Forum Tagline"/>
          <p:cNvSpPr txBox="1"/>
          <p:nvPr/>
        </p:nvSpPr>
        <p:spPr>
          <a:xfrm>
            <a:off x="6526802" y="835065"/>
            <a:ext cx="5317290" cy="246221"/>
          </a:xfrm>
          <a:prstGeom prst="rect">
            <a:avLst/>
          </a:prstGeom>
          <a:noFill/>
        </p:spPr>
        <p:txBody>
          <a:bodyPr wrap="square" lIns="0" tIns="0" rIns="0" bIns="0" anchor="ctr">
            <a:spAutoFit/>
          </a:bodyPr>
          <a:lstStyle/>
          <a:p>
            <a:r>
              <a:rPr sz="1600" b="0" i="0" dirty="0">
                <a:solidFill>
                  <a:srgbClr val="FFFFFF"/>
                </a:solidFill>
                <a:latin typeface="EC Square Sans Pro"/>
              </a:rPr>
              <a:t>Preparing today, ready for tomorrow</a:t>
            </a:r>
          </a:p>
        </p:txBody>
      </p:sp>
    </p:spTree>
    <p:extLst>
      <p:ext uri="{BB962C8B-B14F-4D97-AF65-F5344CB8AC3E}">
        <p14:creationId xmlns:p14="http://schemas.microsoft.com/office/powerpoint/2010/main" val="36304153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a:extLst>
            <a:ext uri="{FF2B5EF4-FFF2-40B4-BE49-F238E27FC236}">
              <a16:creationId xmlns:a16="http://schemas.microsoft.com/office/drawing/2014/main" id="{DB71D799-2B6D-4E04-DAAE-F7E9236D798B}"/>
            </a:ext>
          </a:extLst>
        </p:cNvPr>
        <p:cNvGrpSpPr/>
        <p:nvPr/>
      </p:nvGrpSpPr>
      <p:grpSpPr>
        <a:xfrm>
          <a:off x="0" y="0"/>
          <a:ext cx="0" cy="0"/>
          <a:chOff x="0" y="0"/>
          <a:chExt cx="0" cy="0"/>
        </a:xfrm>
      </p:grpSpPr>
      <p:sp>
        <p:nvSpPr>
          <p:cNvPr id="9" name="Title 1">
            <a:extLst>
              <a:ext uri="{FF2B5EF4-FFF2-40B4-BE49-F238E27FC236}">
                <a16:creationId xmlns:a16="http://schemas.microsoft.com/office/drawing/2014/main" id="{ABB07825-1A86-411D-83C1-A353BD162FD8}"/>
              </a:ext>
            </a:extLst>
          </p:cNvPr>
          <p:cNvSpPr txBox="1">
            <a:spLocks/>
          </p:cNvSpPr>
          <p:nvPr/>
        </p:nvSpPr>
        <p:spPr>
          <a:xfrm>
            <a:off x="5425063" y="2404262"/>
            <a:ext cx="5928737" cy="150308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r>
              <a:rPr lang="en-GB" sz="4500" dirty="0">
                <a:solidFill>
                  <a:schemeClr val="bg1"/>
                </a:solidFill>
                <a:latin typeface="EC Square Sans Pro" panose="020B0506040000020004" pitchFamily="34" charset="0"/>
              </a:rPr>
              <a:t>Event </a:t>
            </a:r>
            <a:r>
              <a:rPr lang="en-GB" sz="4500" dirty="0">
                <a:solidFill>
                  <a:srgbClr val="FE5745"/>
                </a:solidFill>
                <a:latin typeface="EC Square Sans Pro" panose="020B0506040000020004" pitchFamily="34" charset="0"/>
              </a:rPr>
              <a:t>messaging​</a:t>
            </a:r>
            <a:endParaRPr lang="pt-PT" sz="4500" dirty="0">
              <a:solidFill>
                <a:srgbClr val="FE5745"/>
              </a:solidFill>
              <a:latin typeface="EC Square Sans Pro" panose="020B0506040000020004" pitchFamily="34" charset="0"/>
              <a:cs typeface="Segoe UI"/>
            </a:endParaRPr>
          </a:p>
        </p:txBody>
      </p:sp>
      <p:pic>
        <p:nvPicPr>
          <p:cNvPr id="19" name="Imagem 18" descr="Uma imagem com texto, Gráficos, captura de ecrã, design gráfico&#10;&#10;Os conteúdos gerados por IA poderão estar incorretos.">
            <a:extLst>
              <a:ext uri="{FF2B5EF4-FFF2-40B4-BE49-F238E27FC236}">
                <a16:creationId xmlns:a16="http://schemas.microsoft.com/office/drawing/2014/main" id="{D767CD26-41C3-7498-34BC-4300D92825A5}"/>
              </a:ext>
            </a:extLst>
          </p:cNvPr>
          <p:cNvPicPr>
            <a:picLocks noChangeAspect="1"/>
          </p:cNvPicPr>
          <p:nvPr/>
        </p:nvPicPr>
        <p:blipFill>
          <a:blip r:embed="rId4"/>
          <a:stretch>
            <a:fillRect/>
          </a:stretch>
        </p:blipFill>
        <p:spPr>
          <a:xfrm>
            <a:off x="9462370" y="5822097"/>
            <a:ext cx="2155521" cy="777449"/>
          </a:xfrm>
          <a:prstGeom prst="rect">
            <a:avLst/>
          </a:prstGeom>
        </p:spPr>
      </p:pic>
      <p:sp>
        <p:nvSpPr>
          <p:cNvPr id="3" name="Title 1">
            <a:extLst>
              <a:ext uri="{FF2B5EF4-FFF2-40B4-BE49-F238E27FC236}">
                <a16:creationId xmlns:a16="http://schemas.microsoft.com/office/drawing/2014/main" id="{640D56D4-69F0-BDF7-0868-61CE995951CC}"/>
              </a:ext>
            </a:extLst>
          </p:cNvPr>
          <p:cNvSpPr>
            <a:spLocks noGrp="1"/>
          </p:cNvSpPr>
          <p:nvPr>
            <p:ph type="ctrTitle"/>
          </p:nvPr>
        </p:nvSpPr>
        <p:spPr>
          <a:xfrm>
            <a:off x="1818282" y="275404"/>
            <a:ext cx="10846321" cy="1182931"/>
          </a:xfrm>
        </p:spPr>
        <p:txBody>
          <a:bodyPr>
            <a:normAutofit/>
          </a:bodyPr>
          <a:lstStyle/>
          <a:p>
            <a:pPr algn="l"/>
            <a:r>
              <a:rPr lang="en-US" sz="5000">
                <a:solidFill>
                  <a:schemeClr val="bg1"/>
                </a:solidFill>
                <a:latin typeface="EC Square Sans Pro" panose="020B0506040000020004" pitchFamily="34" charset="0"/>
                <a:cs typeface="Segoe UI"/>
              </a:rPr>
              <a:t> European </a:t>
            </a:r>
            <a:r>
              <a:rPr lang="en-US" sz="5000" b="1">
                <a:solidFill>
                  <a:srgbClr val="FE5745"/>
                </a:solidFill>
                <a:latin typeface="EC Square Sans Pro" panose="020B0506040000020004" pitchFamily="34" charset="0"/>
                <a:cs typeface="Segoe UI"/>
              </a:rPr>
              <a:t>Civil Protection</a:t>
            </a:r>
            <a:r>
              <a:rPr lang="en-US" sz="5000" b="1">
                <a:solidFill>
                  <a:schemeClr val="bg1"/>
                </a:solidFill>
                <a:latin typeface="EC Square Sans Pro" panose="020B0506040000020004" pitchFamily="34" charset="0"/>
                <a:cs typeface="Segoe UI"/>
              </a:rPr>
              <a:t> </a:t>
            </a:r>
            <a:r>
              <a:rPr lang="en-US" sz="5000">
                <a:solidFill>
                  <a:schemeClr val="bg1"/>
                </a:solidFill>
                <a:latin typeface="EC Square Sans Pro" panose="020B0506040000020004" pitchFamily="34" charset="0"/>
                <a:cs typeface="Segoe UI"/>
              </a:rPr>
              <a:t>Forum</a:t>
            </a:r>
            <a:endParaRPr lang="pt-PT" sz="5000">
              <a:solidFill>
                <a:schemeClr val="bg1"/>
              </a:solidFill>
              <a:latin typeface="EC Square Sans Pro" panose="020B0506040000020004" pitchFamily="34" charset="0"/>
              <a:cs typeface="Segoe UI"/>
            </a:endParaRPr>
          </a:p>
        </p:txBody>
      </p:sp>
      <p:pic>
        <p:nvPicPr>
          <p:cNvPr id="4" name="Imagem 8" descr="Uma imagem com círculo, símbolo, Gráficos, logótipo&#10;&#10;Os conteúdos gerados por IA poderão estar incorretos.">
            <a:extLst>
              <a:ext uri="{FF2B5EF4-FFF2-40B4-BE49-F238E27FC236}">
                <a16:creationId xmlns:a16="http://schemas.microsoft.com/office/drawing/2014/main" id="{57BA19C6-B697-E99C-C466-05DB9148B995}"/>
              </a:ext>
            </a:extLst>
          </p:cNvPr>
          <p:cNvPicPr>
            <a:picLocks noChangeAspect="1"/>
          </p:cNvPicPr>
          <p:nvPr/>
        </p:nvPicPr>
        <p:blipFill>
          <a:blip r:embed="rId5"/>
          <a:stretch>
            <a:fillRect/>
          </a:stretch>
        </p:blipFill>
        <p:spPr>
          <a:xfrm>
            <a:off x="838200" y="526473"/>
            <a:ext cx="980082" cy="997618"/>
          </a:xfrm>
          <a:prstGeom prst="rect">
            <a:avLst/>
          </a:prstGeom>
        </p:spPr>
      </p:pic>
      <p:pic>
        <p:nvPicPr>
          <p:cNvPr id="5" name="Imagem 6">
            <a:extLst>
              <a:ext uri="{FF2B5EF4-FFF2-40B4-BE49-F238E27FC236}">
                <a16:creationId xmlns:a16="http://schemas.microsoft.com/office/drawing/2014/main" id="{29AD203A-7C07-7043-AD4A-C9CE7C35BB88}"/>
              </a:ext>
            </a:extLst>
          </p:cNvPr>
          <p:cNvPicPr>
            <a:picLocks noChangeAspect="1"/>
          </p:cNvPicPr>
          <p:nvPr/>
        </p:nvPicPr>
        <p:blipFill>
          <a:blip r:embed="rId6"/>
          <a:stretch>
            <a:fillRect/>
          </a:stretch>
        </p:blipFill>
        <p:spPr>
          <a:xfrm>
            <a:off x="9735792" y="713875"/>
            <a:ext cx="1857375" cy="1095375"/>
          </a:xfrm>
          <a:prstGeom prst="rect">
            <a:avLst/>
          </a:prstGeom>
        </p:spPr>
      </p:pic>
      <p:sp>
        <p:nvSpPr>
          <p:cNvPr id="20" name="Forum Tagline"/>
          <p:cNvSpPr txBox="1"/>
          <p:nvPr/>
        </p:nvSpPr>
        <p:spPr>
          <a:xfrm>
            <a:off x="1818282" y="1277261"/>
            <a:ext cx="10145118" cy="246221"/>
          </a:xfrm>
          <a:prstGeom prst="rect">
            <a:avLst/>
          </a:prstGeom>
          <a:noFill/>
        </p:spPr>
        <p:txBody>
          <a:bodyPr wrap="square" lIns="0" tIns="0" rIns="0" bIns="0" anchor="ctr">
            <a:spAutoFit/>
          </a:bodyPr>
          <a:lstStyle/>
          <a:p>
            <a:r>
              <a:rPr lang="en-GB" sz="1400" b="0" i="0" dirty="0">
                <a:solidFill>
                  <a:srgbClr val="FFFFFF"/>
                </a:solidFill>
                <a:latin typeface="EC Square Sans Pro"/>
              </a:rPr>
              <a:t>      </a:t>
            </a:r>
            <a:r>
              <a:rPr sz="1600" b="0" i="0" dirty="0">
                <a:solidFill>
                  <a:srgbClr val="FFFFFF"/>
                </a:solidFill>
                <a:latin typeface="EC Square Sans Pro"/>
              </a:rPr>
              <a:t>Preparing today, ready for tomorrow</a:t>
            </a:r>
          </a:p>
        </p:txBody>
      </p:sp>
    </p:spTree>
    <p:extLst>
      <p:ext uri="{BB962C8B-B14F-4D97-AF65-F5344CB8AC3E}">
        <p14:creationId xmlns:p14="http://schemas.microsoft.com/office/powerpoint/2010/main" val="14773699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a:extLst>
            <a:ext uri="{FF2B5EF4-FFF2-40B4-BE49-F238E27FC236}">
              <a16:creationId xmlns:a16="http://schemas.microsoft.com/office/drawing/2014/main" id="{7EAAA37C-30D0-23F2-CF1F-846D4B46A03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323332D-257A-3627-4435-AA85CAAB5B50}"/>
              </a:ext>
            </a:extLst>
          </p:cNvPr>
          <p:cNvSpPr>
            <a:spLocks noGrp="1"/>
          </p:cNvSpPr>
          <p:nvPr>
            <p:ph sz="half" idx="1"/>
          </p:nvPr>
        </p:nvSpPr>
        <p:spPr>
          <a:xfrm>
            <a:off x="2440908" y="1539321"/>
            <a:ext cx="9077032" cy="4356100"/>
          </a:xfrm>
        </p:spPr>
        <p:txBody>
          <a:bodyPr vert="horz" lIns="0" tIns="45720" rIns="91440" bIns="45720" rtlCol="0" anchor="t">
            <a:normAutofit fontScale="92500" lnSpcReduction="10000"/>
          </a:bodyPr>
          <a:lstStyle/>
          <a:p>
            <a:r>
              <a:rPr lang="en-GB" sz="2800" b="1" dirty="0">
                <a:solidFill>
                  <a:schemeClr val="tx1">
                    <a:lumMod val="85000"/>
                    <a:lumOff val="15000"/>
                  </a:schemeClr>
                </a:solidFill>
                <a:latin typeface="EC Square Sans Pro"/>
              </a:rPr>
              <a:t>Event title: </a:t>
            </a:r>
            <a:r>
              <a:rPr lang="en-GB" sz="2800" dirty="0">
                <a:solidFill>
                  <a:schemeClr val="tx1">
                    <a:lumMod val="85000"/>
                    <a:lumOff val="15000"/>
                  </a:schemeClr>
                </a:solidFill>
                <a:latin typeface="EC Square Sans Pro"/>
              </a:rPr>
              <a:t>European Civil Protection Forum 2026</a:t>
            </a:r>
          </a:p>
          <a:p>
            <a:r>
              <a:rPr lang="en-GB" sz="2800" b="1" dirty="0">
                <a:solidFill>
                  <a:schemeClr val="tx1">
                    <a:lumMod val="85000"/>
                    <a:lumOff val="15000"/>
                  </a:schemeClr>
                </a:solidFill>
                <a:latin typeface="EC Square Sans Pro"/>
              </a:rPr>
              <a:t>Mandatory hashtag:</a:t>
            </a:r>
            <a:r>
              <a:rPr lang="en-GB" sz="2800" dirty="0">
                <a:solidFill>
                  <a:schemeClr val="tx1">
                    <a:lumMod val="85000"/>
                    <a:lumOff val="15000"/>
                  </a:schemeClr>
                </a:solidFill>
                <a:latin typeface="EC Square Sans Pro"/>
              </a:rPr>
              <a:t> #CPForum2026 </a:t>
            </a:r>
          </a:p>
          <a:p>
            <a:r>
              <a:rPr lang="en-GB" sz="2800" b="1" dirty="0">
                <a:solidFill>
                  <a:schemeClr val="tx1">
                    <a:lumMod val="85000"/>
                    <a:lumOff val="15000"/>
                  </a:schemeClr>
                </a:solidFill>
                <a:latin typeface="EC Square Sans Pro"/>
              </a:rPr>
              <a:t>Optional hashtag: </a:t>
            </a:r>
            <a:r>
              <a:rPr lang="en-GB" sz="2800" dirty="0">
                <a:solidFill>
                  <a:schemeClr val="tx1">
                    <a:lumMod val="85000"/>
                    <a:lumOff val="15000"/>
                  </a:schemeClr>
                </a:solidFill>
                <a:latin typeface="EC Square Sans Pro"/>
              </a:rPr>
              <a:t>#EUCivilProtection</a:t>
            </a:r>
          </a:p>
          <a:p>
            <a:r>
              <a:rPr lang="en-GB" sz="2800" dirty="0">
                <a:solidFill>
                  <a:schemeClr val="tx1">
                    <a:lumMod val="85000"/>
                    <a:lumOff val="15000"/>
                  </a:schemeClr>
                </a:solidFill>
              </a:rPr>
              <a:t>The forum allows Europe’s civil protection community to exchange ideas, share expertise and strengthen cooperation.</a:t>
            </a:r>
          </a:p>
          <a:p>
            <a:r>
              <a:rPr lang="en-GB" sz="2800" dirty="0">
                <a:solidFill>
                  <a:schemeClr val="tx1">
                    <a:lumMod val="85000"/>
                    <a:lumOff val="15000"/>
                  </a:schemeClr>
                </a:solidFill>
              </a:rPr>
              <a:t>The EU and Member States are working together for better preparedness and a more resilient Europe.</a:t>
            </a:r>
          </a:p>
          <a:p>
            <a:r>
              <a:rPr lang="en-GB" sz="2800" dirty="0">
                <a:solidFill>
                  <a:schemeClr val="tx1">
                    <a:lumMod val="85000"/>
                    <a:lumOff val="15000"/>
                  </a:schemeClr>
                </a:solidFill>
              </a:rPr>
              <a:t>Preparedness is a shared responsibility.</a:t>
            </a:r>
          </a:p>
          <a:p>
            <a:r>
              <a:rPr lang="en-GB" sz="2800" dirty="0">
                <a:solidFill>
                  <a:schemeClr val="tx1">
                    <a:lumMod val="85000"/>
                    <a:lumOff val="15000"/>
                  </a:schemeClr>
                </a:solidFill>
                <a:latin typeface="EC Square Sans Pro"/>
              </a:rPr>
              <a:t>Stronger cooperation through the EU Civil Protection Mechanism means a safer and more resilient Europe.</a:t>
            </a:r>
          </a:p>
          <a:p>
            <a:endParaRPr lang="en-GB" sz="2800" dirty="0">
              <a:solidFill>
                <a:schemeClr val="tx1">
                  <a:lumMod val="85000"/>
                  <a:lumOff val="15000"/>
                </a:schemeClr>
              </a:solidFill>
            </a:endParaRPr>
          </a:p>
        </p:txBody>
      </p:sp>
      <p:sp>
        <p:nvSpPr>
          <p:cNvPr id="4" name="Title 1">
            <a:extLst>
              <a:ext uri="{FF2B5EF4-FFF2-40B4-BE49-F238E27FC236}">
                <a16:creationId xmlns:a16="http://schemas.microsoft.com/office/drawing/2014/main" id="{A2AB0E8D-C113-7A4A-92B6-2547C4DB807F}"/>
              </a:ext>
            </a:extLst>
          </p:cNvPr>
          <p:cNvSpPr txBox="1">
            <a:spLocks/>
          </p:cNvSpPr>
          <p:nvPr/>
        </p:nvSpPr>
        <p:spPr>
          <a:xfrm>
            <a:off x="365952" y="-211651"/>
            <a:ext cx="5602452" cy="1147316"/>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000">
                <a:solidFill>
                  <a:schemeClr val="bg1"/>
                </a:solidFill>
                <a:latin typeface="EC Square Sans Pro" panose="020B0506040000020004" pitchFamily="34" charset="0"/>
              </a:rPr>
              <a:t>Event </a:t>
            </a:r>
            <a:r>
              <a:rPr lang="en-GB" sz="4000">
                <a:solidFill>
                  <a:srgbClr val="FE5745"/>
                </a:solidFill>
                <a:latin typeface="EC Square Sans Pro" panose="020B0506040000020004" pitchFamily="34" charset="0"/>
              </a:rPr>
              <a:t>messaging</a:t>
            </a:r>
            <a:endParaRPr lang="pt-PT" sz="4000">
              <a:solidFill>
                <a:srgbClr val="FE5745"/>
              </a:solidFill>
              <a:latin typeface="EC Square Sans Pro" panose="020B0506040000020004" pitchFamily="34" charset="0"/>
              <a:cs typeface="Segoe UI"/>
            </a:endParaRPr>
          </a:p>
        </p:txBody>
      </p:sp>
      <p:sp>
        <p:nvSpPr>
          <p:cNvPr id="5" name="Forum Tagline"/>
          <p:cNvSpPr txBox="1"/>
          <p:nvPr/>
        </p:nvSpPr>
        <p:spPr>
          <a:xfrm>
            <a:off x="6606289" y="835065"/>
            <a:ext cx="5237803" cy="246221"/>
          </a:xfrm>
          <a:prstGeom prst="rect">
            <a:avLst/>
          </a:prstGeom>
          <a:noFill/>
        </p:spPr>
        <p:txBody>
          <a:bodyPr wrap="square" lIns="0" tIns="0" rIns="0" bIns="0" anchor="ctr">
            <a:spAutoFit/>
          </a:bodyPr>
          <a:lstStyle/>
          <a:p>
            <a:pPr algn="l"/>
            <a:r>
              <a:rPr sz="1600" b="0" i="0" dirty="0">
                <a:solidFill>
                  <a:srgbClr val="FFFFFF"/>
                </a:solidFill>
                <a:latin typeface="EC Square Sans Pro"/>
              </a:rPr>
              <a:t>Preparing today, ready for tomorrow</a:t>
            </a:r>
            <a:endParaRPr lang="en-GB" sz="1600" b="0" i="0" dirty="0">
              <a:solidFill>
                <a:srgbClr val="FFFFFF"/>
              </a:solidFill>
              <a:latin typeface="EC Square Sans Pro"/>
            </a:endParaRPr>
          </a:p>
        </p:txBody>
      </p:sp>
    </p:spTree>
    <p:extLst>
      <p:ext uri="{BB962C8B-B14F-4D97-AF65-F5344CB8AC3E}">
        <p14:creationId xmlns:p14="http://schemas.microsoft.com/office/powerpoint/2010/main" val="39528030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a:extLst>
            <a:ext uri="{FF2B5EF4-FFF2-40B4-BE49-F238E27FC236}">
              <a16:creationId xmlns:a16="http://schemas.microsoft.com/office/drawing/2014/main" id="{DB71D799-2B6D-4E04-DAAE-F7E9236D798B}"/>
            </a:ext>
          </a:extLst>
        </p:cNvPr>
        <p:cNvGrpSpPr/>
        <p:nvPr/>
      </p:nvGrpSpPr>
      <p:grpSpPr>
        <a:xfrm>
          <a:off x="0" y="0"/>
          <a:ext cx="0" cy="0"/>
          <a:chOff x="0" y="0"/>
          <a:chExt cx="0" cy="0"/>
        </a:xfrm>
      </p:grpSpPr>
      <p:sp>
        <p:nvSpPr>
          <p:cNvPr id="9" name="Title 1">
            <a:extLst>
              <a:ext uri="{FF2B5EF4-FFF2-40B4-BE49-F238E27FC236}">
                <a16:creationId xmlns:a16="http://schemas.microsoft.com/office/drawing/2014/main" id="{ABB07825-1A86-411D-83C1-A353BD162FD8}"/>
              </a:ext>
            </a:extLst>
          </p:cNvPr>
          <p:cNvSpPr txBox="1">
            <a:spLocks/>
          </p:cNvSpPr>
          <p:nvPr/>
        </p:nvSpPr>
        <p:spPr>
          <a:xfrm>
            <a:off x="5316889" y="1984765"/>
            <a:ext cx="6276278" cy="2274344"/>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r>
              <a:rPr lang="en-GB" sz="4500" dirty="0">
                <a:solidFill>
                  <a:schemeClr val="bg1"/>
                </a:solidFill>
                <a:latin typeface="EC Square Sans Pro" panose="020B0506040000020004" pitchFamily="34" charset="0"/>
              </a:rPr>
              <a:t>Social media posts  </a:t>
            </a:r>
            <a:r>
              <a:rPr lang="en-GB" sz="4500" dirty="0">
                <a:solidFill>
                  <a:srgbClr val="FE5745"/>
                </a:solidFill>
                <a:latin typeface="EC Square Sans Pro" panose="020B0506040000020004" pitchFamily="34" charset="0"/>
              </a:rPr>
              <a:t>guidelines &amp; templates​</a:t>
            </a:r>
            <a:endParaRPr lang="pt-PT" sz="4500" dirty="0">
              <a:solidFill>
                <a:srgbClr val="FE5745"/>
              </a:solidFill>
              <a:latin typeface="EC Square Sans Pro" panose="020B0506040000020004" pitchFamily="34" charset="0"/>
              <a:cs typeface="Segoe UI"/>
            </a:endParaRPr>
          </a:p>
        </p:txBody>
      </p:sp>
      <p:pic>
        <p:nvPicPr>
          <p:cNvPr id="19" name="Imagem 18" descr="Uma imagem com texto, Gráficos, captura de ecrã, design gráfico&#10;&#10;Os conteúdos gerados por IA poderão estar incorretos.">
            <a:extLst>
              <a:ext uri="{FF2B5EF4-FFF2-40B4-BE49-F238E27FC236}">
                <a16:creationId xmlns:a16="http://schemas.microsoft.com/office/drawing/2014/main" id="{D767CD26-41C3-7498-34BC-4300D92825A5}"/>
              </a:ext>
            </a:extLst>
          </p:cNvPr>
          <p:cNvPicPr>
            <a:picLocks noChangeAspect="1"/>
          </p:cNvPicPr>
          <p:nvPr/>
        </p:nvPicPr>
        <p:blipFill>
          <a:blip r:embed="rId4"/>
          <a:stretch>
            <a:fillRect/>
          </a:stretch>
        </p:blipFill>
        <p:spPr>
          <a:xfrm>
            <a:off x="9462370" y="5822097"/>
            <a:ext cx="2155521" cy="777449"/>
          </a:xfrm>
          <a:prstGeom prst="rect">
            <a:avLst/>
          </a:prstGeom>
        </p:spPr>
      </p:pic>
      <p:sp>
        <p:nvSpPr>
          <p:cNvPr id="3" name="Title 1">
            <a:extLst>
              <a:ext uri="{FF2B5EF4-FFF2-40B4-BE49-F238E27FC236}">
                <a16:creationId xmlns:a16="http://schemas.microsoft.com/office/drawing/2014/main" id="{8A4B31B8-EB99-6F9E-34CA-64B7C5267DED}"/>
              </a:ext>
            </a:extLst>
          </p:cNvPr>
          <p:cNvSpPr>
            <a:spLocks noGrp="1"/>
          </p:cNvSpPr>
          <p:nvPr>
            <p:ph type="ctrTitle"/>
          </p:nvPr>
        </p:nvSpPr>
        <p:spPr>
          <a:xfrm>
            <a:off x="1818282" y="275404"/>
            <a:ext cx="10846321" cy="1182931"/>
          </a:xfrm>
        </p:spPr>
        <p:txBody>
          <a:bodyPr>
            <a:normAutofit/>
          </a:bodyPr>
          <a:lstStyle/>
          <a:p>
            <a:pPr algn="l"/>
            <a:r>
              <a:rPr lang="en-US" sz="5000">
                <a:solidFill>
                  <a:schemeClr val="bg1"/>
                </a:solidFill>
                <a:latin typeface="EC Square Sans Pro" panose="020B0506040000020004" pitchFamily="34" charset="0"/>
                <a:cs typeface="Segoe UI"/>
              </a:rPr>
              <a:t> European </a:t>
            </a:r>
            <a:r>
              <a:rPr lang="en-US" sz="5000" b="1">
                <a:solidFill>
                  <a:srgbClr val="FE5745"/>
                </a:solidFill>
                <a:latin typeface="EC Square Sans Pro" panose="020B0506040000020004" pitchFamily="34" charset="0"/>
                <a:cs typeface="Segoe UI"/>
              </a:rPr>
              <a:t>Civil Protection</a:t>
            </a:r>
            <a:r>
              <a:rPr lang="en-US" sz="5000" b="1">
                <a:solidFill>
                  <a:schemeClr val="bg1"/>
                </a:solidFill>
                <a:latin typeface="EC Square Sans Pro" panose="020B0506040000020004" pitchFamily="34" charset="0"/>
                <a:cs typeface="Segoe UI"/>
              </a:rPr>
              <a:t> </a:t>
            </a:r>
            <a:r>
              <a:rPr lang="en-US" sz="5000">
                <a:solidFill>
                  <a:schemeClr val="bg1"/>
                </a:solidFill>
                <a:latin typeface="EC Square Sans Pro" panose="020B0506040000020004" pitchFamily="34" charset="0"/>
                <a:cs typeface="Segoe UI"/>
              </a:rPr>
              <a:t>Forum</a:t>
            </a:r>
            <a:endParaRPr lang="pt-PT" sz="5000">
              <a:solidFill>
                <a:schemeClr val="bg1"/>
              </a:solidFill>
              <a:latin typeface="EC Square Sans Pro" panose="020B0506040000020004" pitchFamily="34" charset="0"/>
              <a:cs typeface="Segoe UI"/>
            </a:endParaRPr>
          </a:p>
        </p:txBody>
      </p:sp>
      <p:pic>
        <p:nvPicPr>
          <p:cNvPr id="4" name="Imagem 8" descr="Uma imagem com círculo, símbolo, Gráficos, logótipo&#10;&#10;Os conteúdos gerados por IA poderão estar incorretos.">
            <a:extLst>
              <a:ext uri="{FF2B5EF4-FFF2-40B4-BE49-F238E27FC236}">
                <a16:creationId xmlns:a16="http://schemas.microsoft.com/office/drawing/2014/main" id="{D6760A6A-5720-35E4-1C19-D3551A2DA98D}"/>
              </a:ext>
            </a:extLst>
          </p:cNvPr>
          <p:cNvPicPr>
            <a:picLocks noChangeAspect="1"/>
          </p:cNvPicPr>
          <p:nvPr/>
        </p:nvPicPr>
        <p:blipFill>
          <a:blip r:embed="rId5"/>
          <a:stretch>
            <a:fillRect/>
          </a:stretch>
        </p:blipFill>
        <p:spPr>
          <a:xfrm>
            <a:off x="838200" y="526473"/>
            <a:ext cx="980082" cy="997618"/>
          </a:xfrm>
          <a:prstGeom prst="rect">
            <a:avLst/>
          </a:prstGeom>
        </p:spPr>
      </p:pic>
      <p:pic>
        <p:nvPicPr>
          <p:cNvPr id="5" name="Imagem 6">
            <a:extLst>
              <a:ext uri="{FF2B5EF4-FFF2-40B4-BE49-F238E27FC236}">
                <a16:creationId xmlns:a16="http://schemas.microsoft.com/office/drawing/2014/main" id="{B3605817-E84C-5C36-5E31-397B051E14A2}"/>
              </a:ext>
            </a:extLst>
          </p:cNvPr>
          <p:cNvPicPr>
            <a:picLocks noChangeAspect="1"/>
          </p:cNvPicPr>
          <p:nvPr/>
        </p:nvPicPr>
        <p:blipFill>
          <a:blip r:embed="rId6"/>
          <a:stretch>
            <a:fillRect/>
          </a:stretch>
        </p:blipFill>
        <p:spPr>
          <a:xfrm>
            <a:off x="9735792" y="713875"/>
            <a:ext cx="1857375" cy="1095375"/>
          </a:xfrm>
          <a:prstGeom prst="rect">
            <a:avLst/>
          </a:prstGeom>
        </p:spPr>
      </p:pic>
      <p:sp>
        <p:nvSpPr>
          <p:cNvPr id="20" name="Forum Tagline"/>
          <p:cNvSpPr txBox="1"/>
          <p:nvPr/>
        </p:nvSpPr>
        <p:spPr>
          <a:xfrm>
            <a:off x="2106318" y="1277261"/>
            <a:ext cx="9857082" cy="246221"/>
          </a:xfrm>
          <a:prstGeom prst="rect">
            <a:avLst/>
          </a:prstGeom>
          <a:noFill/>
        </p:spPr>
        <p:txBody>
          <a:bodyPr wrap="square" lIns="0" tIns="0" rIns="0" bIns="0" anchor="ctr">
            <a:spAutoFit/>
          </a:bodyPr>
          <a:lstStyle/>
          <a:p>
            <a:pPr algn="l"/>
            <a:r>
              <a:rPr sz="1600" b="0" i="0" dirty="0">
                <a:solidFill>
                  <a:srgbClr val="FFFFFF"/>
                </a:solidFill>
                <a:latin typeface="EC Square Sans Pro"/>
              </a:rPr>
              <a:t>Preparing today, ready for tomorrow</a:t>
            </a:r>
          </a:p>
        </p:txBody>
      </p:sp>
    </p:spTree>
    <p:extLst>
      <p:ext uri="{BB962C8B-B14F-4D97-AF65-F5344CB8AC3E}">
        <p14:creationId xmlns:p14="http://schemas.microsoft.com/office/powerpoint/2010/main" val="30127385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19D590B3-86CB-D54F-A190-DF483C9C6DCA}"/>
              </a:ext>
            </a:extLst>
          </p:cNvPr>
          <p:cNvSpPr txBox="1">
            <a:spLocks/>
          </p:cNvSpPr>
          <p:nvPr/>
        </p:nvSpPr>
        <p:spPr>
          <a:xfrm>
            <a:off x="274530" y="-226513"/>
            <a:ext cx="5602452" cy="1147316"/>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000">
                <a:solidFill>
                  <a:schemeClr val="bg1"/>
                </a:solidFill>
                <a:latin typeface="EC Square Sans Pro" panose="020B0506040000020004" pitchFamily="34" charset="0"/>
              </a:rPr>
              <a:t>Quick </a:t>
            </a:r>
            <a:r>
              <a:rPr lang="en-GB" sz="4000">
                <a:solidFill>
                  <a:srgbClr val="FE5745"/>
                </a:solidFill>
                <a:latin typeface="EC Square Sans Pro" panose="020B0506040000020004" pitchFamily="34" charset="0"/>
              </a:rPr>
              <a:t>start guide</a:t>
            </a:r>
            <a:endParaRPr lang="pt-PT" sz="4000">
              <a:solidFill>
                <a:srgbClr val="FE5745"/>
              </a:solidFill>
              <a:latin typeface="EC Square Sans Pro" panose="020B0506040000020004" pitchFamily="34" charset="0"/>
              <a:cs typeface="Segoe UI"/>
            </a:endParaRPr>
          </a:p>
        </p:txBody>
      </p:sp>
      <p:sp>
        <p:nvSpPr>
          <p:cNvPr id="3" name="Retângulo 2">
            <a:extLst>
              <a:ext uri="{FF2B5EF4-FFF2-40B4-BE49-F238E27FC236}">
                <a16:creationId xmlns:a16="http://schemas.microsoft.com/office/drawing/2014/main" id="{32FA7B62-3341-424E-A9FD-3EF2BB6BFC87}"/>
              </a:ext>
            </a:extLst>
          </p:cNvPr>
          <p:cNvSpPr/>
          <p:nvPr/>
        </p:nvSpPr>
        <p:spPr>
          <a:xfrm>
            <a:off x="2210499" y="1446627"/>
            <a:ext cx="4621816" cy="4673715"/>
          </a:xfrm>
          <a:prstGeom prst="rect">
            <a:avLst/>
          </a:prstGeom>
        </p:spPr>
        <p:txBody>
          <a:bodyPr wrap="square" lIns="91440" tIns="45720" rIns="91440" bIns="45720" anchor="t">
            <a:spAutoFit/>
          </a:bodyPr>
          <a:lstStyle/>
          <a:p>
            <a:pPr fontAlgn="t">
              <a:lnSpc>
                <a:spcPts val="1700"/>
              </a:lnSpc>
              <a:buNone/>
            </a:pPr>
            <a:r>
              <a:rPr lang="en-GB" sz="1500" b="1" dirty="0">
                <a:solidFill>
                  <a:schemeClr val="tx1">
                    <a:lumMod val="85000"/>
                    <a:lumOff val="15000"/>
                  </a:schemeClr>
                </a:solidFill>
                <a:latin typeface="EC Square Sans Pro" panose="020B0506040000020004" pitchFamily="34" charset="0"/>
              </a:rPr>
              <a:t>How to use the social media templates?</a:t>
            </a:r>
          </a:p>
          <a:p>
            <a:pPr fontAlgn="t">
              <a:lnSpc>
                <a:spcPts val="1700"/>
              </a:lnSpc>
              <a:buNone/>
            </a:pPr>
            <a:r>
              <a:rPr lang="en-GB" sz="1500" dirty="0">
                <a:solidFill>
                  <a:schemeClr val="tx1">
                    <a:lumMod val="85000"/>
                    <a:lumOff val="15000"/>
                  </a:schemeClr>
                </a:solidFill>
                <a:latin typeface="EC Square Sans Pro" panose="020B0506040000020004" pitchFamily="34" charset="0"/>
              </a:rPr>
              <a:t>On slides 16-24 you will find social media posts tailored for: before, during and after the event. </a:t>
            </a:r>
            <a:r>
              <a:rPr lang="en-GB" sz="1500" b="1" dirty="0">
                <a:solidFill>
                  <a:schemeClr val="tx1">
                    <a:lumMod val="85000"/>
                    <a:lumOff val="15000"/>
                  </a:schemeClr>
                </a:solidFill>
                <a:latin typeface="EC Square Sans Pro" panose="020B0506040000020004" pitchFamily="34" charset="0"/>
              </a:rPr>
              <a:t>Slides 16-20 are for event ambassadors and participants, slides 21-24 for influencers</a:t>
            </a:r>
            <a:r>
              <a:rPr lang="en-GB" sz="1500" dirty="0">
                <a:solidFill>
                  <a:schemeClr val="tx1">
                    <a:lumMod val="85000"/>
                    <a:lumOff val="15000"/>
                  </a:schemeClr>
                </a:solidFill>
                <a:latin typeface="EC Square Sans Pro" panose="020B0506040000020004" pitchFamily="34" charset="0"/>
              </a:rPr>
              <a:t>. Add your details in the placeholders and publish them on your own accounts.</a:t>
            </a:r>
          </a:p>
          <a:p>
            <a:pPr fontAlgn="t">
              <a:lnSpc>
                <a:spcPts val="1700"/>
              </a:lnSpc>
              <a:buNone/>
            </a:pPr>
            <a:endParaRPr lang="en-GB" sz="1500" dirty="0">
              <a:solidFill>
                <a:schemeClr val="tx1">
                  <a:lumMod val="85000"/>
                  <a:lumOff val="15000"/>
                </a:schemeClr>
              </a:solidFill>
              <a:latin typeface="EC Square Sans Pro" panose="020B0506040000020004" pitchFamily="34" charset="0"/>
            </a:endParaRPr>
          </a:p>
          <a:p>
            <a:pPr fontAlgn="t">
              <a:lnSpc>
                <a:spcPts val="1700"/>
              </a:lnSpc>
              <a:buNone/>
            </a:pPr>
            <a:r>
              <a:rPr lang="en-GB" sz="1500" b="1" dirty="0">
                <a:solidFill>
                  <a:schemeClr val="tx1">
                    <a:lumMod val="85000"/>
                    <a:lumOff val="15000"/>
                  </a:schemeClr>
                </a:solidFill>
                <a:latin typeface="EC Square Sans Pro" panose="020B0506040000020004" pitchFamily="34" charset="0"/>
              </a:rPr>
              <a:t>Which channel and asset should I choose?</a:t>
            </a:r>
          </a:p>
          <a:p>
            <a:pPr fontAlgn="t">
              <a:lnSpc>
                <a:spcPts val="1700"/>
              </a:lnSpc>
            </a:pPr>
            <a:r>
              <a:rPr lang="en-GB" sz="1500" dirty="0">
                <a:solidFill>
                  <a:schemeClr val="tx1">
                    <a:lumMod val="85000"/>
                    <a:lumOff val="15000"/>
                  </a:schemeClr>
                </a:solidFill>
                <a:latin typeface="EC Square Sans Pro"/>
              </a:rPr>
              <a:t>The asset are designed for </a:t>
            </a:r>
            <a:r>
              <a:rPr lang="en-GB" sz="1500" dirty="0">
                <a:solidFill>
                  <a:schemeClr val="tx1">
                    <a:lumMod val="85000"/>
                    <a:lumOff val="15000"/>
                  </a:schemeClr>
                </a:solidFill>
                <a:latin typeface="EC Square Sans Pro Medium"/>
              </a:rPr>
              <a:t>Bluesky</a:t>
            </a:r>
            <a:r>
              <a:rPr lang="en-GB" sz="1500" dirty="0">
                <a:solidFill>
                  <a:schemeClr val="tx1">
                    <a:lumMod val="85000"/>
                    <a:lumOff val="15000"/>
                  </a:schemeClr>
                </a:solidFill>
                <a:latin typeface="EC Square Sans Pro"/>
              </a:rPr>
              <a:t>, </a:t>
            </a:r>
            <a:r>
              <a:rPr lang="en-GB" sz="1500" dirty="0">
                <a:solidFill>
                  <a:schemeClr val="tx1">
                    <a:lumMod val="85000"/>
                    <a:lumOff val="15000"/>
                  </a:schemeClr>
                </a:solidFill>
                <a:latin typeface="EC Square Sans Pro Medium"/>
              </a:rPr>
              <a:t>Facebook, Instagram</a:t>
            </a:r>
            <a:r>
              <a:rPr lang="en-GB" sz="1500" dirty="0">
                <a:solidFill>
                  <a:schemeClr val="tx1">
                    <a:lumMod val="85000"/>
                    <a:lumOff val="15000"/>
                  </a:schemeClr>
                </a:solidFill>
                <a:latin typeface="EC Square Sans Pro"/>
              </a:rPr>
              <a:t>, </a:t>
            </a:r>
            <a:r>
              <a:rPr lang="en-GB" sz="1500" dirty="0">
                <a:solidFill>
                  <a:schemeClr val="tx1">
                    <a:lumMod val="85000"/>
                    <a:lumOff val="15000"/>
                  </a:schemeClr>
                </a:solidFill>
                <a:latin typeface="EC Square Sans Pro Medium"/>
              </a:rPr>
              <a:t>LinkedIn</a:t>
            </a:r>
            <a:r>
              <a:rPr lang="en-GB" sz="1500" dirty="0">
                <a:solidFill>
                  <a:schemeClr val="tx1">
                    <a:lumMod val="85000"/>
                    <a:lumOff val="15000"/>
                  </a:schemeClr>
                </a:solidFill>
                <a:latin typeface="EC Square Sans Pro"/>
              </a:rPr>
              <a:t> or </a:t>
            </a:r>
            <a:r>
              <a:rPr lang="en-GB" sz="1500" dirty="0">
                <a:solidFill>
                  <a:schemeClr val="tx1">
                    <a:lumMod val="85000"/>
                    <a:lumOff val="15000"/>
                  </a:schemeClr>
                </a:solidFill>
                <a:latin typeface="EC Square Sans Pro Medium"/>
              </a:rPr>
              <a:t>X</a:t>
            </a:r>
            <a:r>
              <a:rPr lang="en-GB" sz="1500" dirty="0">
                <a:solidFill>
                  <a:schemeClr val="tx1">
                    <a:lumMod val="85000"/>
                    <a:lumOff val="15000"/>
                  </a:schemeClr>
                </a:solidFill>
                <a:latin typeface="EC Square Sans Pro"/>
              </a:rPr>
              <a:t>. </a:t>
            </a:r>
          </a:p>
          <a:p>
            <a:pPr fontAlgn="t">
              <a:lnSpc>
                <a:spcPts val="1700"/>
              </a:lnSpc>
            </a:pPr>
            <a:r>
              <a:rPr lang="en-GB" sz="1500" b="1" dirty="0">
                <a:solidFill>
                  <a:schemeClr val="tx1">
                    <a:lumMod val="85000"/>
                    <a:lumOff val="15000"/>
                  </a:schemeClr>
                </a:solidFill>
                <a:latin typeface="EC Square Sans Pro"/>
              </a:rPr>
              <a:t>Event ambassadors</a:t>
            </a:r>
            <a:r>
              <a:rPr lang="en-GB" sz="1500" dirty="0">
                <a:solidFill>
                  <a:schemeClr val="tx1">
                    <a:lumMod val="85000"/>
                    <a:lumOff val="15000"/>
                  </a:schemeClr>
                </a:solidFill>
                <a:latin typeface="EC Square Sans Pro"/>
              </a:rPr>
              <a:t>: focus on LinkedIn. You are </a:t>
            </a:r>
            <a:br>
              <a:rPr lang="en-GB" sz="1500" dirty="0">
                <a:solidFill>
                  <a:schemeClr val="tx1">
                    <a:lumMod val="85000"/>
                    <a:lumOff val="15000"/>
                  </a:schemeClr>
                </a:solidFill>
                <a:latin typeface="EC Square Sans Pro"/>
              </a:rPr>
            </a:br>
            <a:r>
              <a:rPr lang="en-GB" sz="1500" dirty="0">
                <a:solidFill>
                  <a:schemeClr val="tx1">
                    <a:lumMod val="85000"/>
                    <a:lumOff val="15000"/>
                  </a:schemeClr>
                </a:solidFill>
                <a:latin typeface="EC Square Sans Pro"/>
              </a:rPr>
              <a:t>of course free to use the other channels as well.</a:t>
            </a:r>
          </a:p>
          <a:p>
            <a:pPr fontAlgn="t">
              <a:lnSpc>
                <a:spcPts val="1700"/>
              </a:lnSpc>
            </a:pPr>
            <a:r>
              <a:rPr lang="en-GB" sz="1500" b="1" dirty="0">
                <a:solidFill>
                  <a:schemeClr val="tx1">
                    <a:lumMod val="85000"/>
                    <a:lumOff val="15000"/>
                  </a:schemeClr>
                </a:solidFill>
                <a:latin typeface="EC Square Sans Pro"/>
              </a:rPr>
              <a:t>Influencers</a:t>
            </a:r>
            <a:r>
              <a:rPr lang="en-GB" sz="1500" dirty="0">
                <a:solidFill>
                  <a:schemeClr val="tx1">
                    <a:lumMod val="85000"/>
                    <a:lumOff val="15000"/>
                  </a:schemeClr>
                </a:solidFill>
                <a:latin typeface="EC Square Sans Pro"/>
              </a:rPr>
              <a:t>: focus on Bluesky, Facebook, Instagram </a:t>
            </a:r>
            <a:br>
              <a:rPr lang="en-GB" sz="1500" dirty="0">
                <a:solidFill>
                  <a:schemeClr val="tx1">
                    <a:lumMod val="85000"/>
                    <a:lumOff val="15000"/>
                  </a:schemeClr>
                </a:solidFill>
                <a:latin typeface="EC Square Sans Pro"/>
              </a:rPr>
            </a:br>
            <a:r>
              <a:rPr lang="en-GB" sz="1500" dirty="0">
                <a:solidFill>
                  <a:schemeClr val="tx1">
                    <a:lumMod val="85000"/>
                    <a:lumOff val="15000"/>
                  </a:schemeClr>
                </a:solidFill>
                <a:latin typeface="EC Square Sans Pro"/>
              </a:rPr>
              <a:t>and X.</a:t>
            </a:r>
          </a:p>
          <a:p>
            <a:pPr fontAlgn="t">
              <a:lnSpc>
                <a:spcPts val="1700"/>
              </a:lnSpc>
              <a:buNone/>
            </a:pPr>
            <a:endParaRPr lang="en-GB" sz="1500" dirty="0">
              <a:solidFill>
                <a:schemeClr val="tx1">
                  <a:lumMod val="85000"/>
                  <a:lumOff val="15000"/>
                </a:schemeClr>
              </a:solidFill>
              <a:latin typeface="EC Square Sans Pro" panose="020B0506040000020004" pitchFamily="34" charset="0"/>
            </a:endParaRPr>
          </a:p>
          <a:p>
            <a:pPr fontAlgn="t">
              <a:lnSpc>
                <a:spcPts val="1700"/>
              </a:lnSpc>
              <a:buNone/>
            </a:pPr>
            <a:r>
              <a:rPr lang="en-GB" sz="1500" b="1" dirty="0">
                <a:solidFill>
                  <a:schemeClr val="tx1">
                    <a:lumMod val="85000"/>
                    <a:lumOff val="15000"/>
                  </a:schemeClr>
                </a:solidFill>
                <a:latin typeface="EC Square Sans Pro" panose="020B0506040000020004" pitchFamily="34" charset="0"/>
              </a:rPr>
              <a:t>How should I customise placeholders?</a:t>
            </a:r>
          </a:p>
          <a:p>
            <a:pPr fontAlgn="t">
              <a:lnSpc>
                <a:spcPts val="1700"/>
              </a:lnSpc>
              <a:buNone/>
            </a:pPr>
            <a:r>
              <a:rPr lang="en-GB" sz="1500" dirty="0">
                <a:solidFill>
                  <a:schemeClr val="tx1">
                    <a:lumMod val="85000"/>
                    <a:lumOff val="15000"/>
                  </a:schemeClr>
                </a:solidFill>
                <a:latin typeface="EC Square Sans Pro"/>
              </a:rPr>
              <a:t>Replace all text in </a:t>
            </a:r>
            <a:r>
              <a:rPr lang="en-GB" sz="1500" dirty="0">
                <a:solidFill>
                  <a:schemeClr val="tx1">
                    <a:lumMod val="85000"/>
                    <a:lumOff val="15000"/>
                  </a:schemeClr>
                </a:solidFill>
                <a:latin typeface="EC Square Sans Pro Medium"/>
              </a:rPr>
              <a:t>[square brackets] </a:t>
            </a:r>
            <a:r>
              <a:rPr lang="en-GB" sz="1500" dirty="0">
                <a:solidFill>
                  <a:schemeClr val="tx1">
                    <a:lumMod val="85000"/>
                    <a:lumOff val="15000"/>
                  </a:schemeClr>
                </a:solidFill>
                <a:latin typeface="EC Square Sans Pro"/>
              </a:rPr>
              <a:t>with your own details, perspective or call to action. Remove any unused placeholders, but keep the approved key messages and hashtags </a:t>
            </a:r>
            <a:r>
              <a:rPr lang="en-GB" sz="1500" dirty="0">
                <a:solidFill>
                  <a:schemeClr val="tx1">
                    <a:lumMod val="85000"/>
                    <a:lumOff val="15000"/>
                  </a:schemeClr>
                </a:solidFill>
                <a:latin typeface="EC Square Sans Pro Medium"/>
              </a:rPr>
              <a:t>#CPForum2026 </a:t>
            </a:r>
            <a:r>
              <a:rPr lang="en-GB" sz="1500" dirty="0">
                <a:solidFill>
                  <a:schemeClr val="tx1">
                    <a:lumMod val="85000"/>
                    <a:lumOff val="15000"/>
                  </a:schemeClr>
                </a:solidFill>
                <a:latin typeface="EC Square Sans Pro"/>
              </a:rPr>
              <a:t>and </a:t>
            </a:r>
            <a:r>
              <a:rPr lang="en-GB" sz="1500" dirty="0">
                <a:solidFill>
                  <a:schemeClr val="tx1">
                    <a:lumMod val="85000"/>
                    <a:lumOff val="15000"/>
                  </a:schemeClr>
                </a:solidFill>
                <a:latin typeface="EC Square Sans Pro Medium"/>
              </a:rPr>
              <a:t>#EUCivilProtection</a:t>
            </a:r>
            <a:r>
              <a:rPr lang="en-GB" sz="1500" dirty="0">
                <a:solidFill>
                  <a:schemeClr val="tx1">
                    <a:lumMod val="85000"/>
                    <a:lumOff val="15000"/>
                  </a:schemeClr>
                </a:solidFill>
                <a:latin typeface="EC Square Sans Pro"/>
              </a:rPr>
              <a:t>.</a:t>
            </a:r>
          </a:p>
          <a:p>
            <a:pPr fontAlgn="t">
              <a:lnSpc>
                <a:spcPts val="1700"/>
              </a:lnSpc>
              <a:buNone/>
            </a:pPr>
            <a:endParaRPr lang="en-GB" sz="1500" dirty="0">
              <a:solidFill>
                <a:schemeClr val="tx1">
                  <a:lumMod val="85000"/>
                  <a:lumOff val="15000"/>
                </a:schemeClr>
              </a:solidFill>
              <a:latin typeface="EC Square Sans Pro" panose="020B0506040000020004" pitchFamily="34" charset="0"/>
            </a:endParaRPr>
          </a:p>
        </p:txBody>
      </p:sp>
      <p:sp>
        <p:nvSpPr>
          <p:cNvPr id="4" name="Retângulo 3">
            <a:extLst>
              <a:ext uri="{FF2B5EF4-FFF2-40B4-BE49-F238E27FC236}">
                <a16:creationId xmlns:a16="http://schemas.microsoft.com/office/drawing/2014/main" id="{82F06E5A-5A28-6446-85EC-6CA029B532B3}"/>
              </a:ext>
            </a:extLst>
          </p:cNvPr>
          <p:cNvSpPr/>
          <p:nvPr/>
        </p:nvSpPr>
        <p:spPr>
          <a:xfrm>
            <a:off x="7131820" y="1446627"/>
            <a:ext cx="4621816" cy="3801682"/>
          </a:xfrm>
          <a:prstGeom prst="rect">
            <a:avLst/>
          </a:prstGeom>
        </p:spPr>
        <p:txBody>
          <a:bodyPr wrap="square" lIns="91440" tIns="45720" rIns="91440" bIns="45720" anchor="t">
            <a:spAutoFit/>
          </a:bodyPr>
          <a:lstStyle/>
          <a:p>
            <a:pPr fontAlgn="t">
              <a:lnSpc>
                <a:spcPts val="1700"/>
              </a:lnSpc>
              <a:buNone/>
            </a:pPr>
            <a:r>
              <a:rPr lang="en-GB" sz="1500" b="1" dirty="0">
                <a:solidFill>
                  <a:schemeClr val="tx1">
                    <a:lumMod val="85000"/>
                    <a:lumOff val="15000"/>
                  </a:schemeClr>
                </a:solidFill>
                <a:latin typeface="EC Square Sans Pro" panose="020B0506040000020004" pitchFamily="34" charset="0"/>
              </a:rPr>
              <a:t>What about accessibility and alt-text?</a:t>
            </a:r>
          </a:p>
          <a:p>
            <a:pPr fontAlgn="t">
              <a:lnSpc>
                <a:spcPts val="1700"/>
              </a:lnSpc>
              <a:buNone/>
            </a:pPr>
            <a:r>
              <a:rPr lang="en-GB" sz="1500" dirty="0">
                <a:solidFill>
                  <a:schemeClr val="tx1">
                    <a:lumMod val="85000"/>
                    <a:lumOff val="15000"/>
                  </a:schemeClr>
                </a:solidFill>
                <a:latin typeface="EC Square Sans Pro" panose="020B0506040000020004" pitchFamily="34" charset="0"/>
              </a:rPr>
              <a:t>Add clear, concise alt text describing the image and any essential text shown on it. Use accessible language, capitalise multiword hashtags. Avoid relying on images or emojis alone to communicate key information.</a:t>
            </a:r>
          </a:p>
          <a:p>
            <a:pPr fontAlgn="t">
              <a:lnSpc>
                <a:spcPts val="1700"/>
              </a:lnSpc>
              <a:buNone/>
            </a:pPr>
            <a:endParaRPr lang="en-GB" sz="1500" dirty="0">
              <a:solidFill>
                <a:schemeClr val="tx1">
                  <a:lumMod val="85000"/>
                  <a:lumOff val="15000"/>
                </a:schemeClr>
              </a:solidFill>
              <a:latin typeface="EC Square Sans Pro" panose="020B0506040000020004" pitchFamily="34" charset="0"/>
            </a:endParaRPr>
          </a:p>
          <a:p>
            <a:pPr fontAlgn="t">
              <a:lnSpc>
                <a:spcPts val="1700"/>
              </a:lnSpc>
              <a:buNone/>
            </a:pPr>
            <a:r>
              <a:rPr lang="en-GB" sz="1500" b="1" dirty="0">
                <a:solidFill>
                  <a:schemeClr val="tx1">
                    <a:lumMod val="85000"/>
                    <a:lumOff val="15000"/>
                  </a:schemeClr>
                </a:solidFill>
                <a:latin typeface="EC Square Sans Pro" panose="020B0506040000020004" pitchFamily="34" charset="0"/>
              </a:rPr>
              <a:t>Approval and contact details</a:t>
            </a:r>
          </a:p>
          <a:p>
            <a:pPr fontAlgn="t">
              <a:lnSpc>
                <a:spcPts val="1700"/>
              </a:lnSpc>
            </a:pPr>
            <a:r>
              <a:rPr lang="en-GB" sz="1500" dirty="0">
                <a:solidFill>
                  <a:schemeClr val="tx1">
                    <a:lumMod val="85000"/>
                    <a:lumOff val="15000"/>
                  </a:schemeClr>
                </a:solidFill>
                <a:latin typeface="EC Square Sans Pro"/>
              </a:rPr>
              <a:t>If you have any questions about the content you would like to publish, you can reach out to the designated DG ECHO communication contact Hélène IGOT (</a:t>
            </a:r>
            <a:r>
              <a:rPr lang="en-GB" sz="1500" dirty="0" err="1">
                <a:solidFill>
                  <a:schemeClr val="tx1">
                    <a:lumMod val="85000"/>
                    <a:lumOff val="15000"/>
                  </a:schemeClr>
                </a:solidFill>
                <a:latin typeface="EC Square Sans Pro"/>
              </a:rPr>
              <a:t>helene.igot@ec.europa.eu</a:t>
            </a:r>
            <a:r>
              <a:rPr lang="en-GB" sz="1500" dirty="0">
                <a:solidFill>
                  <a:schemeClr val="tx1">
                    <a:lumMod val="85000"/>
                    <a:lumOff val="15000"/>
                  </a:schemeClr>
                </a:solidFill>
                <a:latin typeface="EC Square Sans Pro"/>
              </a:rPr>
              <a:t>).</a:t>
            </a:r>
            <a:endParaRPr lang="en-GB" sz="1500" dirty="0">
              <a:solidFill>
                <a:schemeClr val="tx1">
                  <a:lumMod val="85000"/>
                  <a:lumOff val="15000"/>
                </a:schemeClr>
              </a:solidFill>
              <a:latin typeface="EC Square Sans Pro" panose="020B0506040000020004" pitchFamily="34" charset="0"/>
            </a:endParaRPr>
          </a:p>
          <a:p>
            <a:pPr fontAlgn="t">
              <a:lnSpc>
                <a:spcPts val="1700"/>
              </a:lnSpc>
              <a:buNone/>
            </a:pPr>
            <a:endParaRPr lang="en-GB" sz="1500" dirty="0">
              <a:solidFill>
                <a:schemeClr val="tx1">
                  <a:lumMod val="85000"/>
                  <a:lumOff val="15000"/>
                </a:schemeClr>
              </a:solidFill>
              <a:latin typeface="EC Square Sans Pro" panose="020B0506040000020004" pitchFamily="34" charset="0"/>
            </a:endParaRPr>
          </a:p>
          <a:p>
            <a:pPr fontAlgn="t">
              <a:lnSpc>
                <a:spcPts val="1700"/>
              </a:lnSpc>
              <a:buNone/>
            </a:pPr>
            <a:r>
              <a:rPr lang="en-GB" sz="1500" b="1" dirty="0">
                <a:solidFill>
                  <a:schemeClr val="tx1">
                    <a:lumMod val="85000"/>
                    <a:lumOff val="15000"/>
                  </a:schemeClr>
                </a:solidFill>
                <a:latin typeface="EC Square Sans Pro" panose="020B0506040000020004" pitchFamily="34" charset="0"/>
              </a:rPr>
              <a:t>What are the final asset filenames?</a:t>
            </a:r>
          </a:p>
          <a:p>
            <a:pPr fontAlgn="t">
              <a:lnSpc>
                <a:spcPts val="1700"/>
              </a:lnSpc>
              <a:buNone/>
            </a:pPr>
            <a:r>
              <a:rPr lang="en-GB" sz="1500" dirty="0">
                <a:solidFill>
                  <a:schemeClr val="tx1">
                    <a:lumMod val="85000"/>
                    <a:lumOff val="15000"/>
                  </a:schemeClr>
                </a:solidFill>
                <a:latin typeface="EC Square Sans Pro"/>
              </a:rPr>
              <a:t>Use the files marked FINAL and select the correct platform and campaign phase, for example:</a:t>
            </a:r>
            <a:br>
              <a:rPr lang="en-GB" sz="1500" dirty="0">
                <a:latin typeface="EC Square Sans Pro" panose="020B0506040000020004" pitchFamily="34" charset="0"/>
              </a:rPr>
            </a:br>
            <a:r>
              <a:rPr lang="en-GB" sz="1500" dirty="0">
                <a:solidFill>
                  <a:schemeClr val="tx1">
                    <a:lumMod val="85000"/>
                    <a:lumOff val="15000"/>
                  </a:schemeClr>
                </a:solidFill>
                <a:latin typeface="EC Square Sans Pro"/>
              </a:rPr>
              <a:t>CPF2026_[Platform][</a:t>
            </a:r>
            <a:r>
              <a:rPr lang="en-GB" sz="1500" dirty="0" err="1">
                <a:solidFill>
                  <a:schemeClr val="tx1">
                    <a:lumMod val="85000"/>
                    <a:lumOff val="15000"/>
                  </a:schemeClr>
                </a:solidFill>
                <a:latin typeface="EC Square Sans Pro"/>
              </a:rPr>
              <a:t>PreEvent</a:t>
            </a:r>
            <a:r>
              <a:rPr lang="en-GB" sz="1500" dirty="0">
                <a:solidFill>
                  <a:schemeClr val="tx1">
                    <a:lumMod val="85000"/>
                    <a:lumOff val="15000"/>
                  </a:schemeClr>
                </a:solidFill>
                <a:latin typeface="EC Square Sans Pro"/>
              </a:rPr>
              <a:t>/</a:t>
            </a:r>
            <a:r>
              <a:rPr lang="en-GB" sz="1500" dirty="0" err="1">
                <a:solidFill>
                  <a:schemeClr val="tx1">
                    <a:lumMod val="85000"/>
                    <a:lumOff val="15000"/>
                  </a:schemeClr>
                </a:solidFill>
                <a:latin typeface="EC Square Sans Pro"/>
              </a:rPr>
              <a:t>DuringEvent</a:t>
            </a:r>
            <a:r>
              <a:rPr lang="en-GB" sz="1500" dirty="0">
                <a:solidFill>
                  <a:schemeClr val="tx1">
                    <a:lumMod val="85000"/>
                    <a:lumOff val="15000"/>
                  </a:schemeClr>
                </a:solidFill>
                <a:latin typeface="EC Square Sans Pro"/>
              </a:rPr>
              <a:t>/</a:t>
            </a:r>
            <a:r>
              <a:rPr lang="en-GB" sz="1500" dirty="0" err="1">
                <a:solidFill>
                  <a:schemeClr val="tx1">
                    <a:lumMod val="85000"/>
                    <a:lumOff val="15000"/>
                  </a:schemeClr>
                </a:solidFill>
                <a:latin typeface="EC Square Sans Pro"/>
              </a:rPr>
              <a:t>PostEvent</a:t>
            </a:r>
            <a:r>
              <a:rPr lang="en-GB" sz="1500" dirty="0">
                <a:solidFill>
                  <a:schemeClr val="tx1">
                    <a:lumMod val="85000"/>
                    <a:lumOff val="15000"/>
                  </a:schemeClr>
                </a:solidFill>
                <a:latin typeface="EC Square Sans Pro"/>
              </a:rPr>
              <a:t>]</a:t>
            </a:r>
            <a:br>
              <a:rPr lang="en-GB" sz="1500" dirty="0">
                <a:solidFill>
                  <a:schemeClr val="tx1">
                    <a:lumMod val="85000"/>
                    <a:lumOff val="15000"/>
                  </a:schemeClr>
                </a:solidFill>
                <a:latin typeface="EC Square Sans Pro"/>
              </a:rPr>
            </a:br>
            <a:r>
              <a:rPr lang="en-GB" sz="1500" dirty="0">
                <a:solidFill>
                  <a:schemeClr val="tx1">
                    <a:lumMod val="85000"/>
                    <a:lumOff val="15000"/>
                  </a:schemeClr>
                </a:solidFill>
                <a:latin typeface="EC Square Sans Pro"/>
              </a:rPr>
              <a:t>[Format]_FINAL.[extension]</a:t>
            </a:r>
            <a:endParaRPr lang="en-GB" sz="1500" dirty="0">
              <a:solidFill>
                <a:schemeClr val="tx1">
                  <a:lumMod val="85000"/>
                  <a:lumOff val="15000"/>
                </a:schemeClr>
              </a:solidFill>
              <a:latin typeface="EC Square Sans Pro" panose="020B0506040000020004" pitchFamily="34" charset="0"/>
            </a:endParaRPr>
          </a:p>
        </p:txBody>
      </p:sp>
      <p:sp>
        <p:nvSpPr>
          <p:cNvPr id="6" name="Rectangle 12">
            <a:extLst>
              <a:ext uri="{FF2B5EF4-FFF2-40B4-BE49-F238E27FC236}">
                <a16:creationId xmlns:a16="http://schemas.microsoft.com/office/drawing/2014/main" id="{7F9E1259-2FD9-1C4D-8129-06CDB1F69954}"/>
              </a:ext>
            </a:extLst>
          </p:cNvPr>
          <p:cNvSpPr/>
          <p:nvPr/>
        </p:nvSpPr>
        <p:spPr>
          <a:xfrm>
            <a:off x="6936831" y="1572768"/>
            <a:ext cx="16459" cy="4041648"/>
          </a:xfrm>
          <a:prstGeom prst="rect">
            <a:avLst/>
          </a:prstGeom>
          <a:solidFill>
            <a:srgbClr val="D7DE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Forum Tagline"/>
          <p:cNvSpPr txBox="1"/>
          <p:nvPr/>
        </p:nvSpPr>
        <p:spPr>
          <a:xfrm>
            <a:off x="6606289" y="835065"/>
            <a:ext cx="5237803" cy="246221"/>
          </a:xfrm>
          <a:prstGeom prst="rect">
            <a:avLst/>
          </a:prstGeom>
          <a:noFill/>
        </p:spPr>
        <p:txBody>
          <a:bodyPr wrap="square" lIns="0" tIns="0" rIns="0" bIns="0" anchor="ctr">
            <a:spAutoFit/>
          </a:bodyPr>
          <a:lstStyle/>
          <a:p>
            <a:pPr algn="l"/>
            <a:r>
              <a:rPr sz="1600" b="0" i="0" dirty="0">
                <a:solidFill>
                  <a:srgbClr val="FFFFFF"/>
                </a:solidFill>
                <a:latin typeface="EC Square Sans Pro"/>
              </a:rPr>
              <a:t>Preparing today, ready for tomorrow</a:t>
            </a:r>
            <a:endParaRPr lang="en-GB" sz="1600" b="0" i="0" dirty="0">
              <a:solidFill>
                <a:srgbClr val="FFFFFF"/>
              </a:solidFill>
              <a:latin typeface="EC Square Sans Pro"/>
            </a:endParaRPr>
          </a:p>
        </p:txBody>
      </p:sp>
    </p:spTree>
    <p:extLst>
      <p:ext uri="{BB962C8B-B14F-4D97-AF65-F5344CB8AC3E}">
        <p14:creationId xmlns:p14="http://schemas.microsoft.com/office/powerpoint/2010/main" val="35947521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88E579-35C5-F421-FA7B-5DAD403F8B5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61B000E-9212-7EB5-4F86-011E621DB54F}"/>
              </a:ext>
            </a:extLst>
          </p:cNvPr>
          <p:cNvSpPr>
            <a:spLocks noGrp="1"/>
          </p:cNvSpPr>
          <p:nvPr>
            <p:ph sz="half" idx="1"/>
          </p:nvPr>
        </p:nvSpPr>
        <p:spPr>
          <a:xfrm>
            <a:off x="2228256" y="1401096"/>
            <a:ext cx="9361232" cy="4468076"/>
          </a:xfrm>
        </p:spPr>
        <p:txBody>
          <a:bodyPr vert="horz" lIns="91440" tIns="45720" rIns="91440" bIns="45720" rtlCol="0" anchor="t">
            <a:normAutofit fontScale="62500" lnSpcReduction="20000"/>
          </a:bodyPr>
          <a:lstStyle/>
          <a:p>
            <a:pPr marL="0" indent="0">
              <a:lnSpc>
                <a:spcPts val="3000"/>
              </a:lnSpc>
              <a:buNone/>
            </a:pPr>
            <a:r>
              <a:rPr lang="en-GB" sz="2800" dirty="0">
                <a:solidFill>
                  <a:schemeClr val="tx1">
                    <a:lumMod val="85000"/>
                    <a:lumOff val="15000"/>
                  </a:schemeClr>
                </a:solidFill>
                <a:latin typeface="EC Square Sans Pro"/>
              </a:rPr>
              <a:t>Please tag the following accounts when you post:</a:t>
            </a:r>
          </a:p>
          <a:p>
            <a:pPr>
              <a:lnSpc>
                <a:spcPts val="3000"/>
              </a:lnSpc>
            </a:pPr>
            <a:r>
              <a:rPr lang="en-GB" sz="2800" dirty="0">
                <a:solidFill>
                  <a:schemeClr val="tx1">
                    <a:lumMod val="85000"/>
                    <a:lumOff val="15000"/>
                  </a:schemeClr>
                </a:solidFill>
                <a:latin typeface="EC Square Sans Pro"/>
              </a:rPr>
              <a:t>X : </a:t>
            </a:r>
            <a:r>
              <a:rPr lang="en-GB" sz="2800" b="1" dirty="0">
                <a:solidFill>
                  <a:schemeClr val="tx1">
                    <a:lumMod val="85000"/>
                    <a:lumOff val="15000"/>
                  </a:schemeClr>
                </a:solidFill>
                <a:latin typeface="EC Square Sans Pro"/>
              </a:rPr>
              <a:t>@eu_echo</a:t>
            </a:r>
          </a:p>
          <a:p>
            <a:pPr>
              <a:lnSpc>
                <a:spcPts val="3000"/>
              </a:lnSpc>
            </a:pPr>
            <a:r>
              <a:rPr lang="en-GB" sz="2800" dirty="0">
                <a:solidFill>
                  <a:schemeClr val="tx1">
                    <a:lumMod val="85000"/>
                    <a:lumOff val="15000"/>
                  </a:schemeClr>
                </a:solidFill>
                <a:latin typeface="EC Square Sans Pro"/>
              </a:rPr>
              <a:t>Bluesky: </a:t>
            </a:r>
            <a:r>
              <a:rPr lang="en-GB" sz="2800" b="1" dirty="0">
                <a:solidFill>
                  <a:schemeClr val="tx1">
                    <a:lumMod val="85000"/>
                    <a:lumOff val="15000"/>
                  </a:schemeClr>
                </a:solidFill>
                <a:latin typeface="EC Square Sans Pro"/>
              </a:rPr>
              <a:t>euinemergencies.ec.europa.eu</a:t>
            </a:r>
            <a:endParaRPr lang="en-GB" b="1" dirty="0">
              <a:solidFill>
                <a:schemeClr val="tx1">
                  <a:lumMod val="85000"/>
                  <a:lumOff val="15000"/>
                </a:schemeClr>
              </a:solidFill>
            </a:endParaRPr>
          </a:p>
          <a:p>
            <a:pPr>
              <a:lnSpc>
                <a:spcPts val="3000"/>
              </a:lnSpc>
            </a:pPr>
            <a:r>
              <a:rPr lang="en-GB" sz="2800" dirty="0">
                <a:solidFill>
                  <a:schemeClr val="tx1">
                    <a:lumMod val="85000"/>
                    <a:lumOff val="15000"/>
                  </a:schemeClr>
                </a:solidFill>
                <a:latin typeface="EC Square Sans Pro"/>
              </a:rPr>
              <a:t>Instagram : </a:t>
            </a:r>
            <a:r>
              <a:rPr lang="en-GB" sz="2800" b="1" dirty="0">
                <a:solidFill>
                  <a:schemeClr val="tx1">
                    <a:lumMod val="85000"/>
                    <a:lumOff val="15000"/>
                  </a:schemeClr>
                </a:solidFill>
                <a:latin typeface="EC Square Sans Pro"/>
              </a:rPr>
              <a:t>@</a:t>
            </a:r>
            <a:r>
              <a:rPr lang="en-GB" sz="2800" b="1" dirty="0">
                <a:solidFill>
                  <a:schemeClr val="tx1">
                    <a:lumMod val="85000"/>
                    <a:lumOff val="15000"/>
                  </a:schemeClr>
                </a:solidFill>
                <a:latin typeface="EC Square Sans Pro"/>
                <a:cs typeface="Segoe UI"/>
              </a:rPr>
              <a:t>eu_echo</a:t>
            </a:r>
          </a:p>
          <a:p>
            <a:pPr>
              <a:lnSpc>
                <a:spcPts val="3000"/>
              </a:lnSpc>
            </a:pPr>
            <a:r>
              <a:rPr lang="en-GB" sz="2800" dirty="0">
                <a:solidFill>
                  <a:schemeClr val="tx1">
                    <a:lumMod val="85000"/>
                    <a:lumOff val="15000"/>
                  </a:schemeClr>
                </a:solidFill>
                <a:latin typeface="EC Square Sans Pro"/>
              </a:rPr>
              <a:t>Facebook: </a:t>
            </a:r>
            <a:r>
              <a:rPr lang="en-GB" sz="2800" b="1" dirty="0">
                <a:solidFill>
                  <a:schemeClr val="tx1">
                    <a:lumMod val="85000"/>
                    <a:lumOff val="15000"/>
                  </a:schemeClr>
                </a:solidFill>
                <a:latin typeface="EC Square Sans Pro"/>
              </a:rPr>
              <a:t>@EUinEmergencies</a:t>
            </a:r>
            <a:r>
              <a:rPr lang="en-GB" sz="2800" dirty="0">
                <a:solidFill>
                  <a:schemeClr val="tx1">
                    <a:lumMod val="85000"/>
                    <a:lumOff val="15000"/>
                  </a:schemeClr>
                </a:solidFill>
                <a:latin typeface="EC Square Sans Pro"/>
              </a:rPr>
              <a:t> &amp;</a:t>
            </a:r>
            <a:r>
              <a:rPr lang="en-GB" sz="2800" dirty="0">
                <a:solidFill>
                  <a:schemeClr val="tx1">
                    <a:lumMod val="85000"/>
                    <a:lumOff val="15000"/>
                  </a:schemeClr>
                </a:solidFill>
                <a:latin typeface="EC Square Sans Pro"/>
                <a:cs typeface="Segoe UI"/>
              </a:rPr>
              <a:t> </a:t>
            </a:r>
            <a:r>
              <a:rPr lang="en-GB" sz="2800" dirty="0" err="1">
                <a:solidFill>
                  <a:schemeClr val="tx1">
                    <a:lumMod val="85000"/>
                    <a:lumOff val="15000"/>
                  </a:schemeClr>
                </a:solidFill>
                <a:latin typeface="EC Square Sans Pro"/>
                <a:cs typeface="Segoe UI"/>
              </a:rPr>
              <a:t>Linkedin</a:t>
            </a:r>
            <a:r>
              <a:rPr lang="en-GB" sz="2800" dirty="0">
                <a:solidFill>
                  <a:schemeClr val="tx1">
                    <a:lumMod val="85000"/>
                    <a:lumOff val="15000"/>
                  </a:schemeClr>
                </a:solidFill>
                <a:latin typeface="EC Square Sans Pro"/>
              </a:rPr>
              <a:t>: Tag the </a:t>
            </a:r>
            <a:r>
              <a:rPr lang="en-GB" sz="2800" b="1" dirty="0">
                <a:solidFill>
                  <a:schemeClr val="tx1">
                    <a:lumMod val="85000"/>
                    <a:lumOff val="15000"/>
                  </a:schemeClr>
                </a:solidFill>
                <a:latin typeface="EC Square Sans Pro"/>
              </a:rPr>
              <a:t>European Commission Civil Protection &amp; Humanitarian Aid Operations page </a:t>
            </a:r>
            <a:r>
              <a:rPr lang="en-GB" sz="2800" dirty="0">
                <a:solidFill>
                  <a:schemeClr val="tx1">
                    <a:lumMod val="85000"/>
                    <a:lumOff val="15000"/>
                  </a:schemeClr>
                </a:solidFill>
                <a:latin typeface="EC Square Sans Pro"/>
              </a:rPr>
              <a:t>using LinkedIn’s @ mention function</a:t>
            </a:r>
            <a:endParaRPr lang="en-GB" dirty="0">
              <a:solidFill>
                <a:schemeClr val="tx1">
                  <a:lumMod val="85000"/>
                  <a:lumOff val="15000"/>
                </a:schemeClr>
              </a:solidFill>
            </a:endParaRPr>
          </a:p>
          <a:p>
            <a:pPr marL="0" indent="0">
              <a:lnSpc>
                <a:spcPts val="3000"/>
              </a:lnSpc>
              <a:buNone/>
            </a:pPr>
            <a:r>
              <a:rPr lang="en-GB" sz="2800" dirty="0">
                <a:solidFill>
                  <a:schemeClr val="tx1">
                    <a:lumMod val="85000"/>
                    <a:lumOff val="15000"/>
                  </a:schemeClr>
                </a:solidFill>
                <a:latin typeface="EC Square Sans Pro"/>
              </a:rPr>
              <a:t>Tag an account using @AccountName so that the organisation is identified and notified. Add hashtags </a:t>
            </a:r>
            <a:r>
              <a:rPr lang="en-GB" sz="2800" b="1" dirty="0">
                <a:solidFill>
                  <a:schemeClr val="tx1">
                    <a:lumMod val="85000"/>
                    <a:lumOff val="15000"/>
                  </a:schemeClr>
                </a:solidFill>
                <a:latin typeface="EC Square Sans Pro"/>
              </a:rPr>
              <a:t>#CPForum2026 and #EUCivilProtection</a:t>
            </a:r>
            <a:r>
              <a:rPr kumimoji="0" lang="en-GB" sz="2800" b="1" u="none" strike="noStrike" kern="1200" cap="none" spc="0" normalizeH="0" baseline="0" noProof="0" dirty="0">
                <a:ln>
                  <a:noFill/>
                </a:ln>
                <a:solidFill>
                  <a:schemeClr val="tx1">
                    <a:lumMod val="85000"/>
                    <a:lumOff val="15000"/>
                  </a:schemeClr>
                </a:solidFill>
                <a:effectLst/>
                <a:uLnTx/>
                <a:uFillTx/>
                <a:latin typeface="EC Square Sans Pro"/>
              </a:rPr>
              <a:t> </a:t>
            </a:r>
            <a:r>
              <a:rPr kumimoji="0" lang="en-GB" sz="2800" u="none" strike="noStrike" kern="1200" cap="none" spc="0" normalizeH="0" baseline="0" noProof="0" dirty="0">
                <a:ln>
                  <a:noFill/>
                </a:ln>
                <a:solidFill>
                  <a:schemeClr val="tx1">
                    <a:lumMod val="85000"/>
                    <a:lumOff val="15000"/>
                  </a:schemeClr>
                </a:solidFill>
                <a:effectLst/>
                <a:uLnTx/>
                <a:uFillTx/>
                <a:latin typeface="EC Square Sans Pro"/>
              </a:rPr>
              <a:t>to categorise the post and support discovery.</a:t>
            </a:r>
            <a:endParaRPr lang="en-BE" sz="2800" dirty="0">
              <a:solidFill>
                <a:schemeClr val="tx1">
                  <a:lumMod val="85000"/>
                  <a:lumOff val="15000"/>
                </a:schemeClr>
              </a:solidFill>
              <a:latin typeface="EC Square Sans Pro"/>
            </a:endParaRPr>
          </a:p>
        </p:txBody>
      </p:sp>
      <p:sp>
        <p:nvSpPr>
          <p:cNvPr id="6" name="Title 1">
            <a:extLst>
              <a:ext uri="{FF2B5EF4-FFF2-40B4-BE49-F238E27FC236}">
                <a16:creationId xmlns:a16="http://schemas.microsoft.com/office/drawing/2014/main" id="{5250F38B-16B0-BB48-B3B9-EE5FA89D6CF8}"/>
              </a:ext>
            </a:extLst>
          </p:cNvPr>
          <p:cNvSpPr txBox="1">
            <a:spLocks/>
          </p:cNvSpPr>
          <p:nvPr/>
        </p:nvSpPr>
        <p:spPr>
          <a:xfrm>
            <a:off x="426930" y="-74113"/>
            <a:ext cx="5602452" cy="1147316"/>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000">
                <a:solidFill>
                  <a:schemeClr val="bg1"/>
                </a:solidFill>
                <a:latin typeface="EC Square Sans Pro" panose="020B0506040000020004" pitchFamily="34" charset="0"/>
              </a:rPr>
              <a:t>Social media</a:t>
            </a:r>
            <a:endParaRPr lang="pt-PT" sz="4000">
              <a:solidFill>
                <a:srgbClr val="FE5745"/>
              </a:solidFill>
              <a:latin typeface="EC Square Sans Pro" panose="020B0506040000020004" pitchFamily="34" charset="0"/>
              <a:cs typeface="Segoe UI"/>
            </a:endParaRPr>
          </a:p>
        </p:txBody>
      </p:sp>
      <p:sp>
        <p:nvSpPr>
          <p:cNvPr id="7" name="Forum Tagline"/>
          <p:cNvSpPr txBox="1"/>
          <p:nvPr/>
        </p:nvSpPr>
        <p:spPr>
          <a:xfrm>
            <a:off x="6606289" y="835065"/>
            <a:ext cx="5237803" cy="246221"/>
          </a:xfrm>
          <a:prstGeom prst="rect">
            <a:avLst/>
          </a:prstGeom>
          <a:noFill/>
        </p:spPr>
        <p:txBody>
          <a:bodyPr wrap="square" lIns="0" tIns="0" rIns="0" bIns="0" anchor="ctr">
            <a:spAutoFit/>
          </a:bodyPr>
          <a:lstStyle/>
          <a:p>
            <a:pPr algn="l"/>
            <a:r>
              <a:rPr sz="1600" b="0" i="0" dirty="0">
                <a:solidFill>
                  <a:srgbClr val="FFFFFF"/>
                </a:solidFill>
                <a:latin typeface="EC Square Sans Pro"/>
              </a:rPr>
              <a:t>Preparing today, ready for tomorrow</a:t>
            </a:r>
            <a:endParaRPr lang="en-GB" sz="1600" b="0" i="0" dirty="0">
              <a:solidFill>
                <a:srgbClr val="FFFFFF"/>
              </a:solidFill>
              <a:latin typeface="EC Square Sans Pro"/>
            </a:endParaRPr>
          </a:p>
        </p:txBody>
      </p:sp>
    </p:spTree>
    <p:extLst>
      <p:ext uri="{BB962C8B-B14F-4D97-AF65-F5344CB8AC3E}">
        <p14:creationId xmlns:p14="http://schemas.microsoft.com/office/powerpoint/2010/main" val="37299695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74320" y="-192024"/>
            <a:ext cx="6400800" cy="1143000"/>
          </a:xfrm>
          <a:prstGeom prst="rect">
            <a:avLst/>
          </a:prstGeom>
          <a:noFill/>
        </p:spPr>
        <p:txBody>
          <a:bodyPr wrap="square" anchor="b">
            <a:spAutoFit/>
          </a:bodyPr>
          <a:lstStyle/>
          <a:p>
            <a:pPr algn="l"/>
            <a:r>
              <a:rPr sz="4000" dirty="0">
                <a:solidFill>
                  <a:srgbClr val="FFFFFF"/>
                </a:solidFill>
                <a:latin typeface="EC Square Sans Pro"/>
              </a:rPr>
              <a:t>Your role at </a:t>
            </a:r>
            <a:r>
              <a:rPr sz="4000" dirty="0">
                <a:solidFill>
                  <a:srgbClr val="FE5745"/>
                </a:solidFill>
                <a:latin typeface="EC Square Sans Pro"/>
              </a:rPr>
              <a:t>every stage</a:t>
            </a:r>
          </a:p>
        </p:txBody>
      </p:sp>
      <p:sp>
        <p:nvSpPr>
          <p:cNvPr id="4" name="Rectangle 3"/>
          <p:cNvSpPr/>
          <p:nvPr/>
        </p:nvSpPr>
        <p:spPr>
          <a:xfrm>
            <a:off x="3897500" y="1609344"/>
            <a:ext cx="502920" cy="50292"/>
          </a:xfrm>
          <a:prstGeom prst="rect">
            <a:avLst/>
          </a:prstGeom>
          <a:solidFill>
            <a:srgbClr val="FE574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3897500" y="1737360"/>
            <a:ext cx="2331720" cy="256032"/>
          </a:xfrm>
          <a:prstGeom prst="rect">
            <a:avLst/>
          </a:prstGeom>
          <a:noFill/>
        </p:spPr>
        <p:txBody>
          <a:bodyPr wrap="square" lIns="0" tIns="0" rIns="0" bIns="0" anchor="t">
            <a:spAutoFit/>
          </a:bodyPr>
          <a:lstStyle/>
          <a:p>
            <a:pPr algn="l"/>
            <a:r>
              <a:rPr sz="1800" b="1">
                <a:solidFill>
                  <a:srgbClr val="003399"/>
                </a:solidFill>
                <a:latin typeface="EC Square Sans Pro"/>
              </a:rPr>
              <a:t>BEFORE</a:t>
            </a:r>
          </a:p>
        </p:txBody>
      </p:sp>
      <p:sp>
        <p:nvSpPr>
          <p:cNvPr id="6" name="TextBox 5"/>
          <p:cNvSpPr txBox="1"/>
          <p:nvPr/>
        </p:nvSpPr>
        <p:spPr>
          <a:xfrm>
            <a:off x="3897500" y="2029968"/>
            <a:ext cx="2331720" cy="228600"/>
          </a:xfrm>
          <a:prstGeom prst="rect">
            <a:avLst/>
          </a:prstGeom>
          <a:noFill/>
        </p:spPr>
        <p:txBody>
          <a:bodyPr wrap="square" lIns="0" tIns="0" rIns="0" bIns="0" anchor="t">
            <a:spAutoFit/>
          </a:bodyPr>
          <a:lstStyle/>
          <a:p>
            <a:pPr algn="l"/>
            <a:r>
              <a:rPr sz="1300" b="0">
                <a:solidFill>
                  <a:srgbClr val="646464"/>
                </a:solidFill>
                <a:latin typeface="EC Square Sans Pro"/>
              </a:rPr>
              <a:t>Prepare &amp; announce</a:t>
            </a:r>
          </a:p>
        </p:txBody>
      </p:sp>
      <p:sp>
        <p:nvSpPr>
          <p:cNvPr id="7" name="Rectangle 6"/>
          <p:cNvSpPr/>
          <p:nvPr/>
        </p:nvSpPr>
        <p:spPr>
          <a:xfrm>
            <a:off x="6574432" y="1609344"/>
            <a:ext cx="502920" cy="50292"/>
          </a:xfrm>
          <a:prstGeom prst="rect">
            <a:avLst/>
          </a:prstGeom>
          <a:solidFill>
            <a:srgbClr val="FE574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6574432" y="1737360"/>
            <a:ext cx="2331720" cy="256032"/>
          </a:xfrm>
          <a:prstGeom prst="rect">
            <a:avLst/>
          </a:prstGeom>
          <a:noFill/>
        </p:spPr>
        <p:txBody>
          <a:bodyPr wrap="square" lIns="0" tIns="0" rIns="0" bIns="0" anchor="t">
            <a:spAutoFit/>
          </a:bodyPr>
          <a:lstStyle/>
          <a:p>
            <a:pPr algn="l"/>
            <a:r>
              <a:rPr sz="1800" b="1">
                <a:solidFill>
                  <a:srgbClr val="003399"/>
                </a:solidFill>
                <a:latin typeface="EC Square Sans Pro"/>
              </a:rPr>
              <a:t>DURING</a:t>
            </a:r>
          </a:p>
        </p:txBody>
      </p:sp>
      <p:sp>
        <p:nvSpPr>
          <p:cNvPr id="9" name="TextBox 8"/>
          <p:cNvSpPr txBox="1"/>
          <p:nvPr/>
        </p:nvSpPr>
        <p:spPr>
          <a:xfrm>
            <a:off x="6574432" y="2029968"/>
            <a:ext cx="2331720" cy="228600"/>
          </a:xfrm>
          <a:prstGeom prst="rect">
            <a:avLst/>
          </a:prstGeom>
          <a:noFill/>
        </p:spPr>
        <p:txBody>
          <a:bodyPr wrap="square" lIns="0" tIns="0" rIns="0" bIns="0" anchor="t">
            <a:spAutoFit/>
          </a:bodyPr>
          <a:lstStyle/>
          <a:p>
            <a:pPr algn="l"/>
            <a:r>
              <a:rPr sz="1300" b="0">
                <a:solidFill>
                  <a:srgbClr val="646464"/>
                </a:solidFill>
                <a:latin typeface="EC Square Sans Pro"/>
              </a:rPr>
              <a:t>3–4 November</a:t>
            </a:r>
          </a:p>
        </p:txBody>
      </p:sp>
      <p:sp>
        <p:nvSpPr>
          <p:cNvPr id="10" name="Rectangle 9"/>
          <p:cNvSpPr/>
          <p:nvPr/>
        </p:nvSpPr>
        <p:spPr>
          <a:xfrm>
            <a:off x="9271912" y="1609344"/>
            <a:ext cx="502920" cy="50292"/>
          </a:xfrm>
          <a:prstGeom prst="rect">
            <a:avLst/>
          </a:prstGeom>
          <a:solidFill>
            <a:srgbClr val="FE574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9271912" y="1737360"/>
            <a:ext cx="2331720" cy="256032"/>
          </a:xfrm>
          <a:prstGeom prst="rect">
            <a:avLst/>
          </a:prstGeom>
          <a:noFill/>
        </p:spPr>
        <p:txBody>
          <a:bodyPr wrap="square" lIns="0" tIns="0" rIns="0" bIns="0" anchor="t">
            <a:spAutoFit/>
          </a:bodyPr>
          <a:lstStyle/>
          <a:p>
            <a:pPr algn="l"/>
            <a:r>
              <a:rPr sz="1800" b="1">
                <a:solidFill>
                  <a:srgbClr val="003399"/>
                </a:solidFill>
                <a:latin typeface="EC Square Sans Pro"/>
              </a:rPr>
              <a:t>AFTER</a:t>
            </a:r>
          </a:p>
        </p:txBody>
      </p:sp>
      <p:sp>
        <p:nvSpPr>
          <p:cNvPr id="12" name="TextBox 11"/>
          <p:cNvSpPr txBox="1"/>
          <p:nvPr/>
        </p:nvSpPr>
        <p:spPr>
          <a:xfrm>
            <a:off x="9271912" y="2029968"/>
            <a:ext cx="2331720" cy="228600"/>
          </a:xfrm>
          <a:prstGeom prst="rect">
            <a:avLst/>
          </a:prstGeom>
          <a:noFill/>
        </p:spPr>
        <p:txBody>
          <a:bodyPr wrap="square" lIns="0" tIns="0" rIns="0" bIns="0" anchor="t">
            <a:spAutoFit/>
          </a:bodyPr>
          <a:lstStyle/>
          <a:p>
            <a:pPr algn="l"/>
            <a:r>
              <a:rPr sz="1300" b="0">
                <a:solidFill>
                  <a:srgbClr val="646464"/>
                </a:solidFill>
                <a:latin typeface="EC Square Sans Pro"/>
              </a:rPr>
              <a:t>Recap &amp; extend</a:t>
            </a:r>
          </a:p>
        </p:txBody>
      </p:sp>
      <p:sp>
        <p:nvSpPr>
          <p:cNvPr id="13" name="Rectangle 12"/>
          <p:cNvSpPr/>
          <p:nvPr/>
        </p:nvSpPr>
        <p:spPr>
          <a:xfrm>
            <a:off x="6318400" y="1572768"/>
            <a:ext cx="16459" cy="4041648"/>
          </a:xfrm>
          <a:prstGeom prst="rect">
            <a:avLst/>
          </a:prstGeom>
          <a:solidFill>
            <a:srgbClr val="D7DE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Rectangle 13"/>
          <p:cNvSpPr/>
          <p:nvPr/>
        </p:nvSpPr>
        <p:spPr>
          <a:xfrm>
            <a:off x="9015880" y="1572768"/>
            <a:ext cx="16459" cy="4041648"/>
          </a:xfrm>
          <a:prstGeom prst="rect">
            <a:avLst/>
          </a:prstGeom>
          <a:solidFill>
            <a:srgbClr val="D7DE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Rectangle 14"/>
          <p:cNvSpPr/>
          <p:nvPr/>
        </p:nvSpPr>
        <p:spPr>
          <a:xfrm>
            <a:off x="2221992" y="3822191"/>
            <a:ext cx="9308592" cy="16459"/>
          </a:xfrm>
          <a:prstGeom prst="rect">
            <a:avLst/>
          </a:prstGeom>
          <a:solidFill>
            <a:srgbClr val="D7DE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2324732" y="2487168"/>
            <a:ext cx="1417320" cy="292608"/>
          </a:xfrm>
          <a:prstGeom prst="rect">
            <a:avLst/>
          </a:prstGeom>
          <a:noFill/>
        </p:spPr>
        <p:txBody>
          <a:bodyPr wrap="square" lIns="0" tIns="0" rIns="0" bIns="0" anchor="t">
            <a:spAutoFit/>
          </a:bodyPr>
          <a:lstStyle/>
          <a:p>
            <a:pPr algn="l"/>
            <a:r>
              <a:rPr sz="1400" b="1">
                <a:solidFill>
                  <a:srgbClr val="003399"/>
                </a:solidFill>
                <a:latin typeface="EC Square Sans Pro"/>
              </a:rPr>
              <a:t>AMBASSADORS /</a:t>
            </a:r>
          </a:p>
        </p:txBody>
      </p:sp>
      <p:sp>
        <p:nvSpPr>
          <p:cNvPr id="17" name="TextBox 16"/>
          <p:cNvSpPr txBox="1"/>
          <p:nvPr/>
        </p:nvSpPr>
        <p:spPr>
          <a:xfrm>
            <a:off x="2324732" y="2788920"/>
            <a:ext cx="1417320" cy="292608"/>
          </a:xfrm>
          <a:prstGeom prst="rect">
            <a:avLst/>
          </a:prstGeom>
          <a:noFill/>
        </p:spPr>
        <p:txBody>
          <a:bodyPr wrap="square" lIns="0" tIns="0" rIns="0" bIns="0" anchor="t">
            <a:spAutoFit/>
          </a:bodyPr>
          <a:lstStyle/>
          <a:p>
            <a:pPr algn="l"/>
            <a:r>
              <a:rPr sz="1400" b="1">
                <a:solidFill>
                  <a:srgbClr val="003399"/>
                </a:solidFill>
                <a:latin typeface="EC Square Sans Pro"/>
              </a:rPr>
              <a:t>PARTICIPANTS</a:t>
            </a:r>
          </a:p>
        </p:txBody>
      </p:sp>
      <p:sp>
        <p:nvSpPr>
          <p:cNvPr id="18" name="TextBox 17"/>
          <p:cNvSpPr txBox="1"/>
          <p:nvPr/>
        </p:nvSpPr>
        <p:spPr>
          <a:xfrm>
            <a:off x="2324732" y="3182112"/>
            <a:ext cx="1417320" cy="548640"/>
          </a:xfrm>
          <a:prstGeom prst="rect">
            <a:avLst/>
          </a:prstGeom>
          <a:noFill/>
        </p:spPr>
        <p:txBody>
          <a:bodyPr wrap="square" lIns="0" tIns="0" rIns="0" bIns="0" anchor="t">
            <a:spAutoFit/>
          </a:bodyPr>
          <a:lstStyle/>
          <a:p>
            <a:pPr algn="l"/>
            <a:r>
              <a:rPr sz="1300" b="0" dirty="0">
                <a:solidFill>
                  <a:srgbClr val="646464"/>
                </a:solidFill>
                <a:latin typeface="EC Square Sans Pro"/>
              </a:rPr>
              <a:t>Lead with expertise
and professional insight</a:t>
            </a:r>
          </a:p>
        </p:txBody>
      </p:sp>
      <p:sp>
        <p:nvSpPr>
          <p:cNvPr id="19" name="TextBox 18"/>
          <p:cNvSpPr txBox="1"/>
          <p:nvPr/>
        </p:nvSpPr>
        <p:spPr>
          <a:xfrm>
            <a:off x="2324732" y="4206240"/>
            <a:ext cx="1417320" cy="292608"/>
          </a:xfrm>
          <a:prstGeom prst="rect">
            <a:avLst/>
          </a:prstGeom>
          <a:noFill/>
        </p:spPr>
        <p:txBody>
          <a:bodyPr wrap="square" lIns="0" tIns="0" rIns="0" bIns="0" anchor="t">
            <a:spAutoFit/>
          </a:bodyPr>
          <a:lstStyle/>
          <a:p>
            <a:pPr algn="l"/>
            <a:r>
              <a:rPr sz="1400" b="1">
                <a:solidFill>
                  <a:srgbClr val="FE5745"/>
                </a:solidFill>
                <a:latin typeface="EC Square Sans Pro"/>
              </a:rPr>
              <a:t>INFLUENCERS</a:t>
            </a:r>
          </a:p>
        </p:txBody>
      </p:sp>
      <p:sp>
        <p:nvSpPr>
          <p:cNvPr id="20" name="TextBox 19"/>
          <p:cNvSpPr txBox="1"/>
          <p:nvPr/>
        </p:nvSpPr>
        <p:spPr>
          <a:xfrm>
            <a:off x="2324732" y="4599432"/>
            <a:ext cx="1417320" cy="566928"/>
          </a:xfrm>
          <a:prstGeom prst="rect">
            <a:avLst/>
          </a:prstGeom>
          <a:noFill/>
        </p:spPr>
        <p:txBody>
          <a:bodyPr wrap="square" lIns="0" tIns="0" rIns="0" bIns="0" anchor="t">
            <a:spAutoFit/>
          </a:bodyPr>
          <a:lstStyle/>
          <a:p>
            <a:pPr algn="l"/>
            <a:r>
              <a:rPr sz="1300" b="0">
                <a:solidFill>
                  <a:srgbClr val="646464"/>
                </a:solidFill>
                <a:latin typeface="EC Square Sans Pro"/>
              </a:rPr>
              <a:t>Make the event relevant
and accessible to audiences</a:t>
            </a:r>
          </a:p>
        </p:txBody>
      </p:sp>
      <p:sp>
        <p:nvSpPr>
          <p:cNvPr id="21" name="TextBox 20"/>
          <p:cNvSpPr txBox="1"/>
          <p:nvPr/>
        </p:nvSpPr>
        <p:spPr>
          <a:xfrm>
            <a:off x="3897500" y="2487168"/>
            <a:ext cx="2331720" cy="861774"/>
          </a:xfrm>
          <a:prstGeom prst="rect">
            <a:avLst/>
          </a:prstGeom>
          <a:noFill/>
        </p:spPr>
        <p:txBody>
          <a:bodyPr wrap="square" lIns="0" tIns="0" rIns="0" bIns="0" anchor="t">
            <a:spAutoFit/>
          </a:bodyPr>
          <a:lstStyle/>
          <a:p>
            <a:r>
              <a:rPr sz="1400" b="0" dirty="0">
                <a:solidFill>
                  <a:srgbClr val="242424"/>
                </a:solidFill>
                <a:latin typeface="EC Square Sans Pro"/>
              </a:rPr>
              <a:t>Choose a LinkedIn template.
Add your role or session.
Publish with #CPForum2026</a:t>
            </a:r>
            <a:r>
              <a:rPr lang="en-US" sz="1400" dirty="0">
                <a:solidFill>
                  <a:srgbClr val="242424"/>
                </a:solidFill>
                <a:latin typeface="EC Square Sans Pro"/>
              </a:rPr>
              <a:t> and/or #EUCivilProtection</a:t>
            </a:r>
            <a:r>
              <a:rPr sz="1400" b="0" dirty="0">
                <a:solidFill>
                  <a:srgbClr val="242424"/>
                </a:solidFill>
                <a:latin typeface="EC Square Sans Pro"/>
              </a:rPr>
              <a:t>.</a:t>
            </a:r>
          </a:p>
        </p:txBody>
      </p:sp>
      <p:sp>
        <p:nvSpPr>
          <p:cNvPr id="22" name="TextBox 21"/>
          <p:cNvSpPr txBox="1"/>
          <p:nvPr/>
        </p:nvSpPr>
        <p:spPr>
          <a:xfrm>
            <a:off x="6574432" y="2487168"/>
            <a:ext cx="2331720" cy="1077218"/>
          </a:xfrm>
          <a:prstGeom prst="rect">
            <a:avLst/>
          </a:prstGeom>
          <a:noFill/>
        </p:spPr>
        <p:txBody>
          <a:bodyPr wrap="square" lIns="0" tIns="0" rIns="0" bIns="0" anchor="t">
            <a:spAutoFit/>
          </a:bodyPr>
          <a:lstStyle/>
          <a:p>
            <a:r>
              <a:rPr sz="1400" b="0" dirty="0">
                <a:solidFill>
                  <a:srgbClr val="242424"/>
                </a:solidFill>
                <a:latin typeface="EC Square Sans Pro"/>
              </a:rPr>
              <a:t>Share expert takeaways and event moments.
Tag </a:t>
            </a:r>
            <a:r>
              <a:rPr lang="en-US" sz="1400" dirty="0">
                <a:solidFill>
                  <a:srgbClr val="242424"/>
                </a:solidFill>
                <a:latin typeface="EC Square Sans Pro"/>
              </a:rPr>
              <a:t>DG ECHO.</a:t>
            </a:r>
            <a:r>
              <a:rPr sz="1400" b="0" dirty="0">
                <a:solidFill>
                  <a:srgbClr val="242424"/>
                </a:solidFill>
                <a:latin typeface="EC Square Sans Pro"/>
              </a:rPr>
              <a:t>
</a:t>
            </a:r>
            <a:r>
              <a:rPr lang="en-US" sz="1400" dirty="0">
                <a:solidFill>
                  <a:srgbClr val="242424"/>
                </a:solidFill>
                <a:latin typeface="EC Square Sans Pro"/>
              </a:rPr>
              <a:t>Feel free to use suggested messages.</a:t>
            </a:r>
            <a:endParaRPr lang="en-US" sz="1400" b="0" dirty="0">
              <a:solidFill>
                <a:srgbClr val="242424"/>
              </a:solidFill>
              <a:latin typeface="EC Square Sans Pro"/>
            </a:endParaRPr>
          </a:p>
        </p:txBody>
      </p:sp>
      <p:sp>
        <p:nvSpPr>
          <p:cNvPr id="23" name="TextBox 22"/>
          <p:cNvSpPr txBox="1"/>
          <p:nvPr/>
        </p:nvSpPr>
        <p:spPr>
          <a:xfrm>
            <a:off x="9271912" y="2487168"/>
            <a:ext cx="2331720" cy="1078992"/>
          </a:xfrm>
          <a:prstGeom prst="rect">
            <a:avLst/>
          </a:prstGeom>
          <a:noFill/>
        </p:spPr>
        <p:txBody>
          <a:bodyPr wrap="square" lIns="0" tIns="0" rIns="0" bIns="0" anchor="t">
            <a:spAutoFit/>
          </a:bodyPr>
          <a:lstStyle/>
          <a:p>
            <a:pPr algn="l"/>
            <a:r>
              <a:rPr sz="1400" b="0">
                <a:solidFill>
                  <a:srgbClr val="242424"/>
                </a:solidFill>
                <a:latin typeface="EC Square Sans Pro"/>
              </a:rPr>
              <a:t>Publish a professional recap.
Share lessons, contacts and next steps.
Continue the conversation.</a:t>
            </a:r>
          </a:p>
        </p:txBody>
      </p:sp>
      <p:sp>
        <p:nvSpPr>
          <p:cNvPr id="24" name="TextBox 23"/>
          <p:cNvSpPr txBox="1"/>
          <p:nvPr/>
        </p:nvSpPr>
        <p:spPr>
          <a:xfrm>
            <a:off x="3897500" y="4206240"/>
            <a:ext cx="2331720" cy="1077218"/>
          </a:xfrm>
          <a:prstGeom prst="rect">
            <a:avLst/>
          </a:prstGeom>
          <a:noFill/>
        </p:spPr>
        <p:txBody>
          <a:bodyPr wrap="square" lIns="0" tIns="0" rIns="0" bIns="0" anchor="t">
            <a:spAutoFit/>
          </a:bodyPr>
          <a:lstStyle/>
          <a:p>
            <a:pPr algn="l"/>
            <a:r>
              <a:rPr sz="1400" b="0" dirty="0">
                <a:solidFill>
                  <a:srgbClr val="242424"/>
                </a:solidFill>
                <a:latin typeface="EC Square Sans Pro"/>
              </a:rPr>
              <a:t>Select channels and a visual.
Preview what you’ll explore.
Invite audience questions.</a:t>
            </a:r>
          </a:p>
          <a:p>
            <a:r>
              <a:rPr lang="en-US" sz="1400" dirty="0">
                <a:solidFill>
                  <a:srgbClr val="242424"/>
                </a:solidFill>
                <a:latin typeface="EC Square Sans Pro"/>
              </a:rPr>
              <a:t>Publish with #CPForum2026 and/or #EUCivilProtection.</a:t>
            </a:r>
            <a:endParaRPr lang="en-US" dirty="0"/>
          </a:p>
        </p:txBody>
      </p:sp>
      <p:sp>
        <p:nvSpPr>
          <p:cNvPr id="25" name="TextBox 24"/>
          <p:cNvSpPr txBox="1"/>
          <p:nvPr/>
        </p:nvSpPr>
        <p:spPr>
          <a:xfrm>
            <a:off x="6574432" y="4206240"/>
            <a:ext cx="2331720" cy="1078992"/>
          </a:xfrm>
          <a:prstGeom prst="rect">
            <a:avLst/>
          </a:prstGeom>
          <a:noFill/>
        </p:spPr>
        <p:txBody>
          <a:bodyPr wrap="square" lIns="0" tIns="0" rIns="0" bIns="0" anchor="t">
            <a:spAutoFit/>
          </a:bodyPr>
          <a:lstStyle/>
          <a:p>
            <a:r>
              <a:rPr sz="1400" b="0" dirty="0">
                <a:solidFill>
                  <a:srgbClr val="242424"/>
                </a:solidFill>
                <a:latin typeface="EC Square Sans Pro"/>
              </a:rPr>
              <a:t>Post real-time stories and visuals.</a:t>
            </a:r>
            <a:endParaRPr lang="en-US" dirty="0"/>
          </a:p>
          <a:p>
            <a:r>
              <a:rPr lang="en-US" sz="1400" dirty="0">
                <a:solidFill>
                  <a:srgbClr val="242424"/>
                </a:solidFill>
                <a:latin typeface="EC Square Sans Pro"/>
              </a:rPr>
              <a:t>Tag DG ECHO.</a:t>
            </a:r>
            <a:r>
              <a:rPr sz="1400" b="0" dirty="0">
                <a:solidFill>
                  <a:srgbClr val="242424"/>
                </a:solidFill>
                <a:latin typeface="EC Square Sans Pro"/>
              </a:rPr>
              <a:t>
Spotlight people and solutions.
Ask your audience to engage.</a:t>
            </a:r>
            <a:endParaRPr/>
          </a:p>
        </p:txBody>
      </p:sp>
      <p:sp>
        <p:nvSpPr>
          <p:cNvPr id="26" name="TextBox 25"/>
          <p:cNvSpPr txBox="1"/>
          <p:nvPr/>
        </p:nvSpPr>
        <p:spPr>
          <a:xfrm>
            <a:off x="9271912" y="4206240"/>
            <a:ext cx="2331720" cy="1078992"/>
          </a:xfrm>
          <a:prstGeom prst="rect">
            <a:avLst/>
          </a:prstGeom>
          <a:noFill/>
        </p:spPr>
        <p:txBody>
          <a:bodyPr wrap="square" lIns="0" tIns="0" rIns="0" bIns="0" anchor="t">
            <a:spAutoFit/>
          </a:bodyPr>
          <a:lstStyle/>
          <a:p>
            <a:pPr algn="l"/>
            <a:r>
              <a:rPr sz="1400" b="0">
                <a:solidFill>
                  <a:srgbClr val="242424"/>
                </a:solidFill>
                <a:latin typeface="EC Square Sans Pro"/>
              </a:rPr>
              <a:t>Turn key insights into an accessible recap.
Share highlights and links.
Invite audience reactions.</a:t>
            </a:r>
          </a:p>
        </p:txBody>
      </p:sp>
      <p:sp>
        <p:nvSpPr>
          <p:cNvPr id="27" name="Forum Tagline"/>
          <p:cNvSpPr txBox="1"/>
          <p:nvPr/>
        </p:nvSpPr>
        <p:spPr>
          <a:xfrm>
            <a:off x="6574390" y="835065"/>
            <a:ext cx="5237803" cy="246221"/>
          </a:xfrm>
          <a:prstGeom prst="rect">
            <a:avLst/>
          </a:prstGeom>
          <a:noFill/>
        </p:spPr>
        <p:txBody>
          <a:bodyPr wrap="square" lIns="0" tIns="0" rIns="0" bIns="0" anchor="ctr">
            <a:spAutoFit/>
          </a:bodyPr>
          <a:lstStyle/>
          <a:p>
            <a:pPr algn="l"/>
            <a:r>
              <a:rPr sz="1600" b="0" i="0" dirty="0">
                <a:solidFill>
                  <a:srgbClr val="FFFFFF"/>
                </a:solidFill>
                <a:latin typeface="EC Square Sans Pro"/>
              </a:rPr>
              <a:t>Preparing today, ready for tomorrow</a:t>
            </a:r>
            <a:endParaRPr lang="en-GB" sz="1600" b="0" i="0" dirty="0">
              <a:solidFill>
                <a:srgbClr val="FFFFFF"/>
              </a:solidFill>
              <a:latin typeface="EC Square Sans Pro"/>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5B7CF613-7C30-7846-BBCF-F0F60A895AAD}"/>
              </a:ext>
            </a:extLst>
          </p:cNvPr>
          <p:cNvSpPr txBox="1">
            <a:spLocks/>
          </p:cNvSpPr>
          <p:nvPr/>
        </p:nvSpPr>
        <p:spPr>
          <a:xfrm>
            <a:off x="593274" y="2058689"/>
            <a:ext cx="5443079" cy="49277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GB" sz="2400" dirty="0">
                <a:solidFill>
                  <a:srgbClr val="003399"/>
                </a:solidFill>
                <a:latin typeface="EC Square Sans Pro" panose="020B0506040000020004" pitchFamily="34" charset="0"/>
              </a:rPr>
              <a:t>General </a:t>
            </a:r>
            <a:r>
              <a:rPr lang="en-GB" sz="2400" dirty="0">
                <a:solidFill>
                  <a:srgbClr val="FE5745"/>
                </a:solidFill>
                <a:latin typeface="EC Square Sans Pro" panose="020B0506040000020004" pitchFamily="34" charset="0"/>
              </a:rPr>
              <a:t>post </a:t>
            </a:r>
          </a:p>
          <a:p>
            <a:pPr marL="0" indent="0">
              <a:buFont typeface="Arial" panose="020B0604020202020204" pitchFamily="34" charset="0"/>
              <a:buNone/>
            </a:pPr>
            <a:endParaRPr lang="en-BE"/>
          </a:p>
        </p:txBody>
      </p:sp>
      <p:pic>
        <p:nvPicPr>
          <p:cNvPr id="3" name="Picture 6">
            <a:extLst>
              <a:ext uri="{FF2B5EF4-FFF2-40B4-BE49-F238E27FC236}">
                <a16:creationId xmlns:a16="http://schemas.microsoft.com/office/drawing/2014/main" id="{DD25802C-8A96-574A-97EE-107F67D6EEB9}"/>
              </a:ext>
            </a:extLst>
          </p:cNvPr>
          <p:cNvPicPr>
            <a:picLocks noChangeAspect="1"/>
          </p:cNvPicPr>
          <p:nvPr/>
        </p:nvPicPr>
        <p:blipFill>
          <a:blip r:embed="rId3"/>
          <a:srcRect/>
          <a:stretch/>
        </p:blipFill>
        <p:spPr>
          <a:xfrm>
            <a:off x="593276" y="2567277"/>
            <a:ext cx="5443076" cy="2857615"/>
          </a:xfrm>
          <a:prstGeom prst="rect">
            <a:avLst/>
          </a:prstGeom>
          <a:effectLst>
            <a:outerShdw blurRad="165100" dist="50800" dir="5400000" sx="101000" sy="101000" algn="ctr" rotWithShape="0">
              <a:schemeClr val="tx1">
                <a:lumMod val="75000"/>
                <a:lumOff val="25000"/>
                <a:alpha val="86000"/>
              </a:schemeClr>
            </a:outerShdw>
            <a:reflection endPos="0" dir="5400000" sy="-100000" algn="bl" rotWithShape="0"/>
          </a:effectLst>
        </p:spPr>
      </p:pic>
      <p:sp>
        <p:nvSpPr>
          <p:cNvPr id="6" name="Title 1">
            <a:extLst>
              <a:ext uri="{FF2B5EF4-FFF2-40B4-BE49-F238E27FC236}">
                <a16:creationId xmlns:a16="http://schemas.microsoft.com/office/drawing/2014/main" id="{FB987E15-2153-594A-9AC3-D50A65570EC7}"/>
              </a:ext>
            </a:extLst>
          </p:cNvPr>
          <p:cNvSpPr txBox="1">
            <a:spLocks/>
          </p:cNvSpPr>
          <p:nvPr/>
        </p:nvSpPr>
        <p:spPr>
          <a:xfrm>
            <a:off x="274530" y="243005"/>
            <a:ext cx="5602452" cy="1147316"/>
          </a:xfrm>
          <a:prstGeom prst="rect">
            <a:avLst/>
          </a:prstGeom>
        </p:spPr>
        <p:txBody>
          <a:bodyPr vert="horz" lIns="91440" tIns="45720" rIns="91440" bIns="45720" rtlCol="0" anchor="b">
            <a:normAutofit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000" dirty="0">
                <a:solidFill>
                  <a:schemeClr val="bg1"/>
                </a:solidFill>
                <a:latin typeface="EC Square Sans Pro" panose="020B0506040000020004" pitchFamily="34" charset="0"/>
              </a:rPr>
              <a:t>Social media templates </a:t>
            </a:r>
            <a:r>
              <a:rPr lang="en-GB" sz="4000" dirty="0">
                <a:solidFill>
                  <a:srgbClr val="FE5745"/>
                </a:solidFill>
                <a:latin typeface="EC Square Sans Pro" panose="020B0506040000020004" pitchFamily="34" charset="0"/>
              </a:rPr>
              <a:t>Visuals - Before</a:t>
            </a:r>
            <a:endParaRPr lang="pt-PT" sz="4000" dirty="0">
              <a:solidFill>
                <a:srgbClr val="FE5745"/>
              </a:solidFill>
              <a:latin typeface="EC Square Sans Pro" panose="020B0506040000020004" pitchFamily="34" charset="0"/>
              <a:cs typeface="Segoe UI"/>
            </a:endParaRPr>
          </a:p>
        </p:txBody>
      </p:sp>
      <p:sp>
        <p:nvSpPr>
          <p:cNvPr id="7" name="Content Placeholder 2">
            <a:extLst>
              <a:ext uri="{FF2B5EF4-FFF2-40B4-BE49-F238E27FC236}">
                <a16:creationId xmlns:a16="http://schemas.microsoft.com/office/drawing/2014/main" id="{72E45A02-EEDE-A84B-A202-EE355B3EDC94}"/>
              </a:ext>
            </a:extLst>
          </p:cNvPr>
          <p:cNvSpPr txBox="1">
            <a:spLocks/>
          </p:cNvSpPr>
          <p:nvPr/>
        </p:nvSpPr>
        <p:spPr>
          <a:xfrm>
            <a:off x="6501704" y="2058688"/>
            <a:ext cx="5097019" cy="49277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GB" sz="2400" dirty="0">
                <a:solidFill>
                  <a:srgbClr val="003399"/>
                </a:solidFill>
                <a:latin typeface="EC Square Sans Pro" panose="020B0506040000020004" pitchFamily="34" charset="0"/>
              </a:rPr>
              <a:t>Programme</a:t>
            </a:r>
            <a:r>
              <a:rPr lang="en-GB" sz="2400" dirty="0">
                <a:solidFill>
                  <a:srgbClr val="FE5745"/>
                </a:solidFill>
                <a:latin typeface="EC Square Sans Pro" panose="020B0506040000020004" pitchFamily="34" charset="0"/>
              </a:rPr>
              <a:t> post</a:t>
            </a:r>
          </a:p>
          <a:p>
            <a:pPr marL="0" indent="0">
              <a:buFont typeface="Arial" panose="020B0604020202020204" pitchFamily="34" charset="0"/>
              <a:buNone/>
            </a:pPr>
            <a:endParaRPr lang="en-BE"/>
          </a:p>
        </p:txBody>
      </p:sp>
      <p:pic>
        <p:nvPicPr>
          <p:cNvPr id="11" name="Picture 6">
            <a:extLst>
              <a:ext uri="{FF2B5EF4-FFF2-40B4-BE49-F238E27FC236}">
                <a16:creationId xmlns:a16="http://schemas.microsoft.com/office/drawing/2014/main" id="{D31541F1-E28B-3349-8D8B-6CCDAE43E3D2}"/>
              </a:ext>
            </a:extLst>
          </p:cNvPr>
          <p:cNvPicPr>
            <a:picLocks noChangeAspect="1"/>
          </p:cNvPicPr>
          <p:nvPr/>
        </p:nvPicPr>
        <p:blipFill>
          <a:blip r:embed="rId4"/>
          <a:srcRect/>
          <a:stretch/>
        </p:blipFill>
        <p:spPr>
          <a:xfrm>
            <a:off x="6400606" y="2521014"/>
            <a:ext cx="5097020" cy="2867073"/>
          </a:xfrm>
          <a:prstGeom prst="rect">
            <a:avLst/>
          </a:prstGeom>
          <a:effectLst>
            <a:outerShdw blurRad="165100" dist="50800" dir="5400000" sx="101000" sy="101000" algn="ctr" rotWithShape="0">
              <a:schemeClr val="tx1">
                <a:lumMod val="75000"/>
                <a:lumOff val="25000"/>
                <a:alpha val="86000"/>
              </a:schemeClr>
            </a:outerShdw>
            <a:reflection endPos="0" dir="5400000" sy="-100000" algn="bl" rotWithShape="0"/>
          </a:effectLst>
        </p:spPr>
      </p:pic>
      <p:sp>
        <p:nvSpPr>
          <p:cNvPr id="12" name="Slide Number 10"/>
          <p:cNvSpPr txBox="1"/>
          <p:nvPr/>
        </p:nvSpPr>
        <p:spPr>
          <a:xfrm>
            <a:off x="117475" y="6331486"/>
            <a:ext cx="720725" cy="365125"/>
          </a:xfrm>
          <a:prstGeom prst="rect">
            <a:avLst/>
          </a:prstGeom>
          <a:noFill/>
          <a:ln>
            <a:noFill/>
          </a:ln>
        </p:spPr>
        <p:txBody>
          <a:bodyPr wrap="none">
            <a:spAutoFit/>
          </a:bodyPr>
          <a:lstStyle/>
          <a:p>
            <a:pPr algn="ctr"/>
            <a:r>
              <a:rPr sz="1600" dirty="0">
                <a:solidFill>
                  <a:srgbClr val="FE5745"/>
                </a:solidFill>
                <a:latin typeface="+mn-lt"/>
              </a:rPr>
              <a:t>10</a:t>
            </a:r>
          </a:p>
        </p:txBody>
      </p:sp>
      <p:sp>
        <p:nvSpPr>
          <p:cNvPr id="13" name="Forum Tagline"/>
          <p:cNvSpPr txBox="1"/>
          <p:nvPr/>
        </p:nvSpPr>
        <p:spPr>
          <a:xfrm>
            <a:off x="6606289" y="835065"/>
            <a:ext cx="5237803" cy="246221"/>
          </a:xfrm>
          <a:prstGeom prst="rect">
            <a:avLst/>
          </a:prstGeom>
          <a:noFill/>
        </p:spPr>
        <p:txBody>
          <a:bodyPr wrap="square" lIns="0" tIns="0" rIns="0" bIns="0" anchor="ctr">
            <a:spAutoFit/>
          </a:bodyPr>
          <a:lstStyle/>
          <a:p>
            <a:pPr algn="l"/>
            <a:r>
              <a:rPr sz="1600" b="0" i="0" dirty="0">
                <a:solidFill>
                  <a:srgbClr val="FFFFFF"/>
                </a:solidFill>
                <a:latin typeface="EC Square Sans Pro"/>
              </a:rPr>
              <a:t>Preparing today, ready for tomorrow</a:t>
            </a:r>
            <a:endParaRPr lang="en-GB" sz="1600" b="0" i="0" dirty="0">
              <a:solidFill>
                <a:srgbClr val="FFFFFF"/>
              </a:solidFill>
              <a:latin typeface="EC Square Sans Pro"/>
            </a:endParaRPr>
          </a:p>
        </p:txBody>
      </p:sp>
      <p:sp>
        <p:nvSpPr>
          <p:cNvPr id="4" name="CaixaDeTexto 3">
            <a:extLst>
              <a:ext uri="{FF2B5EF4-FFF2-40B4-BE49-F238E27FC236}">
                <a16:creationId xmlns:a16="http://schemas.microsoft.com/office/drawing/2014/main" id="{F4747435-CD34-CA62-27E6-8235FA0E18D7}"/>
              </a:ext>
            </a:extLst>
          </p:cNvPr>
          <p:cNvSpPr txBox="1"/>
          <p:nvPr/>
        </p:nvSpPr>
        <p:spPr>
          <a:xfrm>
            <a:off x="3064663" y="3524370"/>
            <a:ext cx="2971690" cy="553998"/>
          </a:xfrm>
          <a:prstGeom prst="rect">
            <a:avLst/>
          </a:prstGeom>
          <a:noFill/>
        </p:spPr>
        <p:txBody>
          <a:bodyPr wrap="square" rtlCol="0" anchor="ctr" anchorCtr="0">
            <a:spAutoFit/>
          </a:bodyPr>
          <a:lstStyle/>
          <a:p>
            <a:pPr algn="ctr"/>
            <a:r>
              <a:rPr lang="pt-PT" sz="3000" b="1" dirty="0" err="1">
                <a:solidFill>
                  <a:schemeClr val="bg1"/>
                </a:solidFill>
                <a:latin typeface="EC Square Sans Pro" panose="020B0506040000020004" pitchFamily="34" charset="0"/>
              </a:rPr>
              <a:t>Watch</a:t>
            </a:r>
            <a:r>
              <a:rPr lang="pt-PT" sz="3000" b="1" dirty="0">
                <a:solidFill>
                  <a:schemeClr val="bg1"/>
                </a:solidFill>
                <a:latin typeface="EC Square Sans Pro" panose="020B0506040000020004" pitchFamily="34" charset="0"/>
              </a:rPr>
              <a:t> online</a:t>
            </a:r>
            <a:endParaRPr lang="pt-PT" sz="3000" b="1" dirty="0">
              <a:latin typeface="EC Square Sans Pro" panose="020B0506040000020004" pitchFamily="34" charset="0"/>
            </a:endParaRPr>
          </a:p>
        </p:txBody>
      </p:sp>
      <p:pic>
        <p:nvPicPr>
          <p:cNvPr id="5" name="Picture 6">
            <a:extLst>
              <a:ext uri="{FF2B5EF4-FFF2-40B4-BE49-F238E27FC236}">
                <a16:creationId xmlns:a16="http://schemas.microsoft.com/office/drawing/2014/main" id="{60B81DD7-BE42-EDA1-3CB1-0A9D52B26B8F}"/>
              </a:ext>
            </a:extLst>
          </p:cNvPr>
          <p:cNvPicPr>
            <a:picLocks noChangeAspect="1"/>
          </p:cNvPicPr>
          <p:nvPr/>
        </p:nvPicPr>
        <p:blipFill>
          <a:blip r:embed="rId5"/>
          <a:srcRect/>
          <a:stretch/>
        </p:blipFill>
        <p:spPr>
          <a:xfrm>
            <a:off x="838201" y="2734235"/>
            <a:ext cx="3783830" cy="464680"/>
          </a:xfrm>
          <a:prstGeom prst="rect">
            <a:avLst/>
          </a:prstGeom>
          <a:effectLst>
            <a:reflection endPos="0" dir="5400000" sy="-100000" algn="bl" rotWithShape="0"/>
          </a:effectLst>
        </p:spPr>
      </p:pic>
      <p:sp>
        <p:nvSpPr>
          <p:cNvPr id="8" name="CaixaDeTexto 7">
            <a:extLst>
              <a:ext uri="{FF2B5EF4-FFF2-40B4-BE49-F238E27FC236}">
                <a16:creationId xmlns:a16="http://schemas.microsoft.com/office/drawing/2014/main" id="{F2D2E774-F327-55A2-300A-CC926FCEF537}"/>
              </a:ext>
            </a:extLst>
          </p:cNvPr>
          <p:cNvSpPr txBox="1"/>
          <p:nvPr/>
        </p:nvSpPr>
        <p:spPr>
          <a:xfrm>
            <a:off x="721768" y="5170344"/>
            <a:ext cx="1219200" cy="230832"/>
          </a:xfrm>
          <a:prstGeom prst="rect">
            <a:avLst/>
          </a:prstGeom>
          <a:noFill/>
        </p:spPr>
        <p:txBody>
          <a:bodyPr wrap="square" rtlCol="0">
            <a:spAutoFit/>
          </a:bodyPr>
          <a:lstStyle/>
          <a:p>
            <a:r>
              <a:rPr lang="pt-PT" sz="900" dirty="0">
                <a:solidFill>
                  <a:schemeClr val="bg1"/>
                </a:solidFill>
                <a:latin typeface="EC Square Sans Pro" panose="020B0506040000020004" pitchFamily="34" charset="0"/>
              </a:rPr>
              <a:t>#CPForum2026</a:t>
            </a:r>
          </a:p>
        </p:txBody>
      </p:sp>
      <p:sp>
        <p:nvSpPr>
          <p:cNvPr id="9" name="CaixaDeTexto 8">
            <a:extLst>
              <a:ext uri="{FF2B5EF4-FFF2-40B4-BE49-F238E27FC236}">
                <a16:creationId xmlns:a16="http://schemas.microsoft.com/office/drawing/2014/main" id="{112E741B-2C4C-CFD3-E865-03CFE4E39AE6}"/>
              </a:ext>
            </a:extLst>
          </p:cNvPr>
          <p:cNvSpPr txBox="1"/>
          <p:nvPr/>
        </p:nvSpPr>
        <p:spPr>
          <a:xfrm>
            <a:off x="3240316" y="5147292"/>
            <a:ext cx="2146192" cy="215444"/>
          </a:xfrm>
          <a:prstGeom prst="rect">
            <a:avLst/>
          </a:prstGeom>
          <a:noFill/>
        </p:spPr>
        <p:txBody>
          <a:bodyPr wrap="square" rtlCol="0">
            <a:spAutoFit/>
          </a:bodyPr>
          <a:lstStyle/>
          <a:p>
            <a:r>
              <a:rPr lang="pt-PT" sz="800" dirty="0">
                <a:solidFill>
                  <a:schemeClr val="bg1"/>
                </a:solidFill>
                <a:latin typeface="EC Square Sans Pro Light" panose="020B0506000000020004" pitchFamily="34" charset="0"/>
              </a:rPr>
              <a:t>3-4 </a:t>
            </a:r>
            <a:r>
              <a:rPr lang="pt-PT" sz="800" dirty="0" err="1">
                <a:solidFill>
                  <a:schemeClr val="bg1"/>
                </a:solidFill>
                <a:latin typeface="EC Square Sans Pro Light" panose="020B0506000000020004" pitchFamily="34" charset="0"/>
              </a:rPr>
              <a:t>November</a:t>
            </a:r>
            <a:r>
              <a:rPr lang="pt-PT" sz="800" dirty="0">
                <a:solidFill>
                  <a:schemeClr val="bg1"/>
                </a:solidFill>
                <a:latin typeface="EC Square Sans Pro Light" panose="020B0506000000020004" pitchFamily="34" charset="0"/>
              </a:rPr>
              <a:t> 2026 | Tour &amp; </a:t>
            </a:r>
            <a:r>
              <a:rPr lang="pt-PT" sz="800" dirty="0" err="1">
                <a:solidFill>
                  <a:schemeClr val="bg1"/>
                </a:solidFill>
                <a:latin typeface="EC Square Sans Pro Light" panose="020B0506000000020004" pitchFamily="34" charset="0"/>
              </a:rPr>
              <a:t>Taxis</a:t>
            </a:r>
            <a:r>
              <a:rPr lang="pt-PT" sz="800" dirty="0">
                <a:solidFill>
                  <a:schemeClr val="bg1"/>
                </a:solidFill>
                <a:latin typeface="EC Square Sans Pro Light" panose="020B0506000000020004" pitchFamily="34" charset="0"/>
              </a:rPr>
              <a:t>, </a:t>
            </a:r>
            <a:r>
              <a:rPr lang="pt-PT" sz="800" dirty="0" err="1">
                <a:solidFill>
                  <a:schemeClr val="bg1"/>
                </a:solidFill>
                <a:latin typeface="EC Square Sans Pro Light" panose="020B0506000000020004" pitchFamily="34" charset="0"/>
              </a:rPr>
              <a:t>Brussels</a:t>
            </a:r>
            <a:endParaRPr lang="pt-PT" sz="800" dirty="0">
              <a:solidFill>
                <a:schemeClr val="bg1"/>
              </a:solidFill>
              <a:latin typeface="EC Square Sans Pro Light" panose="020B0506000000020004" pitchFamily="34" charset="0"/>
            </a:endParaRPr>
          </a:p>
        </p:txBody>
      </p:sp>
      <p:sp>
        <p:nvSpPr>
          <p:cNvPr id="14" name="CaixaDeTexto 13">
            <a:extLst>
              <a:ext uri="{FF2B5EF4-FFF2-40B4-BE49-F238E27FC236}">
                <a16:creationId xmlns:a16="http://schemas.microsoft.com/office/drawing/2014/main" id="{755D61F7-2A97-E28F-76C1-DE82E6BAD83B}"/>
              </a:ext>
            </a:extLst>
          </p:cNvPr>
          <p:cNvSpPr txBox="1"/>
          <p:nvPr/>
        </p:nvSpPr>
        <p:spPr>
          <a:xfrm>
            <a:off x="3441915" y="3954552"/>
            <a:ext cx="2259637" cy="430887"/>
          </a:xfrm>
          <a:prstGeom prst="rect">
            <a:avLst/>
          </a:prstGeom>
          <a:noFill/>
        </p:spPr>
        <p:txBody>
          <a:bodyPr wrap="square" rtlCol="0" anchor="ctr" anchorCtr="0">
            <a:spAutoFit/>
          </a:bodyPr>
          <a:lstStyle/>
          <a:p>
            <a:pPr algn="ctr"/>
            <a:r>
              <a:rPr lang="pt-PT" sz="1100" b="1" dirty="0" err="1">
                <a:solidFill>
                  <a:schemeClr val="accent1">
                    <a:lumMod val="40000"/>
                    <a:lumOff val="60000"/>
                  </a:schemeClr>
                </a:solidFill>
                <a:latin typeface="EC Square Sans Pro" panose="020B0506040000020004" pitchFamily="34" charset="0"/>
              </a:rPr>
              <a:t>See</a:t>
            </a:r>
            <a:r>
              <a:rPr lang="pt-PT" sz="1100" b="1" dirty="0">
                <a:solidFill>
                  <a:schemeClr val="accent1">
                    <a:lumMod val="40000"/>
                    <a:lumOff val="60000"/>
                  </a:schemeClr>
                </a:solidFill>
                <a:latin typeface="EC Square Sans Pro" panose="020B0506040000020004" pitchFamily="34" charset="0"/>
              </a:rPr>
              <a:t> </a:t>
            </a:r>
            <a:r>
              <a:rPr lang="pt-PT" sz="1100" b="1" dirty="0" err="1">
                <a:solidFill>
                  <a:schemeClr val="accent1">
                    <a:lumMod val="40000"/>
                    <a:lumOff val="60000"/>
                  </a:schemeClr>
                </a:solidFill>
                <a:latin typeface="EC Square Sans Pro" panose="020B0506040000020004" pitchFamily="34" charset="0"/>
              </a:rPr>
              <a:t>how</a:t>
            </a:r>
            <a:r>
              <a:rPr lang="pt-PT" sz="1100" b="1" dirty="0">
                <a:solidFill>
                  <a:schemeClr val="accent1">
                    <a:lumMod val="40000"/>
                    <a:lumOff val="60000"/>
                  </a:schemeClr>
                </a:solidFill>
                <a:latin typeface="EC Square Sans Pro" panose="020B0506040000020004" pitchFamily="34" charset="0"/>
              </a:rPr>
              <a:t> </a:t>
            </a:r>
            <a:r>
              <a:rPr lang="pt-PT" sz="1100" b="1" dirty="0" err="1">
                <a:solidFill>
                  <a:schemeClr val="accent1">
                    <a:lumMod val="40000"/>
                    <a:lumOff val="60000"/>
                  </a:schemeClr>
                </a:solidFill>
                <a:latin typeface="EC Square Sans Pro" panose="020B0506040000020004" pitchFamily="34" charset="0"/>
              </a:rPr>
              <a:t>the</a:t>
            </a:r>
            <a:r>
              <a:rPr lang="pt-PT" sz="1100" b="1" dirty="0">
                <a:solidFill>
                  <a:schemeClr val="accent1">
                    <a:lumMod val="40000"/>
                    <a:lumOff val="60000"/>
                  </a:schemeClr>
                </a:solidFill>
                <a:latin typeface="EC Square Sans Pro" panose="020B0506040000020004" pitchFamily="34" charset="0"/>
              </a:rPr>
              <a:t> EU civil </a:t>
            </a:r>
            <a:r>
              <a:rPr lang="pt-PT" sz="1100" b="1" dirty="0" err="1">
                <a:solidFill>
                  <a:schemeClr val="accent1">
                    <a:lumMod val="40000"/>
                    <a:lumOff val="60000"/>
                  </a:schemeClr>
                </a:solidFill>
                <a:latin typeface="EC Square Sans Pro" panose="020B0506040000020004" pitchFamily="34" charset="0"/>
              </a:rPr>
              <a:t>protection</a:t>
            </a:r>
            <a:r>
              <a:rPr lang="pt-PT" sz="1100" b="1" dirty="0">
                <a:solidFill>
                  <a:schemeClr val="accent1">
                    <a:lumMod val="40000"/>
                    <a:lumOff val="60000"/>
                  </a:schemeClr>
                </a:solidFill>
                <a:latin typeface="EC Square Sans Pro" panose="020B0506040000020004" pitchFamily="34" charset="0"/>
              </a:rPr>
              <a:t> </a:t>
            </a:r>
            <a:r>
              <a:rPr lang="pt-PT" sz="1100" b="1" dirty="0" err="1">
                <a:solidFill>
                  <a:schemeClr val="accent1">
                    <a:lumMod val="40000"/>
                    <a:lumOff val="60000"/>
                  </a:schemeClr>
                </a:solidFill>
                <a:latin typeface="EC Square Sans Pro" panose="020B0506040000020004" pitchFamily="34" charset="0"/>
              </a:rPr>
              <a:t>makes</a:t>
            </a:r>
            <a:r>
              <a:rPr lang="pt-PT" sz="1100" b="1" dirty="0">
                <a:solidFill>
                  <a:schemeClr val="accent1">
                    <a:lumMod val="40000"/>
                    <a:lumOff val="60000"/>
                  </a:schemeClr>
                </a:solidFill>
                <a:latin typeface="EC Square Sans Pro" panose="020B0506040000020004" pitchFamily="34" charset="0"/>
              </a:rPr>
              <a:t> </a:t>
            </a:r>
            <a:r>
              <a:rPr lang="pt-PT" sz="1100" b="1" dirty="0" err="1">
                <a:solidFill>
                  <a:schemeClr val="accent1">
                    <a:lumMod val="40000"/>
                    <a:lumOff val="60000"/>
                  </a:schemeClr>
                </a:solidFill>
                <a:latin typeface="EC Square Sans Pro" panose="020B0506040000020004" pitchFamily="34" charset="0"/>
              </a:rPr>
              <a:t>Europe</a:t>
            </a:r>
            <a:r>
              <a:rPr lang="pt-PT" sz="1100" b="1" dirty="0">
                <a:solidFill>
                  <a:schemeClr val="accent1">
                    <a:lumMod val="40000"/>
                    <a:lumOff val="60000"/>
                  </a:schemeClr>
                </a:solidFill>
                <a:latin typeface="EC Square Sans Pro" panose="020B0506040000020004" pitchFamily="34" charset="0"/>
              </a:rPr>
              <a:t> more </a:t>
            </a:r>
            <a:r>
              <a:rPr lang="pt-PT" sz="1100" b="1" dirty="0" err="1">
                <a:solidFill>
                  <a:schemeClr val="accent1">
                    <a:lumMod val="40000"/>
                    <a:lumOff val="60000"/>
                  </a:schemeClr>
                </a:solidFill>
                <a:latin typeface="EC Square Sans Pro" panose="020B0506040000020004" pitchFamily="34" charset="0"/>
              </a:rPr>
              <a:t>resilient</a:t>
            </a:r>
            <a:endParaRPr lang="pt-PT" sz="1100" b="1" dirty="0">
              <a:solidFill>
                <a:schemeClr val="accent1">
                  <a:lumMod val="40000"/>
                  <a:lumOff val="60000"/>
                </a:schemeClr>
              </a:solidFill>
              <a:latin typeface="EC Square Sans Pro" panose="020B0506040000020004" pitchFamily="34" charset="0"/>
            </a:endParaRPr>
          </a:p>
        </p:txBody>
      </p:sp>
      <p:pic>
        <p:nvPicPr>
          <p:cNvPr id="17" name="Picture 6">
            <a:extLst>
              <a:ext uri="{FF2B5EF4-FFF2-40B4-BE49-F238E27FC236}">
                <a16:creationId xmlns:a16="http://schemas.microsoft.com/office/drawing/2014/main" id="{DF84E28C-151A-3D8B-0AFF-49907AD6AF6E}"/>
              </a:ext>
            </a:extLst>
          </p:cNvPr>
          <p:cNvPicPr>
            <a:picLocks noChangeAspect="1"/>
          </p:cNvPicPr>
          <p:nvPr/>
        </p:nvPicPr>
        <p:blipFill>
          <a:blip r:embed="rId5"/>
          <a:srcRect/>
          <a:stretch/>
        </p:blipFill>
        <p:spPr>
          <a:xfrm>
            <a:off x="7515626" y="2734235"/>
            <a:ext cx="3595487" cy="441550"/>
          </a:xfrm>
          <a:prstGeom prst="rect">
            <a:avLst/>
          </a:prstGeom>
          <a:effectLst>
            <a:reflection endPos="0" dir="5400000" sy="-100000" algn="bl" rotWithShape="0"/>
          </a:effectLst>
        </p:spPr>
      </p:pic>
      <p:sp>
        <p:nvSpPr>
          <p:cNvPr id="18" name="CaixaDeTexto 17">
            <a:extLst>
              <a:ext uri="{FF2B5EF4-FFF2-40B4-BE49-F238E27FC236}">
                <a16:creationId xmlns:a16="http://schemas.microsoft.com/office/drawing/2014/main" id="{086E2836-816E-BD68-FB3B-18CC9CB06953}"/>
              </a:ext>
            </a:extLst>
          </p:cNvPr>
          <p:cNvSpPr txBox="1"/>
          <p:nvPr/>
        </p:nvSpPr>
        <p:spPr>
          <a:xfrm>
            <a:off x="8766215" y="3595974"/>
            <a:ext cx="2971690" cy="400110"/>
          </a:xfrm>
          <a:prstGeom prst="rect">
            <a:avLst/>
          </a:prstGeom>
          <a:noFill/>
        </p:spPr>
        <p:txBody>
          <a:bodyPr wrap="square" rtlCol="0">
            <a:spAutoFit/>
          </a:bodyPr>
          <a:lstStyle/>
          <a:p>
            <a:pPr algn="ctr"/>
            <a:r>
              <a:rPr lang="pt-PT" sz="2000" b="1" dirty="0" err="1">
                <a:solidFill>
                  <a:schemeClr val="bg1"/>
                </a:solidFill>
                <a:latin typeface="EC Square Sans Pro" panose="020B0506040000020004" pitchFamily="34" charset="0"/>
              </a:rPr>
              <a:t>See</a:t>
            </a:r>
            <a:r>
              <a:rPr lang="pt-PT" sz="2000" b="1" dirty="0">
                <a:solidFill>
                  <a:schemeClr val="bg1"/>
                </a:solidFill>
                <a:latin typeface="EC Square Sans Pro" panose="020B0506040000020004" pitchFamily="34" charset="0"/>
              </a:rPr>
              <a:t> </a:t>
            </a:r>
            <a:r>
              <a:rPr lang="pt-PT" sz="2000" b="1" dirty="0" err="1">
                <a:solidFill>
                  <a:schemeClr val="bg1"/>
                </a:solidFill>
                <a:latin typeface="EC Square Sans Pro" panose="020B0506040000020004" pitchFamily="34" charset="0"/>
              </a:rPr>
              <a:t>the</a:t>
            </a:r>
            <a:r>
              <a:rPr lang="pt-PT" sz="2000" b="1" dirty="0">
                <a:solidFill>
                  <a:schemeClr val="bg1"/>
                </a:solidFill>
                <a:latin typeface="EC Square Sans Pro" panose="020B0506040000020004" pitchFamily="34" charset="0"/>
              </a:rPr>
              <a:t> </a:t>
            </a:r>
            <a:r>
              <a:rPr lang="pt-PT" sz="2000" b="1" dirty="0" err="1">
                <a:solidFill>
                  <a:schemeClr val="bg1"/>
                </a:solidFill>
                <a:latin typeface="EC Square Sans Pro" panose="020B0506040000020004" pitchFamily="34" charset="0"/>
              </a:rPr>
              <a:t>programme</a:t>
            </a:r>
            <a:endParaRPr lang="pt-PT" sz="2000" b="1" dirty="0">
              <a:latin typeface="EC Square Sans Pro" panose="020B0506040000020004" pitchFamily="34" charset="0"/>
            </a:endParaRPr>
          </a:p>
        </p:txBody>
      </p:sp>
      <p:sp>
        <p:nvSpPr>
          <p:cNvPr id="19" name="CaixaDeTexto 18">
            <a:extLst>
              <a:ext uri="{FF2B5EF4-FFF2-40B4-BE49-F238E27FC236}">
                <a16:creationId xmlns:a16="http://schemas.microsoft.com/office/drawing/2014/main" id="{D530CE14-965C-68B9-04CB-E31EDD56279E}"/>
              </a:ext>
            </a:extLst>
          </p:cNvPr>
          <p:cNvSpPr txBox="1"/>
          <p:nvPr/>
        </p:nvSpPr>
        <p:spPr>
          <a:xfrm>
            <a:off x="8888967" y="4010753"/>
            <a:ext cx="2659208" cy="430887"/>
          </a:xfrm>
          <a:prstGeom prst="rect">
            <a:avLst/>
          </a:prstGeom>
          <a:noFill/>
        </p:spPr>
        <p:txBody>
          <a:bodyPr wrap="square" rtlCol="0">
            <a:spAutoFit/>
          </a:bodyPr>
          <a:lstStyle/>
          <a:p>
            <a:pPr algn="ctr"/>
            <a:r>
              <a:rPr lang="pt-PT" sz="1100" b="1" dirty="0">
                <a:solidFill>
                  <a:schemeClr val="accent1">
                    <a:lumMod val="40000"/>
                    <a:lumOff val="60000"/>
                  </a:schemeClr>
                </a:solidFill>
                <a:latin typeface="EC Square Sans Pro" panose="020B0506040000020004" pitchFamily="34" charset="0"/>
              </a:rPr>
              <a:t>Explore sessions, speakers and exhibition activities</a:t>
            </a:r>
          </a:p>
        </p:txBody>
      </p:sp>
      <p:cxnSp>
        <p:nvCxnSpPr>
          <p:cNvPr id="20" name="Conexão Reta 19">
            <a:extLst>
              <a:ext uri="{FF2B5EF4-FFF2-40B4-BE49-F238E27FC236}">
                <a16:creationId xmlns:a16="http://schemas.microsoft.com/office/drawing/2014/main" id="{22BA76A9-8B11-E70E-2CE4-BCB6DAACF837}"/>
              </a:ext>
            </a:extLst>
          </p:cNvPr>
          <p:cNvCxnSpPr>
            <a:cxnSpLocks/>
          </p:cNvCxnSpPr>
          <p:nvPr/>
        </p:nvCxnSpPr>
        <p:spPr>
          <a:xfrm>
            <a:off x="9096592" y="3954551"/>
            <a:ext cx="232956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2" name="CaixaDeTexto 21">
            <a:extLst>
              <a:ext uri="{FF2B5EF4-FFF2-40B4-BE49-F238E27FC236}">
                <a16:creationId xmlns:a16="http://schemas.microsoft.com/office/drawing/2014/main" id="{21FD97BD-DE41-72AF-9337-6D83F034FE6A}"/>
              </a:ext>
            </a:extLst>
          </p:cNvPr>
          <p:cNvSpPr txBox="1"/>
          <p:nvPr/>
        </p:nvSpPr>
        <p:spPr>
          <a:xfrm>
            <a:off x="6499724" y="5170344"/>
            <a:ext cx="1219200" cy="230832"/>
          </a:xfrm>
          <a:prstGeom prst="rect">
            <a:avLst/>
          </a:prstGeom>
          <a:noFill/>
        </p:spPr>
        <p:txBody>
          <a:bodyPr wrap="square" rtlCol="0">
            <a:spAutoFit/>
          </a:bodyPr>
          <a:lstStyle/>
          <a:p>
            <a:r>
              <a:rPr lang="pt-PT" sz="900" dirty="0">
                <a:solidFill>
                  <a:schemeClr val="bg1"/>
                </a:solidFill>
                <a:latin typeface="EC Square Sans Pro" panose="020B0506040000020004" pitchFamily="34" charset="0"/>
              </a:rPr>
              <a:t>#CPForum2026</a:t>
            </a:r>
          </a:p>
        </p:txBody>
      </p:sp>
      <p:sp>
        <p:nvSpPr>
          <p:cNvPr id="23" name="CaixaDeTexto 22">
            <a:extLst>
              <a:ext uri="{FF2B5EF4-FFF2-40B4-BE49-F238E27FC236}">
                <a16:creationId xmlns:a16="http://schemas.microsoft.com/office/drawing/2014/main" id="{CD0E2314-6238-E7B7-A6C3-525D1E4326E7}"/>
              </a:ext>
            </a:extLst>
          </p:cNvPr>
          <p:cNvSpPr txBox="1"/>
          <p:nvPr/>
        </p:nvSpPr>
        <p:spPr>
          <a:xfrm>
            <a:off x="8949116" y="5154976"/>
            <a:ext cx="2146192" cy="215444"/>
          </a:xfrm>
          <a:prstGeom prst="rect">
            <a:avLst/>
          </a:prstGeom>
          <a:noFill/>
        </p:spPr>
        <p:txBody>
          <a:bodyPr wrap="square" rtlCol="0">
            <a:spAutoFit/>
          </a:bodyPr>
          <a:lstStyle/>
          <a:p>
            <a:r>
              <a:rPr lang="pt-PT" sz="800" dirty="0">
                <a:solidFill>
                  <a:schemeClr val="bg1"/>
                </a:solidFill>
                <a:latin typeface="EC Square Sans Pro Light" panose="020B0506000000020004" pitchFamily="34" charset="0"/>
              </a:rPr>
              <a:t>3-4 </a:t>
            </a:r>
            <a:r>
              <a:rPr lang="pt-PT" sz="800" dirty="0" err="1">
                <a:solidFill>
                  <a:schemeClr val="bg1"/>
                </a:solidFill>
                <a:latin typeface="EC Square Sans Pro Light" panose="020B0506000000020004" pitchFamily="34" charset="0"/>
              </a:rPr>
              <a:t>November</a:t>
            </a:r>
            <a:r>
              <a:rPr lang="pt-PT" sz="800" dirty="0">
                <a:solidFill>
                  <a:schemeClr val="bg1"/>
                </a:solidFill>
                <a:latin typeface="EC Square Sans Pro Light" panose="020B0506000000020004" pitchFamily="34" charset="0"/>
              </a:rPr>
              <a:t> 2026 | Tour &amp; </a:t>
            </a:r>
            <a:r>
              <a:rPr lang="pt-PT" sz="800" dirty="0" err="1">
                <a:solidFill>
                  <a:schemeClr val="bg1"/>
                </a:solidFill>
                <a:latin typeface="EC Square Sans Pro Light" panose="020B0506000000020004" pitchFamily="34" charset="0"/>
              </a:rPr>
              <a:t>Taxis</a:t>
            </a:r>
            <a:r>
              <a:rPr lang="pt-PT" sz="800" dirty="0">
                <a:solidFill>
                  <a:schemeClr val="bg1"/>
                </a:solidFill>
                <a:latin typeface="EC Square Sans Pro Light" panose="020B0506000000020004" pitchFamily="34" charset="0"/>
              </a:rPr>
              <a:t>, </a:t>
            </a:r>
            <a:r>
              <a:rPr lang="pt-PT" sz="800" dirty="0" err="1">
                <a:solidFill>
                  <a:schemeClr val="bg1"/>
                </a:solidFill>
                <a:latin typeface="EC Square Sans Pro Light" panose="020B0506000000020004" pitchFamily="34" charset="0"/>
              </a:rPr>
              <a:t>Brussels</a:t>
            </a:r>
            <a:endParaRPr lang="pt-PT" sz="800" dirty="0">
              <a:solidFill>
                <a:schemeClr val="bg1"/>
              </a:solidFill>
              <a:latin typeface="EC Square Sans Pro Light" panose="020B0506000000020004" pitchFamily="34" charset="0"/>
            </a:endParaRPr>
          </a:p>
        </p:txBody>
      </p:sp>
      <p:cxnSp>
        <p:nvCxnSpPr>
          <p:cNvPr id="24" name="Conexão Reta 23">
            <a:extLst>
              <a:ext uri="{FF2B5EF4-FFF2-40B4-BE49-F238E27FC236}">
                <a16:creationId xmlns:a16="http://schemas.microsoft.com/office/drawing/2014/main" id="{EC989A24-C122-F417-622C-2254B5325EBC}"/>
              </a:ext>
            </a:extLst>
          </p:cNvPr>
          <p:cNvCxnSpPr>
            <a:cxnSpLocks/>
          </p:cNvCxnSpPr>
          <p:nvPr/>
        </p:nvCxnSpPr>
        <p:spPr>
          <a:xfrm>
            <a:off x="3448827" y="3985287"/>
            <a:ext cx="221430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922197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26000" b="-26000"/>
          </a:stretch>
        </a:blipFill>
        <a:effectLst/>
      </p:bgPr>
    </p:bg>
    <p:spTree>
      <p:nvGrpSpPr>
        <p:cNvPr id="1" name=""/>
        <p:cNvGrpSpPr/>
        <p:nvPr/>
      </p:nvGrpSpPr>
      <p:grpSpPr>
        <a:xfrm>
          <a:off x="0" y="0"/>
          <a:ext cx="0" cy="0"/>
          <a:chOff x="0" y="0"/>
          <a:chExt cx="0" cy="0"/>
        </a:xfrm>
      </p:grpSpPr>
      <p:pic>
        <p:nvPicPr>
          <p:cNvPr id="12" name="Picture 6">
            <a:extLst>
              <a:ext uri="{FF2B5EF4-FFF2-40B4-BE49-F238E27FC236}">
                <a16:creationId xmlns:a16="http://schemas.microsoft.com/office/drawing/2014/main" id="{4AD49850-A757-BB41-9AAD-8C23009BC39F}"/>
              </a:ext>
            </a:extLst>
          </p:cNvPr>
          <p:cNvPicPr>
            <a:picLocks noChangeAspect="1"/>
          </p:cNvPicPr>
          <p:nvPr/>
        </p:nvPicPr>
        <p:blipFill>
          <a:blip r:embed="rId4"/>
          <a:srcRect/>
          <a:stretch/>
        </p:blipFill>
        <p:spPr>
          <a:xfrm>
            <a:off x="8401532" y="2346100"/>
            <a:ext cx="2660824" cy="3326031"/>
          </a:xfrm>
          <a:prstGeom prst="rect">
            <a:avLst/>
          </a:prstGeom>
          <a:effectLst>
            <a:outerShdw blurRad="165100" dist="50800" dir="5400000" sx="101000" sy="101000" algn="ctr" rotWithShape="0">
              <a:schemeClr val="tx1">
                <a:lumMod val="75000"/>
                <a:lumOff val="25000"/>
                <a:alpha val="86000"/>
              </a:schemeClr>
            </a:outerShdw>
            <a:reflection endPos="0" dir="5400000" sy="-100000" algn="bl" rotWithShape="0"/>
          </a:effectLst>
        </p:spPr>
      </p:pic>
      <p:sp>
        <p:nvSpPr>
          <p:cNvPr id="6" name="Title 1">
            <a:extLst>
              <a:ext uri="{FF2B5EF4-FFF2-40B4-BE49-F238E27FC236}">
                <a16:creationId xmlns:a16="http://schemas.microsoft.com/office/drawing/2014/main" id="{FB987E15-2153-594A-9AC3-D50A65570EC7}"/>
              </a:ext>
            </a:extLst>
          </p:cNvPr>
          <p:cNvSpPr txBox="1">
            <a:spLocks/>
          </p:cNvSpPr>
          <p:nvPr/>
        </p:nvSpPr>
        <p:spPr>
          <a:xfrm>
            <a:off x="274530" y="243005"/>
            <a:ext cx="5602452" cy="1147316"/>
          </a:xfrm>
          <a:prstGeom prst="rect">
            <a:avLst/>
          </a:prstGeom>
        </p:spPr>
        <p:txBody>
          <a:bodyPr vert="horz" lIns="91440" tIns="45720" rIns="91440" bIns="45720" rtlCol="0" anchor="b">
            <a:normAutofit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000" dirty="0">
                <a:solidFill>
                  <a:schemeClr val="bg1"/>
                </a:solidFill>
                <a:latin typeface="EC Square Sans Pro" panose="020B0506040000020004" pitchFamily="34" charset="0"/>
              </a:rPr>
              <a:t>Social media templates </a:t>
            </a:r>
            <a:r>
              <a:rPr lang="en-GB" sz="4000" dirty="0">
                <a:solidFill>
                  <a:srgbClr val="FE5745"/>
                </a:solidFill>
                <a:latin typeface="EC Square Sans Pro" panose="020B0506040000020004" pitchFamily="34" charset="0"/>
              </a:rPr>
              <a:t>Visuals - During</a:t>
            </a:r>
            <a:endParaRPr lang="pt-PT" sz="4000" dirty="0">
              <a:solidFill>
                <a:srgbClr val="FE5745"/>
              </a:solidFill>
              <a:latin typeface="EC Square Sans Pro" panose="020B0506040000020004" pitchFamily="34" charset="0"/>
              <a:cs typeface="Segoe UI"/>
            </a:endParaRPr>
          </a:p>
        </p:txBody>
      </p:sp>
      <p:sp>
        <p:nvSpPr>
          <p:cNvPr id="7" name="Content Placeholder 2">
            <a:extLst>
              <a:ext uri="{FF2B5EF4-FFF2-40B4-BE49-F238E27FC236}">
                <a16:creationId xmlns:a16="http://schemas.microsoft.com/office/drawing/2014/main" id="{72E45A02-EEDE-A84B-A202-EE355B3EDC94}"/>
              </a:ext>
            </a:extLst>
          </p:cNvPr>
          <p:cNvSpPr txBox="1">
            <a:spLocks/>
          </p:cNvSpPr>
          <p:nvPr/>
        </p:nvSpPr>
        <p:spPr>
          <a:xfrm>
            <a:off x="1719526" y="1804472"/>
            <a:ext cx="4989380" cy="69861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GB" sz="2400" dirty="0">
                <a:solidFill>
                  <a:srgbClr val="003399"/>
                </a:solidFill>
                <a:latin typeface="EC Square Sans Pro" panose="020B0506040000020004" pitchFamily="34" charset="0"/>
              </a:rPr>
              <a:t>Speaker Template </a:t>
            </a:r>
            <a:r>
              <a:rPr lang="en-GB" sz="2400" dirty="0">
                <a:solidFill>
                  <a:srgbClr val="FE5745"/>
                </a:solidFill>
                <a:latin typeface="EC Square Sans Pro" panose="020B0506040000020004" pitchFamily="34" charset="0"/>
              </a:rPr>
              <a:t>photo</a:t>
            </a:r>
          </a:p>
          <a:p>
            <a:pPr marL="0" indent="0">
              <a:buFont typeface="Arial" panose="020B0604020202020204" pitchFamily="34" charset="0"/>
              <a:buNone/>
            </a:pPr>
            <a:endParaRPr lang="en-BE" dirty="0"/>
          </a:p>
        </p:txBody>
      </p:sp>
      <p:sp>
        <p:nvSpPr>
          <p:cNvPr id="10" name="Content Placeholder 2">
            <a:extLst>
              <a:ext uri="{FF2B5EF4-FFF2-40B4-BE49-F238E27FC236}">
                <a16:creationId xmlns:a16="http://schemas.microsoft.com/office/drawing/2014/main" id="{369D02E8-3BAF-E24D-BD8E-7F0D8FAD94B1}"/>
              </a:ext>
            </a:extLst>
          </p:cNvPr>
          <p:cNvSpPr txBox="1">
            <a:spLocks/>
          </p:cNvSpPr>
          <p:nvPr/>
        </p:nvSpPr>
        <p:spPr>
          <a:xfrm>
            <a:off x="8401532" y="1552354"/>
            <a:ext cx="3356565" cy="86427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GB" sz="2400" dirty="0">
                <a:solidFill>
                  <a:srgbClr val="FE5745"/>
                </a:solidFill>
                <a:latin typeface="EC Square Sans Pro" panose="020B0506040000020004" pitchFamily="34" charset="0"/>
              </a:rPr>
              <a:t>Speaker </a:t>
            </a:r>
            <a:r>
              <a:rPr lang="en-GB" sz="2400" dirty="0">
                <a:solidFill>
                  <a:srgbClr val="003399"/>
                </a:solidFill>
                <a:latin typeface="EC Square Sans Pro" panose="020B0506040000020004" pitchFamily="34" charset="0"/>
              </a:rPr>
              <a:t>general </a:t>
            </a:r>
            <a:br>
              <a:rPr lang="en-GB" sz="2400" dirty="0">
                <a:solidFill>
                  <a:srgbClr val="003399"/>
                </a:solidFill>
                <a:latin typeface="EC Square Sans Pro" panose="020B0506040000020004" pitchFamily="34" charset="0"/>
              </a:rPr>
            </a:br>
            <a:r>
              <a:rPr lang="en-GB" sz="2400" dirty="0">
                <a:solidFill>
                  <a:srgbClr val="003399"/>
                </a:solidFill>
                <a:latin typeface="EC Square Sans Pro" panose="020B0506040000020004" pitchFamily="34" charset="0"/>
              </a:rPr>
              <a:t>LI vertical Option</a:t>
            </a:r>
          </a:p>
          <a:p>
            <a:pPr marL="0" indent="0">
              <a:buFont typeface="Arial" panose="020B0604020202020204" pitchFamily="34" charset="0"/>
              <a:buNone/>
            </a:pPr>
            <a:endParaRPr lang="en-BE" dirty="0"/>
          </a:p>
        </p:txBody>
      </p:sp>
      <p:sp>
        <p:nvSpPr>
          <p:cNvPr id="13" name="Slide Number 11"/>
          <p:cNvSpPr txBox="1"/>
          <p:nvPr/>
        </p:nvSpPr>
        <p:spPr>
          <a:xfrm>
            <a:off x="117475" y="6331486"/>
            <a:ext cx="720725" cy="365125"/>
          </a:xfrm>
          <a:prstGeom prst="rect">
            <a:avLst/>
          </a:prstGeom>
          <a:noFill/>
          <a:ln>
            <a:noFill/>
          </a:ln>
        </p:spPr>
        <p:txBody>
          <a:bodyPr wrap="none">
            <a:spAutoFit/>
          </a:bodyPr>
          <a:lstStyle/>
          <a:p>
            <a:pPr algn="ctr"/>
            <a:r>
              <a:rPr sz="1600">
                <a:solidFill>
                  <a:srgbClr val="FE5745"/>
                </a:solidFill>
                <a:latin typeface="+mn-lt"/>
              </a:rPr>
              <a:t>11</a:t>
            </a:r>
          </a:p>
        </p:txBody>
      </p:sp>
      <p:sp>
        <p:nvSpPr>
          <p:cNvPr id="14" name="Forum Tagline"/>
          <p:cNvSpPr txBox="1"/>
          <p:nvPr/>
        </p:nvSpPr>
        <p:spPr>
          <a:xfrm>
            <a:off x="6606289" y="835065"/>
            <a:ext cx="5237803" cy="246221"/>
          </a:xfrm>
          <a:prstGeom prst="rect">
            <a:avLst/>
          </a:prstGeom>
          <a:noFill/>
        </p:spPr>
        <p:txBody>
          <a:bodyPr wrap="square" lIns="0" tIns="0" rIns="0" bIns="0" anchor="ctr">
            <a:spAutoFit/>
          </a:bodyPr>
          <a:lstStyle/>
          <a:p>
            <a:pPr algn="l"/>
            <a:r>
              <a:rPr sz="1600" b="0" i="0" dirty="0">
                <a:solidFill>
                  <a:srgbClr val="FFFFFF"/>
                </a:solidFill>
                <a:latin typeface="EC Square Sans Pro"/>
              </a:rPr>
              <a:t>Preparing today, ready for tomorrow</a:t>
            </a:r>
            <a:endParaRPr lang="en-GB" sz="1600" b="0" i="0" dirty="0">
              <a:solidFill>
                <a:srgbClr val="FFFFFF"/>
              </a:solidFill>
              <a:latin typeface="EC Square Sans Pro"/>
            </a:endParaRPr>
          </a:p>
        </p:txBody>
      </p:sp>
      <p:sp>
        <p:nvSpPr>
          <p:cNvPr id="2" name="CaixaDeTexto 1">
            <a:extLst>
              <a:ext uri="{FF2B5EF4-FFF2-40B4-BE49-F238E27FC236}">
                <a16:creationId xmlns:a16="http://schemas.microsoft.com/office/drawing/2014/main" id="{F9B3194F-26E2-30B5-819D-9EBBDB142513}"/>
              </a:ext>
            </a:extLst>
          </p:cNvPr>
          <p:cNvSpPr txBox="1"/>
          <p:nvPr/>
        </p:nvSpPr>
        <p:spPr>
          <a:xfrm>
            <a:off x="8688704" y="2810265"/>
            <a:ext cx="2058412" cy="400110"/>
          </a:xfrm>
          <a:prstGeom prst="rect">
            <a:avLst/>
          </a:prstGeom>
          <a:noFill/>
        </p:spPr>
        <p:txBody>
          <a:bodyPr wrap="square" rtlCol="0">
            <a:spAutoFit/>
          </a:bodyPr>
          <a:lstStyle/>
          <a:p>
            <a:pPr algn="ctr"/>
            <a:r>
              <a:rPr lang="pt-PT" sz="2000" b="1" dirty="0">
                <a:solidFill>
                  <a:schemeClr val="bg1"/>
                </a:solidFill>
                <a:latin typeface="EC Square Sans Pro" panose="020B0506040000020004" pitchFamily="34" charset="0"/>
              </a:rPr>
              <a:t>NAME SURNAME</a:t>
            </a:r>
            <a:r>
              <a:rPr lang="pt-PT" sz="2000" b="1" dirty="0">
                <a:latin typeface="EC Square Sans Pro" panose="020B0506040000020004" pitchFamily="34" charset="0"/>
              </a:rPr>
              <a:t> </a:t>
            </a:r>
          </a:p>
        </p:txBody>
      </p:sp>
      <p:sp>
        <p:nvSpPr>
          <p:cNvPr id="3" name="CaixaDeTexto 2">
            <a:extLst>
              <a:ext uri="{FF2B5EF4-FFF2-40B4-BE49-F238E27FC236}">
                <a16:creationId xmlns:a16="http://schemas.microsoft.com/office/drawing/2014/main" id="{6EC1EE58-FE60-1CD3-7CEB-3F2789713AC8}"/>
              </a:ext>
            </a:extLst>
          </p:cNvPr>
          <p:cNvSpPr txBox="1"/>
          <p:nvPr/>
        </p:nvSpPr>
        <p:spPr>
          <a:xfrm>
            <a:off x="8688704" y="3058918"/>
            <a:ext cx="2058412" cy="261610"/>
          </a:xfrm>
          <a:prstGeom prst="rect">
            <a:avLst/>
          </a:prstGeom>
          <a:noFill/>
        </p:spPr>
        <p:txBody>
          <a:bodyPr wrap="square" rtlCol="0">
            <a:spAutoFit/>
          </a:bodyPr>
          <a:lstStyle/>
          <a:p>
            <a:pPr algn="ctr"/>
            <a:r>
              <a:rPr lang="pt-PT" sz="1100" dirty="0">
                <a:solidFill>
                  <a:schemeClr val="bg1"/>
                </a:solidFill>
                <a:latin typeface="EC Square Sans Pro Light" panose="020B0506000000020004" pitchFamily="34" charset="0"/>
              </a:rPr>
              <a:t>Job </a:t>
            </a:r>
            <a:r>
              <a:rPr lang="pt-PT" sz="1100" dirty="0" err="1">
                <a:solidFill>
                  <a:schemeClr val="bg1"/>
                </a:solidFill>
                <a:latin typeface="EC Square Sans Pro Light" panose="020B0506000000020004" pitchFamily="34" charset="0"/>
              </a:rPr>
              <a:t>Title</a:t>
            </a:r>
            <a:r>
              <a:rPr lang="pt-PT" sz="1100" dirty="0">
                <a:solidFill>
                  <a:schemeClr val="bg1"/>
                </a:solidFill>
                <a:latin typeface="EC Square Sans Pro Light" panose="020B0506000000020004" pitchFamily="34" charset="0"/>
              </a:rPr>
              <a:t> – </a:t>
            </a:r>
            <a:r>
              <a:rPr lang="pt-PT" sz="1100" dirty="0" err="1">
                <a:solidFill>
                  <a:schemeClr val="bg1"/>
                </a:solidFill>
                <a:latin typeface="EC Square Sans Pro Light" panose="020B0506000000020004" pitchFamily="34" charset="0"/>
              </a:rPr>
              <a:t>Organisation</a:t>
            </a:r>
            <a:endParaRPr lang="pt-PT" sz="1100" dirty="0">
              <a:latin typeface="EC Square Sans Pro Light" panose="020B0506000000020004" pitchFamily="34" charset="0"/>
            </a:endParaRPr>
          </a:p>
        </p:txBody>
      </p:sp>
      <p:sp>
        <p:nvSpPr>
          <p:cNvPr id="4" name="CaixaDeTexto 3">
            <a:extLst>
              <a:ext uri="{FF2B5EF4-FFF2-40B4-BE49-F238E27FC236}">
                <a16:creationId xmlns:a16="http://schemas.microsoft.com/office/drawing/2014/main" id="{72D2A3AB-2DE8-524A-3D39-7AC19C30CF97}"/>
              </a:ext>
            </a:extLst>
          </p:cNvPr>
          <p:cNvSpPr txBox="1"/>
          <p:nvPr/>
        </p:nvSpPr>
        <p:spPr>
          <a:xfrm rot="21286631">
            <a:off x="9282783" y="3300736"/>
            <a:ext cx="2058412" cy="276999"/>
          </a:xfrm>
          <a:prstGeom prst="rect">
            <a:avLst/>
          </a:prstGeom>
          <a:noFill/>
        </p:spPr>
        <p:txBody>
          <a:bodyPr wrap="square" rtlCol="0">
            <a:spAutoFit/>
          </a:bodyPr>
          <a:lstStyle/>
          <a:p>
            <a:pPr algn="ctr"/>
            <a:r>
              <a:rPr lang="pt-PT" sz="1200" b="1" dirty="0">
                <a:solidFill>
                  <a:srgbClr val="003399"/>
                </a:solidFill>
                <a:latin typeface="EC Square Sans Pro" panose="020B0506040000020004" pitchFamily="34" charset="0"/>
              </a:rPr>
              <a:t>SPEAKER</a:t>
            </a:r>
          </a:p>
        </p:txBody>
      </p:sp>
      <p:pic>
        <p:nvPicPr>
          <p:cNvPr id="22" name="Picture 6">
            <a:extLst>
              <a:ext uri="{FF2B5EF4-FFF2-40B4-BE49-F238E27FC236}">
                <a16:creationId xmlns:a16="http://schemas.microsoft.com/office/drawing/2014/main" id="{EED35F24-8A85-788E-1F50-EE17160E0C1C}"/>
              </a:ext>
            </a:extLst>
          </p:cNvPr>
          <p:cNvPicPr>
            <a:picLocks noChangeAspect="1"/>
          </p:cNvPicPr>
          <p:nvPr/>
        </p:nvPicPr>
        <p:blipFill>
          <a:blip r:embed="rId5"/>
          <a:srcRect/>
          <a:stretch/>
        </p:blipFill>
        <p:spPr>
          <a:xfrm>
            <a:off x="8819802" y="3298550"/>
            <a:ext cx="1947563" cy="2007096"/>
          </a:xfrm>
          <a:prstGeom prst="rect">
            <a:avLst/>
          </a:prstGeom>
          <a:effectLst>
            <a:reflection endPos="0" dir="5400000" sy="-100000" algn="bl" rotWithShape="0"/>
          </a:effectLst>
        </p:spPr>
      </p:pic>
      <p:sp>
        <p:nvSpPr>
          <p:cNvPr id="23" name="CaixaDeTexto 22">
            <a:extLst>
              <a:ext uri="{FF2B5EF4-FFF2-40B4-BE49-F238E27FC236}">
                <a16:creationId xmlns:a16="http://schemas.microsoft.com/office/drawing/2014/main" id="{617EA5B6-B669-5C6D-41AD-63AF6D79646F}"/>
              </a:ext>
            </a:extLst>
          </p:cNvPr>
          <p:cNvSpPr txBox="1"/>
          <p:nvPr/>
        </p:nvSpPr>
        <p:spPr>
          <a:xfrm rot="21286631">
            <a:off x="9310671" y="3315297"/>
            <a:ext cx="2058412" cy="261610"/>
          </a:xfrm>
          <a:prstGeom prst="rect">
            <a:avLst/>
          </a:prstGeom>
          <a:noFill/>
        </p:spPr>
        <p:txBody>
          <a:bodyPr wrap="square" rtlCol="0">
            <a:spAutoFit/>
          </a:bodyPr>
          <a:lstStyle/>
          <a:p>
            <a:pPr algn="ctr"/>
            <a:r>
              <a:rPr lang="pt-PT" sz="1100" b="1" dirty="0">
                <a:solidFill>
                  <a:srgbClr val="003399"/>
                </a:solidFill>
                <a:latin typeface="EC Square Sans Pro" panose="020B0506040000020004" pitchFamily="34" charset="0"/>
              </a:rPr>
              <a:t>SPEAKER</a:t>
            </a:r>
          </a:p>
        </p:txBody>
      </p:sp>
      <p:pic>
        <p:nvPicPr>
          <p:cNvPr id="19" name="Picture 6">
            <a:extLst>
              <a:ext uri="{FF2B5EF4-FFF2-40B4-BE49-F238E27FC236}">
                <a16:creationId xmlns:a16="http://schemas.microsoft.com/office/drawing/2014/main" id="{13AE02BB-1CB0-541F-28C5-A58DA2A183EF}"/>
              </a:ext>
            </a:extLst>
          </p:cNvPr>
          <p:cNvPicPr>
            <a:picLocks noChangeAspect="1"/>
          </p:cNvPicPr>
          <p:nvPr/>
        </p:nvPicPr>
        <p:blipFill>
          <a:blip r:embed="rId6"/>
          <a:srcRect/>
          <a:stretch/>
        </p:blipFill>
        <p:spPr>
          <a:xfrm>
            <a:off x="8749668" y="2439987"/>
            <a:ext cx="2312689" cy="284014"/>
          </a:xfrm>
          <a:prstGeom prst="rect">
            <a:avLst/>
          </a:prstGeom>
          <a:effectLst>
            <a:reflection endPos="0" dir="5400000" sy="-100000" algn="bl" rotWithShape="0"/>
          </a:effectLst>
        </p:spPr>
      </p:pic>
      <p:sp>
        <p:nvSpPr>
          <p:cNvPr id="5" name="CaixaDeTexto 4">
            <a:extLst>
              <a:ext uri="{FF2B5EF4-FFF2-40B4-BE49-F238E27FC236}">
                <a16:creationId xmlns:a16="http://schemas.microsoft.com/office/drawing/2014/main" id="{AB2775D4-BE8A-CB5A-76FD-78EE70E5A3B6}"/>
              </a:ext>
            </a:extLst>
          </p:cNvPr>
          <p:cNvSpPr txBox="1"/>
          <p:nvPr/>
        </p:nvSpPr>
        <p:spPr>
          <a:xfrm rot="21209160">
            <a:off x="8755245" y="5006109"/>
            <a:ext cx="2058412" cy="215444"/>
          </a:xfrm>
          <a:prstGeom prst="rect">
            <a:avLst/>
          </a:prstGeom>
          <a:noFill/>
        </p:spPr>
        <p:txBody>
          <a:bodyPr wrap="square" rtlCol="0">
            <a:spAutoFit/>
          </a:bodyPr>
          <a:lstStyle/>
          <a:p>
            <a:r>
              <a:rPr lang="pt-PT" sz="800" b="1" dirty="0">
                <a:solidFill>
                  <a:schemeClr val="bg1"/>
                </a:solidFill>
                <a:latin typeface="EC Square Sans Pro" panose="020B0506040000020004" pitchFamily="34" charset="0"/>
              </a:rPr>
              <a:t>SESSION TITLE</a:t>
            </a:r>
          </a:p>
        </p:txBody>
      </p:sp>
      <p:sp>
        <p:nvSpPr>
          <p:cNvPr id="25" name="CaixaDeTexto 24">
            <a:extLst>
              <a:ext uri="{FF2B5EF4-FFF2-40B4-BE49-F238E27FC236}">
                <a16:creationId xmlns:a16="http://schemas.microsoft.com/office/drawing/2014/main" id="{E05AD873-9F49-BC39-23A6-8D690DED1347}"/>
              </a:ext>
            </a:extLst>
          </p:cNvPr>
          <p:cNvSpPr txBox="1"/>
          <p:nvPr/>
        </p:nvSpPr>
        <p:spPr>
          <a:xfrm>
            <a:off x="8386165" y="5404846"/>
            <a:ext cx="1219200" cy="200055"/>
          </a:xfrm>
          <a:prstGeom prst="rect">
            <a:avLst/>
          </a:prstGeom>
          <a:noFill/>
        </p:spPr>
        <p:txBody>
          <a:bodyPr wrap="square" rtlCol="0">
            <a:spAutoFit/>
          </a:bodyPr>
          <a:lstStyle/>
          <a:p>
            <a:r>
              <a:rPr lang="pt-PT" sz="700" dirty="0">
                <a:solidFill>
                  <a:schemeClr val="bg1"/>
                </a:solidFill>
                <a:latin typeface="EC Square Sans Pro" panose="020B0506040000020004" pitchFamily="34" charset="0"/>
              </a:rPr>
              <a:t>#CPForum2026</a:t>
            </a:r>
          </a:p>
        </p:txBody>
      </p:sp>
      <p:sp>
        <p:nvSpPr>
          <p:cNvPr id="26" name="CaixaDeTexto 25">
            <a:extLst>
              <a:ext uri="{FF2B5EF4-FFF2-40B4-BE49-F238E27FC236}">
                <a16:creationId xmlns:a16="http://schemas.microsoft.com/office/drawing/2014/main" id="{CA08CE28-E3AE-BCA0-3D2F-E2D27A718744}"/>
              </a:ext>
            </a:extLst>
          </p:cNvPr>
          <p:cNvSpPr txBox="1"/>
          <p:nvPr/>
        </p:nvSpPr>
        <p:spPr>
          <a:xfrm>
            <a:off x="9274448" y="5412541"/>
            <a:ext cx="1836943" cy="169277"/>
          </a:xfrm>
          <a:prstGeom prst="rect">
            <a:avLst/>
          </a:prstGeom>
          <a:noFill/>
        </p:spPr>
        <p:txBody>
          <a:bodyPr wrap="square" rtlCol="0">
            <a:spAutoFit/>
          </a:bodyPr>
          <a:lstStyle/>
          <a:p>
            <a:r>
              <a:rPr lang="pt-PT" sz="500" dirty="0">
                <a:solidFill>
                  <a:schemeClr val="bg1"/>
                </a:solidFill>
                <a:latin typeface="EC Square Sans Pro Light" panose="020B0506000000020004" pitchFamily="34" charset="0"/>
              </a:rPr>
              <a:t>3-4 </a:t>
            </a:r>
            <a:r>
              <a:rPr lang="pt-PT" sz="500" dirty="0" err="1">
                <a:solidFill>
                  <a:schemeClr val="bg1"/>
                </a:solidFill>
                <a:latin typeface="EC Square Sans Pro Light" panose="020B0506000000020004" pitchFamily="34" charset="0"/>
              </a:rPr>
              <a:t>November</a:t>
            </a:r>
            <a:r>
              <a:rPr lang="pt-PT" sz="500" dirty="0">
                <a:solidFill>
                  <a:schemeClr val="bg1"/>
                </a:solidFill>
                <a:latin typeface="EC Square Sans Pro Light" panose="020B0506000000020004" pitchFamily="34" charset="0"/>
              </a:rPr>
              <a:t> 2026 | Tour &amp; </a:t>
            </a:r>
            <a:r>
              <a:rPr lang="pt-PT" sz="500" dirty="0" err="1">
                <a:solidFill>
                  <a:schemeClr val="bg1"/>
                </a:solidFill>
                <a:latin typeface="EC Square Sans Pro Light" panose="020B0506000000020004" pitchFamily="34" charset="0"/>
              </a:rPr>
              <a:t>Taxis</a:t>
            </a:r>
            <a:r>
              <a:rPr lang="pt-PT" sz="500" dirty="0">
                <a:solidFill>
                  <a:schemeClr val="bg1"/>
                </a:solidFill>
                <a:latin typeface="EC Square Sans Pro Light" panose="020B0506000000020004" pitchFamily="34" charset="0"/>
              </a:rPr>
              <a:t>, </a:t>
            </a:r>
            <a:r>
              <a:rPr lang="pt-PT" sz="500" dirty="0" err="1">
                <a:solidFill>
                  <a:schemeClr val="bg1"/>
                </a:solidFill>
                <a:latin typeface="EC Square Sans Pro Light" panose="020B0506000000020004" pitchFamily="34" charset="0"/>
              </a:rPr>
              <a:t>Brussels</a:t>
            </a:r>
            <a:endParaRPr lang="pt-PT" sz="500" dirty="0">
              <a:solidFill>
                <a:schemeClr val="bg1"/>
              </a:solidFill>
              <a:latin typeface="EC Square Sans Pro Light" panose="020B0506000000020004" pitchFamily="34" charset="0"/>
            </a:endParaRPr>
          </a:p>
        </p:txBody>
      </p:sp>
      <p:grpSp>
        <p:nvGrpSpPr>
          <p:cNvPr id="27" name="Group 26">
            <a:extLst>
              <a:ext uri="{FF2B5EF4-FFF2-40B4-BE49-F238E27FC236}">
                <a16:creationId xmlns:a16="http://schemas.microsoft.com/office/drawing/2014/main" id="{54F87F3D-FE22-9F0A-7872-2FE3C829097C}"/>
              </a:ext>
            </a:extLst>
          </p:cNvPr>
          <p:cNvGrpSpPr/>
          <p:nvPr/>
        </p:nvGrpSpPr>
        <p:grpSpPr>
          <a:xfrm>
            <a:off x="1282703" y="2699404"/>
            <a:ext cx="5028668" cy="2619423"/>
            <a:chOff x="1282703" y="2699404"/>
            <a:chExt cx="5028668" cy="2619423"/>
          </a:xfrm>
        </p:grpSpPr>
        <p:pic>
          <p:nvPicPr>
            <p:cNvPr id="11" name="Picture 6">
              <a:extLst>
                <a:ext uri="{FF2B5EF4-FFF2-40B4-BE49-F238E27FC236}">
                  <a16:creationId xmlns:a16="http://schemas.microsoft.com/office/drawing/2014/main" id="{D31541F1-E28B-3349-8D8B-6CCDAE43E3D2}"/>
                </a:ext>
              </a:extLst>
            </p:cNvPr>
            <p:cNvPicPr>
              <a:picLocks noChangeAspect="1"/>
            </p:cNvPicPr>
            <p:nvPr/>
          </p:nvPicPr>
          <p:blipFill>
            <a:blip r:embed="rId7"/>
            <a:srcRect/>
            <a:stretch/>
          </p:blipFill>
          <p:spPr>
            <a:xfrm>
              <a:off x="1321992" y="2699404"/>
              <a:ext cx="4989379" cy="2619423"/>
            </a:xfrm>
            <a:prstGeom prst="rect">
              <a:avLst/>
            </a:prstGeom>
            <a:blipFill>
              <a:blip r:embed="rId3"/>
              <a:stretch>
                <a:fillRect/>
              </a:stretch>
            </a:blipFill>
            <a:effectLst>
              <a:outerShdw blurRad="165100" dist="50800" dir="5400000" sx="101000" sy="101000" algn="ctr" rotWithShape="0">
                <a:schemeClr val="tx1">
                  <a:lumMod val="75000"/>
                  <a:lumOff val="25000"/>
                  <a:alpha val="86000"/>
                </a:schemeClr>
              </a:outerShdw>
              <a:reflection endPos="0" dir="5400000" sy="-100000" algn="bl" rotWithShape="0"/>
            </a:effectLst>
          </p:spPr>
        </p:pic>
        <p:sp>
          <p:nvSpPr>
            <p:cNvPr id="8" name="CaixaDeTexto 7">
              <a:extLst>
                <a:ext uri="{FF2B5EF4-FFF2-40B4-BE49-F238E27FC236}">
                  <a16:creationId xmlns:a16="http://schemas.microsoft.com/office/drawing/2014/main" id="{633F71F3-50AD-D720-B055-11113DC76125}"/>
                </a:ext>
              </a:extLst>
            </p:cNvPr>
            <p:cNvSpPr txBox="1"/>
            <p:nvPr/>
          </p:nvSpPr>
          <p:spPr>
            <a:xfrm>
              <a:off x="4622030" y="3441032"/>
              <a:ext cx="1150678" cy="584775"/>
            </a:xfrm>
            <a:prstGeom prst="rect">
              <a:avLst/>
            </a:prstGeom>
            <a:noFill/>
          </p:spPr>
          <p:txBody>
            <a:bodyPr wrap="square" rtlCol="0">
              <a:spAutoFit/>
            </a:bodyPr>
            <a:lstStyle/>
            <a:p>
              <a:pPr algn="ctr"/>
              <a:r>
                <a:rPr lang="pt-PT" sz="1600" b="1" dirty="0">
                  <a:solidFill>
                    <a:schemeClr val="bg1"/>
                  </a:solidFill>
                  <a:latin typeface="EC Square Sans Pro" panose="020B0506040000020004" pitchFamily="34" charset="0"/>
                </a:rPr>
                <a:t>NAME SURNAME</a:t>
              </a:r>
              <a:r>
                <a:rPr lang="pt-PT" sz="1600" b="1" dirty="0">
                  <a:latin typeface="EC Square Sans Pro" panose="020B0506040000020004" pitchFamily="34" charset="0"/>
                </a:rPr>
                <a:t> </a:t>
              </a:r>
            </a:p>
          </p:txBody>
        </p:sp>
        <p:sp>
          <p:nvSpPr>
            <p:cNvPr id="9" name="CaixaDeTexto 8">
              <a:extLst>
                <a:ext uri="{FF2B5EF4-FFF2-40B4-BE49-F238E27FC236}">
                  <a16:creationId xmlns:a16="http://schemas.microsoft.com/office/drawing/2014/main" id="{74075E6D-3955-3337-2AD5-31EE484E0D9C}"/>
                </a:ext>
              </a:extLst>
            </p:cNvPr>
            <p:cNvSpPr txBox="1"/>
            <p:nvPr/>
          </p:nvSpPr>
          <p:spPr>
            <a:xfrm>
              <a:off x="4581925" y="3985230"/>
              <a:ext cx="1225317" cy="523220"/>
            </a:xfrm>
            <a:prstGeom prst="rect">
              <a:avLst/>
            </a:prstGeom>
            <a:noFill/>
          </p:spPr>
          <p:txBody>
            <a:bodyPr wrap="square" rtlCol="0">
              <a:spAutoFit/>
            </a:bodyPr>
            <a:lstStyle/>
            <a:p>
              <a:pPr algn="ctr"/>
              <a:r>
                <a:rPr lang="pt-PT" sz="1400" dirty="0">
                  <a:solidFill>
                    <a:schemeClr val="bg1"/>
                  </a:solidFill>
                  <a:latin typeface="EC Square Sans Pro Light" panose="020B0506000000020004" pitchFamily="34" charset="0"/>
                </a:rPr>
                <a:t>Job </a:t>
              </a:r>
              <a:r>
                <a:rPr lang="pt-PT" sz="1400" dirty="0" err="1">
                  <a:solidFill>
                    <a:schemeClr val="bg1"/>
                  </a:solidFill>
                  <a:latin typeface="EC Square Sans Pro Light" panose="020B0506000000020004" pitchFamily="34" charset="0"/>
                </a:rPr>
                <a:t>Title</a:t>
              </a:r>
              <a:r>
                <a:rPr lang="pt-PT" sz="1400" dirty="0">
                  <a:solidFill>
                    <a:schemeClr val="bg1"/>
                  </a:solidFill>
                  <a:latin typeface="EC Square Sans Pro Light" panose="020B0506000000020004" pitchFamily="34" charset="0"/>
                </a:rPr>
                <a:t> </a:t>
              </a:r>
              <a:r>
                <a:rPr lang="pt-PT" sz="1400" dirty="0" err="1">
                  <a:solidFill>
                    <a:schemeClr val="bg1"/>
                  </a:solidFill>
                  <a:latin typeface="EC Square Sans Pro Light" panose="020B0506000000020004" pitchFamily="34" charset="0"/>
                </a:rPr>
                <a:t>Organisation</a:t>
              </a:r>
              <a:endParaRPr lang="pt-PT" sz="1400" dirty="0">
                <a:latin typeface="EC Square Sans Pro Light" panose="020B0506000000020004" pitchFamily="34" charset="0"/>
              </a:endParaRPr>
            </a:p>
          </p:txBody>
        </p:sp>
        <p:pic>
          <p:nvPicPr>
            <p:cNvPr id="17" name="Picture 6">
              <a:extLst>
                <a:ext uri="{FF2B5EF4-FFF2-40B4-BE49-F238E27FC236}">
                  <a16:creationId xmlns:a16="http://schemas.microsoft.com/office/drawing/2014/main" id="{DE8BAED1-6EAE-1487-7B51-064873DE24A1}"/>
                </a:ext>
              </a:extLst>
            </p:cNvPr>
            <p:cNvPicPr>
              <a:picLocks noChangeAspect="1"/>
            </p:cNvPicPr>
            <p:nvPr/>
          </p:nvPicPr>
          <p:blipFill>
            <a:blip r:embed="rId5"/>
            <a:srcRect/>
            <a:stretch/>
          </p:blipFill>
          <p:spPr>
            <a:xfrm>
              <a:off x="2130233" y="3207623"/>
              <a:ext cx="1947563" cy="2007096"/>
            </a:xfrm>
            <a:prstGeom prst="rect">
              <a:avLst/>
            </a:prstGeom>
            <a:effectLst>
              <a:reflection endPos="0" dir="5400000" sy="-100000" algn="bl" rotWithShape="0"/>
            </a:effectLst>
          </p:spPr>
        </p:pic>
        <p:sp>
          <p:nvSpPr>
            <p:cNvPr id="15" name="CaixaDeTexto 14">
              <a:extLst>
                <a:ext uri="{FF2B5EF4-FFF2-40B4-BE49-F238E27FC236}">
                  <a16:creationId xmlns:a16="http://schemas.microsoft.com/office/drawing/2014/main" id="{93262D78-AB1D-BED9-50B7-78D0DFEC9766}"/>
                </a:ext>
              </a:extLst>
            </p:cNvPr>
            <p:cNvSpPr txBox="1"/>
            <p:nvPr/>
          </p:nvSpPr>
          <p:spPr>
            <a:xfrm rot="21286631">
              <a:off x="2641351" y="3217452"/>
              <a:ext cx="2058412" cy="261610"/>
            </a:xfrm>
            <a:prstGeom prst="rect">
              <a:avLst/>
            </a:prstGeom>
            <a:noFill/>
          </p:spPr>
          <p:txBody>
            <a:bodyPr wrap="square" rtlCol="0">
              <a:spAutoFit/>
            </a:bodyPr>
            <a:lstStyle/>
            <a:p>
              <a:pPr algn="ctr"/>
              <a:r>
                <a:rPr lang="pt-PT" sz="1100" b="1" dirty="0">
                  <a:solidFill>
                    <a:srgbClr val="003399"/>
                  </a:solidFill>
                  <a:latin typeface="EC Square Sans Pro" panose="020B0506040000020004" pitchFamily="34" charset="0"/>
                </a:rPr>
                <a:t>SPEAKER</a:t>
              </a:r>
            </a:p>
          </p:txBody>
        </p:sp>
        <p:sp>
          <p:nvSpPr>
            <p:cNvPr id="16" name="CaixaDeTexto 15">
              <a:extLst>
                <a:ext uri="{FF2B5EF4-FFF2-40B4-BE49-F238E27FC236}">
                  <a16:creationId xmlns:a16="http://schemas.microsoft.com/office/drawing/2014/main" id="{C8F9E6D1-C4E0-CF40-792A-DB0A10678A73}"/>
                </a:ext>
              </a:extLst>
            </p:cNvPr>
            <p:cNvSpPr txBox="1"/>
            <p:nvPr/>
          </p:nvSpPr>
          <p:spPr>
            <a:xfrm rot="21209160">
              <a:off x="2071948" y="4916889"/>
              <a:ext cx="2058412" cy="215444"/>
            </a:xfrm>
            <a:prstGeom prst="rect">
              <a:avLst/>
            </a:prstGeom>
            <a:noFill/>
          </p:spPr>
          <p:txBody>
            <a:bodyPr wrap="square" rtlCol="0">
              <a:spAutoFit/>
            </a:bodyPr>
            <a:lstStyle/>
            <a:p>
              <a:r>
                <a:rPr lang="pt-PT" sz="800" b="1" dirty="0">
                  <a:solidFill>
                    <a:schemeClr val="bg1"/>
                  </a:solidFill>
                  <a:latin typeface="EC Square Sans Pro" panose="020B0506040000020004" pitchFamily="34" charset="0"/>
                </a:rPr>
                <a:t>SESSION TITLE</a:t>
              </a:r>
            </a:p>
          </p:txBody>
        </p:sp>
        <p:pic>
          <p:nvPicPr>
            <p:cNvPr id="18" name="Picture 6">
              <a:extLst>
                <a:ext uri="{FF2B5EF4-FFF2-40B4-BE49-F238E27FC236}">
                  <a16:creationId xmlns:a16="http://schemas.microsoft.com/office/drawing/2014/main" id="{D58D641E-263D-C253-9706-2B521718BF92}"/>
                </a:ext>
              </a:extLst>
            </p:cNvPr>
            <p:cNvPicPr>
              <a:picLocks noChangeAspect="1"/>
            </p:cNvPicPr>
            <p:nvPr/>
          </p:nvPicPr>
          <p:blipFill>
            <a:blip r:embed="rId6"/>
            <a:srcRect/>
            <a:stretch/>
          </p:blipFill>
          <p:spPr>
            <a:xfrm>
              <a:off x="2429272" y="2784628"/>
              <a:ext cx="3341150" cy="410316"/>
            </a:xfrm>
            <a:prstGeom prst="rect">
              <a:avLst/>
            </a:prstGeom>
            <a:effectLst>
              <a:reflection endPos="0" dir="5400000" sy="-100000" algn="bl" rotWithShape="0"/>
            </a:effectLst>
          </p:spPr>
        </p:pic>
        <p:sp>
          <p:nvSpPr>
            <p:cNvPr id="20" name="CaixaDeTexto 19">
              <a:extLst>
                <a:ext uri="{FF2B5EF4-FFF2-40B4-BE49-F238E27FC236}">
                  <a16:creationId xmlns:a16="http://schemas.microsoft.com/office/drawing/2014/main" id="{D8B0859C-F62D-A7AB-A6FB-E525EB7C3D09}"/>
                </a:ext>
              </a:extLst>
            </p:cNvPr>
            <p:cNvSpPr txBox="1"/>
            <p:nvPr/>
          </p:nvSpPr>
          <p:spPr>
            <a:xfrm>
              <a:off x="1282703" y="5068932"/>
              <a:ext cx="1219200" cy="200055"/>
            </a:xfrm>
            <a:prstGeom prst="rect">
              <a:avLst/>
            </a:prstGeom>
            <a:noFill/>
          </p:spPr>
          <p:txBody>
            <a:bodyPr wrap="square" rtlCol="0">
              <a:spAutoFit/>
            </a:bodyPr>
            <a:lstStyle/>
            <a:p>
              <a:r>
                <a:rPr lang="pt-PT" sz="700" dirty="0">
                  <a:solidFill>
                    <a:schemeClr val="bg1"/>
                  </a:solidFill>
                  <a:latin typeface="EC Square Sans Pro" panose="020B0506040000020004" pitchFamily="34" charset="0"/>
                </a:rPr>
                <a:t>#CPForum2026</a:t>
              </a:r>
            </a:p>
          </p:txBody>
        </p:sp>
        <p:sp>
          <p:nvSpPr>
            <p:cNvPr id="21" name="CaixaDeTexto 20">
              <a:extLst>
                <a:ext uri="{FF2B5EF4-FFF2-40B4-BE49-F238E27FC236}">
                  <a16:creationId xmlns:a16="http://schemas.microsoft.com/office/drawing/2014/main" id="{A9423371-7A69-A6D5-F8F4-4628546EBB6D}"/>
                </a:ext>
              </a:extLst>
            </p:cNvPr>
            <p:cNvSpPr txBox="1"/>
            <p:nvPr/>
          </p:nvSpPr>
          <p:spPr>
            <a:xfrm>
              <a:off x="3970299" y="5081565"/>
              <a:ext cx="1836943" cy="200055"/>
            </a:xfrm>
            <a:prstGeom prst="rect">
              <a:avLst/>
            </a:prstGeom>
            <a:noFill/>
          </p:spPr>
          <p:txBody>
            <a:bodyPr wrap="square" rtlCol="0">
              <a:spAutoFit/>
            </a:bodyPr>
            <a:lstStyle/>
            <a:p>
              <a:r>
                <a:rPr lang="pt-PT" sz="700" dirty="0">
                  <a:solidFill>
                    <a:schemeClr val="bg1"/>
                  </a:solidFill>
                  <a:latin typeface="EC Square Sans Pro Light" panose="020B0506000000020004" pitchFamily="34" charset="0"/>
                </a:rPr>
                <a:t>3-4 </a:t>
              </a:r>
              <a:r>
                <a:rPr lang="pt-PT" sz="700" dirty="0" err="1">
                  <a:solidFill>
                    <a:schemeClr val="bg1"/>
                  </a:solidFill>
                  <a:latin typeface="EC Square Sans Pro Light" panose="020B0506000000020004" pitchFamily="34" charset="0"/>
                </a:rPr>
                <a:t>November</a:t>
              </a:r>
              <a:r>
                <a:rPr lang="pt-PT" sz="700" dirty="0">
                  <a:solidFill>
                    <a:schemeClr val="bg1"/>
                  </a:solidFill>
                  <a:latin typeface="EC Square Sans Pro Light" panose="020B0506000000020004" pitchFamily="34" charset="0"/>
                </a:rPr>
                <a:t> 2026 | Tour &amp; </a:t>
              </a:r>
              <a:r>
                <a:rPr lang="pt-PT" sz="700" dirty="0" err="1">
                  <a:solidFill>
                    <a:schemeClr val="bg1"/>
                  </a:solidFill>
                  <a:latin typeface="EC Square Sans Pro Light" panose="020B0506000000020004" pitchFamily="34" charset="0"/>
                </a:rPr>
                <a:t>Taxis</a:t>
              </a:r>
              <a:r>
                <a:rPr lang="pt-PT" sz="700" dirty="0">
                  <a:solidFill>
                    <a:schemeClr val="bg1"/>
                  </a:solidFill>
                  <a:latin typeface="EC Square Sans Pro Light" panose="020B0506000000020004" pitchFamily="34" charset="0"/>
                </a:rPr>
                <a:t>, </a:t>
              </a:r>
              <a:r>
                <a:rPr lang="pt-PT" sz="700" dirty="0" err="1">
                  <a:solidFill>
                    <a:schemeClr val="bg1"/>
                  </a:solidFill>
                  <a:latin typeface="EC Square Sans Pro Light" panose="020B0506000000020004" pitchFamily="34" charset="0"/>
                </a:rPr>
                <a:t>Brussels</a:t>
              </a:r>
              <a:endParaRPr lang="pt-PT" sz="700" dirty="0">
                <a:solidFill>
                  <a:schemeClr val="bg1"/>
                </a:solidFill>
                <a:latin typeface="EC Square Sans Pro Light" panose="020B0506000000020004" pitchFamily="34" charset="0"/>
              </a:endParaRPr>
            </a:p>
          </p:txBody>
        </p:sp>
        <p:sp>
          <p:nvSpPr>
            <p:cNvPr id="24" name="Retângulo 1">
              <a:extLst>
                <a:ext uri="{FF2B5EF4-FFF2-40B4-BE49-F238E27FC236}">
                  <a16:creationId xmlns:a16="http://schemas.microsoft.com/office/drawing/2014/main" id="{CB2D2A30-1EC6-65D2-DE45-1490CEDBF33A}"/>
                </a:ext>
              </a:extLst>
            </p:cNvPr>
            <p:cNvSpPr/>
            <p:nvPr/>
          </p:nvSpPr>
          <p:spPr>
            <a:xfrm>
              <a:off x="2130324" y="3428998"/>
              <a:ext cx="1942621" cy="1620000"/>
            </a:xfrm>
            <a:custGeom>
              <a:avLst/>
              <a:gdLst>
                <a:gd name="connsiteX0" fmla="*/ 0 w 1911927"/>
                <a:gd name="connsiteY0" fmla="*/ 0 h 1641764"/>
                <a:gd name="connsiteX1" fmla="*/ 1911927 w 1911927"/>
                <a:gd name="connsiteY1" fmla="*/ 0 h 1641764"/>
                <a:gd name="connsiteX2" fmla="*/ 1911927 w 1911927"/>
                <a:gd name="connsiteY2" fmla="*/ 1641764 h 1641764"/>
                <a:gd name="connsiteX3" fmla="*/ 0 w 1911927"/>
                <a:gd name="connsiteY3" fmla="*/ 1641764 h 1641764"/>
                <a:gd name="connsiteX4" fmla="*/ 0 w 1911927"/>
                <a:gd name="connsiteY4" fmla="*/ 0 h 1641764"/>
                <a:gd name="connsiteX0" fmla="*/ 36945 w 1911927"/>
                <a:gd name="connsiteY0" fmla="*/ 387927 h 1641764"/>
                <a:gd name="connsiteX1" fmla="*/ 1911927 w 1911927"/>
                <a:gd name="connsiteY1" fmla="*/ 0 h 1641764"/>
                <a:gd name="connsiteX2" fmla="*/ 1911927 w 1911927"/>
                <a:gd name="connsiteY2" fmla="*/ 1641764 h 1641764"/>
                <a:gd name="connsiteX3" fmla="*/ 0 w 1911927"/>
                <a:gd name="connsiteY3" fmla="*/ 1641764 h 1641764"/>
                <a:gd name="connsiteX4" fmla="*/ 36945 w 1911927"/>
                <a:gd name="connsiteY4" fmla="*/ 387927 h 1641764"/>
                <a:gd name="connsiteX0" fmla="*/ 2020 w 1911927"/>
                <a:gd name="connsiteY0" fmla="*/ 191077 h 1641764"/>
                <a:gd name="connsiteX1" fmla="*/ 1911927 w 1911927"/>
                <a:gd name="connsiteY1" fmla="*/ 0 h 1641764"/>
                <a:gd name="connsiteX2" fmla="*/ 1911927 w 1911927"/>
                <a:gd name="connsiteY2" fmla="*/ 1641764 h 1641764"/>
                <a:gd name="connsiteX3" fmla="*/ 0 w 1911927"/>
                <a:gd name="connsiteY3" fmla="*/ 1641764 h 1641764"/>
                <a:gd name="connsiteX4" fmla="*/ 2020 w 1911927"/>
                <a:gd name="connsiteY4" fmla="*/ 191077 h 1641764"/>
                <a:gd name="connsiteX0" fmla="*/ 2020 w 1911927"/>
                <a:gd name="connsiteY0" fmla="*/ 191077 h 1641764"/>
                <a:gd name="connsiteX1" fmla="*/ 1911927 w 1911927"/>
                <a:gd name="connsiteY1" fmla="*/ 0 h 1641764"/>
                <a:gd name="connsiteX2" fmla="*/ 1781752 w 1911927"/>
                <a:gd name="connsiteY2" fmla="*/ 1194089 h 1641764"/>
                <a:gd name="connsiteX3" fmla="*/ 0 w 1911927"/>
                <a:gd name="connsiteY3" fmla="*/ 1641764 h 1641764"/>
                <a:gd name="connsiteX4" fmla="*/ 2020 w 1911927"/>
                <a:gd name="connsiteY4" fmla="*/ 191077 h 1641764"/>
                <a:gd name="connsiteX0" fmla="*/ 2020 w 1911927"/>
                <a:gd name="connsiteY0" fmla="*/ 191077 h 1641764"/>
                <a:gd name="connsiteX1" fmla="*/ 1911927 w 1911927"/>
                <a:gd name="connsiteY1" fmla="*/ 0 h 1641764"/>
                <a:gd name="connsiteX2" fmla="*/ 1902402 w 1911927"/>
                <a:gd name="connsiteY2" fmla="*/ 1390939 h 1641764"/>
                <a:gd name="connsiteX3" fmla="*/ 0 w 1911927"/>
                <a:gd name="connsiteY3" fmla="*/ 1641764 h 1641764"/>
                <a:gd name="connsiteX4" fmla="*/ 2020 w 1911927"/>
                <a:gd name="connsiteY4" fmla="*/ 191077 h 1641764"/>
                <a:gd name="connsiteX0" fmla="*/ 9 w 1909916"/>
                <a:gd name="connsiteY0" fmla="*/ 191077 h 1540164"/>
                <a:gd name="connsiteX1" fmla="*/ 1909916 w 1909916"/>
                <a:gd name="connsiteY1" fmla="*/ 0 h 1540164"/>
                <a:gd name="connsiteX2" fmla="*/ 1900391 w 1909916"/>
                <a:gd name="connsiteY2" fmla="*/ 1390939 h 1540164"/>
                <a:gd name="connsiteX3" fmla="*/ 36089 w 1909916"/>
                <a:gd name="connsiteY3" fmla="*/ 1540164 h 1540164"/>
                <a:gd name="connsiteX4" fmla="*/ 9 w 1909916"/>
                <a:gd name="connsiteY4" fmla="*/ 191077 h 1540164"/>
                <a:gd name="connsiteX0" fmla="*/ 116 w 1910023"/>
                <a:gd name="connsiteY0" fmla="*/ 191077 h 1600489"/>
                <a:gd name="connsiteX1" fmla="*/ 1910023 w 1910023"/>
                <a:gd name="connsiteY1" fmla="*/ 0 h 1600489"/>
                <a:gd name="connsiteX2" fmla="*/ 1900498 w 1910023"/>
                <a:gd name="connsiteY2" fmla="*/ 1390939 h 1600489"/>
                <a:gd name="connsiteX3" fmla="*/ 1271 w 1910023"/>
                <a:gd name="connsiteY3" fmla="*/ 1600489 h 1600489"/>
                <a:gd name="connsiteX4" fmla="*/ 116 w 1910023"/>
                <a:gd name="connsiteY4" fmla="*/ 191077 h 1600489"/>
                <a:gd name="connsiteX0" fmla="*/ 116 w 1910023"/>
                <a:gd name="connsiteY0" fmla="*/ 206952 h 1616364"/>
                <a:gd name="connsiteX1" fmla="*/ 1910023 w 1910023"/>
                <a:gd name="connsiteY1" fmla="*/ 0 h 1616364"/>
                <a:gd name="connsiteX2" fmla="*/ 1900498 w 1910023"/>
                <a:gd name="connsiteY2" fmla="*/ 1406814 h 1616364"/>
                <a:gd name="connsiteX3" fmla="*/ 1271 w 1910023"/>
                <a:gd name="connsiteY3" fmla="*/ 1616364 h 1616364"/>
                <a:gd name="connsiteX4" fmla="*/ 116 w 1910023"/>
                <a:gd name="connsiteY4" fmla="*/ 206952 h 1616364"/>
                <a:gd name="connsiteX0" fmla="*/ 2 w 1909909"/>
                <a:gd name="connsiteY0" fmla="*/ 206952 h 1490596"/>
                <a:gd name="connsiteX1" fmla="*/ 1909909 w 1909909"/>
                <a:gd name="connsiteY1" fmla="*/ 0 h 1490596"/>
                <a:gd name="connsiteX2" fmla="*/ 1900384 w 1909909"/>
                <a:gd name="connsiteY2" fmla="*/ 1406814 h 1490596"/>
                <a:gd name="connsiteX3" fmla="*/ 292015 w 1909909"/>
                <a:gd name="connsiteY3" fmla="*/ 1490596 h 1490596"/>
                <a:gd name="connsiteX4" fmla="*/ 2 w 1909909"/>
                <a:gd name="connsiteY4" fmla="*/ 206952 h 1490596"/>
                <a:gd name="connsiteX0" fmla="*/ 2 w 1909909"/>
                <a:gd name="connsiteY0" fmla="*/ 206952 h 1463646"/>
                <a:gd name="connsiteX1" fmla="*/ 1909909 w 1909909"/>
                <a:gd name="connsiteY1" fmla="*/ 0 h 1463646"/>
                <a:gd name="connsiteX2" fmla="*/ 1900384 w 1909909"/>
                <a:gd name="connsiteY2" fmla="*/ 1406814 h 1463646"/>
                <a:gd name="connsiteX3" fmla="*/ 175672 w 1909909"/>
                <a:gd name="connsiteY3" fmla="*/ 1463646 h 1463646"/>
                <a:gd name="connsiteX4" fmla="*/ 2 w 1909909"/>
                <a:gd name="connsiteY4" fmla="*/ 206952 h 1463646"/>
                <a:gd name="connsiteX0" fmla="*/ 2 w 1909909"/>
                <a:gd name="connsiteY0" fmla="*/ 206952 h 1463646"/>
                <a:gd name="connsiteX1" fmla="*/ 1909909 w 1909909"/>
                <a:gd name="connsiteY1" fmla="*/ 0 h 1463646"/>
                <a:gd name="connsiteX2" fmla="*/ 1801941 w 1909909"/>
                <a:gd name="connsiteY2" fmla="*/ 1227145 h 1463646"/>
                <a:gd name="connsiteX3" fmla="*/ 175672 w 1909909"/>
                <a:gd name="connsiteY3" fmla="*/ 1463646 h 1463646"/>
                <a:gd name="connsiteX4" fmla="*/ 2 w 1909909"/>
                <a:gd name="connsiteY4" fmla="*/ 206952 h 1463646"/>
                <a:gd name="connsiteX0" fmla="*/ 2 w 1909909"/>
                <a:gd name="connsiteY0" fmla="*/ 206952 h 1463646"/>
                <a:gd name="connsiteX1" fmla="*/ 1909909 w 1909909"/>
                <a:gd name="connsiteY1" fmla="*/ 0 h 1463646"/>
                <a:gd name="connsiteX2" fmla="*/ 1900385 w 1909909"/>
                <a:gd name="connsiteY2" fmla="*/ 1276554 h 1463646"/>
                <a:gd name="connsiteX3" fmla="*/ 175672 w 1909909"/>
                <a:gd name="connsiteY3" fmla="*/ 1463646 h 1463646"/>
                <a:gd name="connsiteX4" fmla="*/ 2 w 1909909"/>
                <a:gd name="connsiteY4" fmla="*/ 206952 h 1463646"/>
                <a:gd name="connsiteX0" fmla="*/ 52541 w 1734237"/>
                <a:gd name="connsiteY0" fmla="*/ 292295 h 1463646"/>
                <a:gd name="connsiteX1" fmla="*/ 1734237 w 1734237"/>
                <a:gd name="connsiteY1" fmla="*/ 0 h 1463646"/>
                <a:gd name="connsiteX2" fmla="*/ 1724713 w 1734237"/>
                <a:gd name="connsiteY2" fmla="*/ 1276554 h 1463646"/>
                <a:gd name="connsiteX3" fmla="*/ 0 w 1734237"/>
                <a:gd name="connsiteY3" fmla="*/ 1463646 h 1463646"/>
                <a:gd name="connsiteX4" fmla="*/ 52541 w 1734237"/>
                <a:gd name="connsiteY4" fmla="*/ 292295 h 1463646"/>
                <a:gd name="connsiteX0" fmla="*/ 116 w 1735509"/>
                <a:gd name="connsiteY0" fmla="*/ 184494 h 1463646"/>
                <a:gd name="connsiteX1" fmla="*/ 1735509 w 1735509"/>
                <a:gd name="connsiteY1" fmla="*/ 0 h 1463646"/>
                <a:gd name="connsiteX2" fmla="*/ 1725985 w 1735509"/>
                <a:gd name="connsiteY2" fmla="*/ 1276554 h 1463646"/>
                <a:gd name="connsiteX3" fmla="*/ 1272 w 1735509"/>
                <a:gd name="connsiteY3" fmla="*/ 1463646 h 1463646"/>
                <a:gd name="connsiteX4" fmla="*/ 116 w 1735509"/>
                <a:gd name="connsiteY4" fmla="*/ 184494 h 1463646"/>
                <a:gd name="connsiteX0" fmla="*/ 21 w 1735414"/>
                <a:gd name="connsiteY0" fmla="*/ 184494 h 1459154"/>
                <a:gd name="connsiteX1" fmla="*/ 1735414 w 1735414"/>
                <a:gd name="connsiteY1" fmla="*/ 0 h 1459154"/>
                <a:gd name="connsiteX2" fmla="*/ 1725890 w 1735414"/>
                <a:gd name="connsiteY2" fmla="*/ 1276554 h 1459154"/>
                <a:gd name="connsiteX3" fmla="*/ 14601 w 1735414"/>
                <a:gd name="connsiteY3" fmla="*/ 1459154 h 1459154"/>
                <a:gd name="connsiteX4" fmla="*/ 21 w 1735414"/>
                <a:gd name="connsiteY4" fmla="*/ 184494 h 1459154"/>
                <a:gd name="connsiteX0" fmla="*/ 3318 w 1738711"/>
                <a:gd name="connsiteY0" fmla="*/ 184494 h 1463646"/>
                <a:gd name="connsiteX1" fmla="*/ 1738711 w 1738711"/>
                <a:gd name="connsiteY1" fmla="*/ 0 h 1463646"/>
                <a:gd name="connsiteX2" fmla="*/ 1729187 w 1738711"/>
                <a:gd name="connsiteY2" fmla="*/ 1276554 h 1463646"/>
                <a:gd name="connsiteX3" fmla="*/ 0 w 1738711"/>
                <a:gd name="connsiteY3" fmla="*/ 1463646 h 1463646"/>
                <a:gd name="connsiteX4" fmla="*/ 3318 w 1738711"/>
                <a:gd name="connsiteY4" fmla="*/ 184494 h 1463646"/>
                <a:gd name="connsiteX0" fmla="*/ 3318 w 1729301"/>
                <a:gd name="connsiteY0" fmla="*/ 148560 h 1427712"/>
                <a:gd name="connsiteX1" fmla="*/ 1671591 w 1729301"/>
                <a:gd name="connsiteY1" fmla="*/ 0 h 1427712"/>
                <a:gd name="connsiteX2" fmla="*/ 1729187 w 1729301"/>
                <a:gd name="connsiteY2" fmla="*/ 1240620 h 1427712"/>
                <a:gd name="connsiteX3" fmla="*/ 0 w 1729301"/>
                <a:gd name="connsiteY3" fmla="*/ 1427712 h 1427712"/>
                <a:gd name="connsiteX4" fmla="*/ 3318 w 1729301"/>
                <a:gd name="connsiteY4" fmla="*/ 148560 h 1427712"/>
                <a:gd name="connsiteX0" fmla="*/ 3318 w 1730175"/>
                <a:gd name="connsiteY0" fmla="*/ 180002 h 1459154"/>
                <a:gd name="connsiteX1" fmla="*/ 1729762 w 1730175"/>
                <a:gd name="connsiteY1" fmla="*/ 0 h 1459154"/>
                <a:gd name="connsiteX2" fmla="*/ 1729187 w 1730175"/>
                <a:gd name="connsiteY2" fmla="*/ 1272062 h 1459154"/>
                <a:gd name="connsiteX3" fmla="*/ 0 w 1730175"/>
                <a:gd name="connsiteY3" fmla="*/ 1459154 h 1459154"/>
                <a:gd name="connsiteX4" fmla="*/ 3318 w 1730175"/>
                <a:gd name="connsiteY4" fmla="*/ 180002 h 14591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0175" h="1459154">
                  <a:moveTo>
                    <a:pt x="3318" y="180002"/>
                  </a:moveTo>
                  <a:lnTo>
                    <a:pt x="1729762" y="0"/>
                  </a:lnTo>
                  <a:cubicBezTo>
                    <a:pt x="1726587" y="425518"/>
                    <a:pt x="1732362" y="846544"/>
                    <a:pt x="1729187" y="1272062"/>
                  </a:cubicBezTo>
                  <a:lnTo>
                    <a:pt x="0" y="1459154"/>
                  </a:lnTo>
                  <a:cubicBezTo>
                    <a:pt x="673" y="975592"/>
                    <a:pt x="2645" y="663564"/>
                    <a:pt x="3318" y="180002"/>
                  </a:cubicBezTo>
                  <a:close/>
                </a:path>
              </a:pathLst>
            </a:custGeom>
            <a:blipFill dpi="0" rotWithShape="1">
              <a:blip r:embed="rId3"/>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wrap="none" lIns="1080000" rIns="90000" bIns="251999" rtlCol="0" anchor="ctr">
              <a:noAutofit/>
            </a:bodyPr>
            <a:lstStyle/>
            <a:p>
              <a:pPr algn="ctr"/>
              <a:endParaRPr lang="pt-PT" dirty="0"/>
            </a:p>
          </p:txBody>
        </p:sp>
      </p:grpSp>
      <p:sp>
        <p:nvSpPr>
          <p:cNvPr id="28" name="Retângulo 1">
            <a:extLst>
              <a:ext uri="{FF2B5EF4-FFF2-40B4-BE49-F238E27FC236}">
                <a16:creationId xmlns:a16="http://schemas.microsoft.com/office/drawing/2014/main" id="{46BCAB39-EA89-1689-4F87-F9541586B561}"/>
              </a:ext>
            </a:extLst>
          </p:cNvPr>
          <p:cNvSpPr/>
          <p:nvPr/>
        </p:nvSpPr>
        <p:spPr>
          <a:xfrm>
            <a:off x="8824744" y="3491548"/>
            <a:ext cx="1942621" cy="1632126"/>
          </a:xfrm>
          <a:custGeom>
            <a:avLst/>
            <a:gdLst>
              <a:gd name="connsiteX0" fmla="*/ 0 w 1911927"/>
              <a:gd name="connsiteY0" fmla="*/ 0 h 1641764"/>
              <a:gd name="connsiteX1" fmla="*/ 1911927 w 1911927"/>
              <a:gd name="connsiteY1" fmla="*/ 0 h 1641764"/>
              <a:gd name="connsiteX2" fmla="*/ 1911927 w 1911927"/>
              <a:gd name="connsiteY2" fmla="*/ 1641764 h 1641764"/>
              <a:gd name="connsiteX3" fmla="*/ 0 w 1911927"/>
              <a:gd name="connsiteY3" fmla="*/ 1641764 h 1641764"/>
              <a:gd name="connsiteX4" fmla="*/ 0 w 1911927"/>
              <a:gd name="connsiteY4" fmla="*/ 0 h 1641764"/>
              <a:gd name="connsiteX0" fmla="*/ 36945 w 1911927"/>
              <a:gd name="connsiteY0" fmla="*/ 387927 h 1641764"/>
              <a:gd name="connsiteX1" fmla="*/ 1911927 w 1911927"/>
              <a:gd name="connsiteY1" fmla="*/ 0 h 1641764"/>
              <a:gd name="connsiteX2" fmla="*/ 1911927 w 1911927"/>
              <a:gd name="connsiteY2" fmla="*/ 1641764 h 1641764"/>
              <a:gd name="connsiteX3" fmla="*/ 0 w 1911927"/>
              <a:gd name="connsiteY3" fmla="*/ 1641764 h 1641764"/>
              <a:gd name="connsiteX4" fmla="*/ 36945 w 1911927"/>
              <a:gd name="connsiteY4" fmla="*/ 387927 h 1641764"/>
              <a:gd name="connsiteX0" fmla="*/ 2020 w 1911927"/>
              <a:gd name="connsiteY0" fmla="*/ 191077 h 1641764"/>
              <a:gd name="connsiteX1" fmla="*/ 1911927 w 1911927"/>
              <a:gd name="connsiteY1" fmla="*/ 0 h 1641764"/>
              <a:gd name="connsiteX2" fmla="*/ 1911927 w 1911927"/>
              <a:gd name="connsiteY2" fmla="*/ 1641764 h 1641764"/>
              <a:gd name="connsiteX3" fmla="*/ 0 w 1911927"/>
              <a:gd name="connsiteY3" fmla="*/ 1641764 h 1641764"/>
              <a:gd name="connsiteX4" fmla="*/ 2020 w 1911927"/>
              <a:gd name="connsiteY4" fmla="*/ 191077 h 1641764"/>
              <a:gd name="connsiteX0" fmla="*/ 2020 w 1911927"/>
              <a:gd name="connsiteY0" fmla="*/ 191077 h 1641764"/>
              <a:gd name="connsiteX1" fmla="*/ 1911927 w 1911927"/>
              <a:gd name="connsiteY1" fmla="*/ 0 h 1641764"/>
              <a:gd name="connsiteX2" fmla="*/ 1781752 w 1911927"/>
              <a:gd name="connsiteY2" fmla="*/ 1194089 h 1641764"/>
              <a:gd name="connsiteX3" fmla="*/ 0 w 1911927"/>
              <a:gd name="connsiteY3" fmla="*/ 1641764 h 1641764"/>
              <a:gd name="connsiteX4" fmla="*/ 2020 w 1911927"/>
              <a:gd name="connsiteY4" fmla="*/ 191077 h 1641764"/>
              <a:gd name="connsiteX0" fmla="*/ 2020 w 1911927"/>
              <a:gd name="connsiteY0" fmla="*/ 191077 h 1641764"/>
              <a:gd name="connsiteX1" fmla="*/ 1911927 w 1911927"/>
              <a:gd name="connsiteY1" fmla="*/ 0 h 1641764"/>
              <a:gd name="connsiteX2" fmla="*/ 1902402 w 1911927"/>
              <a:gd name="connsiteY2" fmla="*/ 1390939 h 1641764"/>
              <a:gd name="connsiteX3" fmla="*/ 0 w 1911927"/>
              <a:gd name="connsiteY3" fmla="*/ 1641764 h 1641764"/>
              <a:gd name="connsiteX4" fmla="*/ 2020 w 1911927"/>
              <a:gd name="connsiteY4" fmla="*/ 191077 h 1641764"/>
              <a:gd name="connsiteX0" fmla="*/ 9 w 1909916"/>
              <a:gd name="connsiteY0" fmla="*/ 191077 h 1540164"/>
              <a:gd name="connsiteX1" fmla="*/ 1909916 w 1909916"/>
              <a:gd name="connsiteY1" fmla="*/ 0 h 1540164"/>
              <a:gd name="connsiteX2" fmla="*/ 1900391 w 1909916"/>
              <a:gd name="connsiteY2" fmla="*/ 1390939 h 1540164"/>
              <a:gd name="connsiteX3" fmla="*/ 36089 w 1909916"/>
              <a:gd name="connsiteY3" fmla="*/ 1540164 h 1540164"/>
              <a:gd name="connsiteX4" fmla="*/ 9 w 1909916"/>
              <a:gd name="connsiteY4" fmla="*/ 191077 h 1540164"/>
              <a:gd name="connsiteX0" fmla="*/ 116 w 1910023"/>
              <a:gd name="connsiteY0" fmla="*/ 191077 h 1600489"/>
              <a:gd name="connsiteX1" fmla="*/ 1910023 w 1910023"/>
              <a:gd name="connsiteY1" fmla="*/ 0 h 1600489"/>
              <a:gd name="connsiteX2" fmla="*/ 1900498 w 1910023"/>
              <a:gd name="connsiteY2" fmla="*/ 1390939 h 1600489"/>
              <a:gd name="connsiteX3" fmla="*/ 1271 w 1910023"/>
              <a:gd name="connsiteY3" fmla="*/ 1600489 h 1600489"/>
              <a:gd name="connsiteX4" fmla="*/ 116 w 1910023"/>
              <a:gd name="connsiteY4" fmla="*/ 191077 h 1600489"/>
              <a:gd name="connsiteX0" fmla="*/ 116 w 1910023"/>
              <a:gd name="connsiteY0" fmla="*/ 206952 h 1616364"/>
              <a:gd name="connsiteX1" fmla="*/ 1910023 w 1910023"/>
              <a:gd name="connsiteY1" fmla="*/ 0 h 1616364"/>
              <a:gd name="connsiteX2" fmla="*/ 1900498 w 1910023"/>
              <a:gd name="connsiteY2" fmla="*/ 1406814 h 1616364"/>
              <a:gd name="connsiteX3" fmla="*/ 1271 w 1910023"/>
              <a:gd name="connsiteY3" fmla="*/ 1616364 h 1616364"/>
              <a:gd name="connsiteX4" fmla="*/ 116 w 1910023"/>
              <a:gd name="connsiteY4" fmla="*/ 206952 h 1616364"/>
              <a:gd name="connsiteX0" fmla="*/ 2 w 1909909"/>
              <a:gd name="connsiteY0" fmla="*/ 206952 h 1490596"/>
              <a:gd name="connsiteX1" fmla="*/ 1909909 w 1909909"/>
              <a:gd name="connsiteY1" fmla="*/ 0 h 1490596"/>
              <a:gd name="connsiteX2" fmla="*/ 1900384 w 1909909"/>
              <a:gd name="connsiteY2" fmla="*/ 1406814 h 1490596"/>
              <a:gd name="connsiteX3" fmla="*/ 292015 w 1909909"/>
              <a:gd name="connsiteY3" fmla="*/ 1490596 h 1490596"/>
              <a:gd name="connsiteX4" fmla="*/ 2 w 1909909"/>
              <a:gd name="connsiteY4" fmla="*/ 206952 h 1490596"/>
              <a:gd name="connsiteX0" fmla="*/ 2 w 1909909"/>
              <a:gd name="connsiteY0" fmla="*/ 206952 h 1463646"/>
              <a:gd name="connsiteX1" fmla="*/ 1909909 w 1909909"/>
              <a:gd name="connsiteY1" fmla="*/ 0 h 1463646"/>
              <a:gd name="connsiteX2" fmla="*/ 1900384 w 1909909"/>
              <a:gd name="connsiteY2" fmla="*/ 1406814 h 1463646"/>
              <a:gd name="connsiteX3" fmla="*/ 175672 w 1909909"/>
              <a:gd name="connsiteY3" fmla="*/ 1463646 h 1463646"/>
              <a:gd name="connsiteX4" fmla="*/ 2 w 1909909"/>
              <a:gd name="connsiteY4" fmla="*/ 206952 h 1463646"/>
              <a:gd name="connsiteX0" fmla="*/ 2 w 1909909"/>
              <a:gd name="connsiteY0" fmla="*/ 206952 h 1463646"/>
              <a:gd name="connsiteX1" fmla="*/ 1909909 w 1909909"/>
              <a:gd name="connsiteY1" fmla="*/ 0 h 1463646"/>
              <a:gd name="connsiteX2" fmla="*/ 1801941 w 1909909"/>
              <a:gd name="connsiteY2" fmla="*/ 1227145 h 1463646"/>
              <a:gd name="connsiteX3" fmla="*/ 175672 w 1909909"/>
              <a:gd name="connsiteY3" fmla="*/ 1463646 h 1463646"/>
              <a:gd name="connsiteX4" fmla="*/ 2 w 1909909"/>
              <a:gd name="connsiteY4" fmla="*/ 206952 h 1463646"/>
              <a:gd name="connsiteX0" fmla="*/ 2 w 1909909"/>
              <a:gd name="connsiteY0" fmla="*/ 206952 h 1463646"/>
              <a:gd name="connsiteX1" fmla="*/ 1909909 w 1909909"/>
              <a:gd name="connsiteY1" fmla="*/ 0 h 1463646"/>
              <a:gd name="connsiteX2" fmla="*/ 1900385 w 1909909"/>
              <a:gd name="connsiteY2" fmla="*/ 1276554 h 1463646"/>
              <a:gd name="connsiteX3" fmla="*/ 175672 w 1909909"/>
              <a:gd name="connsiteY3" fmla="*/ 1463646 h 1463646"/>
              <a:gd name="connsiteX4" fmla="*/ 2 w 1909909"/>
              <a:gd name="connsiteY4" fmla="*/ 206952 h 1463646"/>
              <a:gd name="connsiteX0" fmla="*/ 52541 w 1734237"/>
              <a:gd name="connsiteY0" fmla="*/ 292295 h 1463646"/>
              <a:gd name="connsiteX1" fmla="*/ 1734237 w 1734237"/>
              <a:gd name="connsiteY1" fmla="*/ 0 h 1463646"/>
              <a:gd name="connsiteX2" fmla="*/ 1724713 w 1734237"/>
              <a:gd name="connsiteY2" fmla="*/ 1276554 h 1463646"/>
              <a:gd name="connsiteX3" fmla="*/ 0 w 1734237"/>
              <a:gd name="connsiteY3" fmla="*/ 1463646 h 1463646"/>
              <a:gd name="connsiteX4" fmla="*/ 52541 w 1734237"/>
              <a:gd name="connsiteY4" fmla="*/ 292295 h 1463646"/>
              <a:gd name="connsiteX0" fmla="*/ 116 w 1735509"/>
              <a:gd name="connsiteY0" fmla="*/ 184494 h 1463646"/>
              <a:gd name="connsiteX1" fmla="*/ 1735509 w 1735509"/>
              <a:gd name="connsiteY1" fmla="*/ 0 h 1463646"/>
              <a:gd name="connsiteX2" fmla="*/ 1725985 w 1735509"/>
              <a:gd name="connsiteY2" fmla="*/ 1276554 h 1463646"/>
              <a:gd name="connsiteX3" fmla="*/ 1272 w 1735509"/>
              <a:gd name="connsiteY3" fmla="*/ 1463646 h 1463646"/>
              <a:gd name="connsiteX4" fmla="*/ 116 w 1735509"/>
              <a:gd name="connsiteY4" fmla="*/ 184494 h 1463646"/>
              <a:gd name="connsiteX0" fmla="*/ 21 w 1735414"/>
              <a:gd name="connsiteY0" fmla="*/ 184494 h 1459154"/>
              <a:gd name="connsiteX1" fmla="*/ 1735414 w 1735414"/>
              <a:gd name="connsiteY1" fmla="*/ 0 h 1459154"/>
              <a:gd name="connsiteX2" fmla="*/ 1725890 w 1735414"/>
              <a:gd name="connsiteY2" fmla="*/ 1276554 h 1459154"/>
              <a:gd name="connsiteX3" fmla="*/ 14601 w 1735414"/>
              <a:gd name="connsiteY3" fmla="*/ 1459154 h 1459154"/>
              <a:gd name="connsiteX4" fmla="*/ 21 w 1735414"/>
              <a:gd name="connsiteY4" fmla="*/ 184494 h 1459154"/>
              <a:gd name="connsiteX0" fmla="*/ 3318 w 1738711"/>
              <a:gd name="connsiteY0" fmla="*/ 184494 h 1463646"/>
              <a:gd name="connsiteX1" fmla="*/ 1738711 w 1738711"/>
              <a:gd name="connsiteY1" fmla="*/ 0 h 1463646"/>
              <a:gd name="connsiteX2" fmla="*/ 1729187 w 1738711"/>
              <a:gd name="connsiteY2" fmla="*/ 1276554 h 1463646"/>
              <a:gd name="connsiteX3" fmla="*/ 0 w 1738711"/>
              <a:gd name="connsiteY3" fmla="*/ 1463646 h 1463646"/>
              <a:gd name="connsiteX4" fmla="*/ 3318 w 1738711"/>
              <a:gd name="connsiteY4" fmla="*/ 184494 h 1463646"/>
              <a:gd name="connsiteX0" fmla="*/ 3318 w 1729301"/>
              <a:gd name="connsiteY0" fmla="*/ 148560 h 1427712"/>
              <a:gd name="connsiteX1" fmla="*/ 1671591 w 1729301"/>
              <a:gd name="connsiteY1" fmla="*/ 0 h 1427712"/>
              <a:gd name="connsiteX2" fmla="*/ 1729187 w 1729301"/>
              <a:gd name="connsiteY2" fmla="*/ 1240620 h 1427712"/>
              <a:gd name="connsiteX3" fmla="*/ 0 w 1729301"/>
              <a:gd name="connsiteY3" fmla="*/ 1427712 h 1427712"/>
              <a:gd name="connsiteX4" fmla="*/ 3318 w 1729301"/>
              <a:gd name="connsiteY4" fmla="*/ 148560 h 1427712"/>
              <a:gd name="connsiteX0" fmla="*/ 3318 w 1730175"/>
              <a:gd name="connsiteY0" fmla="*/ 180002 h 1459154"/>
              <a:gd name="connsiteX1" fmla="*/ 1729762 w 1730175"/>
              <a:gd name="connsiteY1" fmla="*/ 0 h 1459154"/>
              <a:gd name="connsiteX2" fmla="*/ 1729187 w 1730175"/>
              <a:gd name="connsiteY2" fmla="*/ 1272062 h 1459154"/>
              <a:gd name="connsiteX3" fmla="*/ 0 w 1730175"/>
              <a:gd name="connsiteY3" fmla="*/ 1459154 h 1459154"/>
              <a:gd name="connsiteX4" fmla="*/ 3318 w 1730175"/>
              <a:gd name="connsiteY4" fmla="*/ 180002 h 14591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0175" h="1459154">
                <a:moveTo>
                  <a:pt x="3318" y="180002"/>
                </a:moveTo>
                <a:lnTo>
                  <a:pt x="1729762" y="0"/>
                </a:lnTo>
                <a:cubicBezTo>
                  <a:pt x="1726587" y="425518"/>
                  <a:pt x="1732362" y="846544"/>
                  <a:pt x="1729187" y="1272062"/>
                </a:cubicBezTo>
                <a:lnTo>
                  <a:pt x="0" y="1459154"/>
                </a:lnTo>
                <a:cubicBezTo>
                  <a:pt x="673" y="975592"/>
                  <a:pt x="2645" y="663564"/>
                  <a:pt x="3318" y="180002"/>
                </a:cubicBezTo>
                <a:close/>
              </a:path>
            </a:pathLst>
          </a:custGeom>
          <a:blipFill>
            <a:blip r:embed="rId3"/>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wrap="none" lIns="1080000" rIns="90000" bIns="251999" rtlCol="0" anchor="ctr">
            <a:noAutofit/>
          </a:bodyPr>
          <a:lstStyle/>
          <a:p>
            <a:pPr algn="ctr"/>
            <a:endParaRPr lang="pt-PT" dirty="0"/>
          </a:p>
        </p:txBody>
      </p:sp>
    </p:spTree>
    <p:extLst>
      <p:ext uri="{BB962C8B-B14F-4D97-AF65-F5344CB8AC3E}">
        <p14:creationId xmlns:p14="http://schemas.microsoft.com/office/powerpoint/2010/main" val="38976871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5B7CF613-7C30-7846-BBCF-F0F60A895AAD}"/>
              </a:ext>
            </a:extLst>
          </p:cNvPr>
          <p:cNvSpPr txBox="1">
            <a:spLocks/>
          </p:cNvSpPr>
          <p:nvPr/>
        </p:nvSpPr>
        <p:spPr>
          <a:xfrm>
            <a:off x="674509" y="1807252"/>
            <a:ext cx="5361843" cy="48735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GB" sz="2400" dirty="0">
                <a:solidFill>
                  <a:srgbClr val="003399"/>
                </a:solidFill>
                <a:latin typeface="EC Square Sans Pro" panose="020B0506040000020004" pitchFamily="34" charset="0"/>
              </a:rPr>
              <a:t>Exhibition </a:t>
            </a:r>
            <a:r>
              <a:rPr lang="en-GB" sz="2400" dirty="0">
                <a:solidFill>
                  <a:srgbClr val="FE5745"/>
                </a:solidFill>
                <a:latin typeface="EC Square Sans Pro" panose="020B0506040000020004" pitchFamily="34" charset="0"/>
              </a:rPr>
              <a:t>post </a:t>
            </a:r>
          </a:p>
          <a:p>
            <a:pPr marL="0" indent="0">
              <a:buFont typeface="Arial" panose="020B0604020202020204" pitchFamily="34" charset="0"/>
              <a:buNone/>
            </a:pPr>
            <a:endParaRPr lang="en-BE" dirty="0"/>
          </a:p>
        </p:txBody>
      </p:sp>
      <p:sp>
        <p:nvSpPr>
          <p:cNvPr id="6" name="Title 1">
            <a:extLst>
              <a:ext uri="{FF2B5EF4-FFF2-40B4-BE49-F238E27FC236}">
                <a16:creationId xmlns:a16="http://schemas.microsoft.com/office/drawing/2014/main" id="{FB987E15-2153-594A-9AC3-D50A65570EC7}"/>
              </a:ext>
            </a:extLst>
          </p:cNvPr>
          <p:cNvSpPr txBox="1">
            <a:spLocks/>
          </p:cNvSpPr>
          <p:nvPr/>
        </p:nvSpPr>
        <p:spPr>
          <a:xfrm>
            <a:off x="274530" y="243005"/>
            <a:ext cx="5602452" cy="1147316"/>
          </a:xfrm>
          <a:prstGeom prst="rect">
            <a:avLst/>
          </a:prstGeom>
        </p:spPr>
        <p:txBody>
          <a:bodyPr vert="horz" lIns="91440" tIns="45720" rIns="91440" bIns="45720" rtlCol="0" anchor="b">
            <a:normAutofit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000" dirty="0">
                <a:solidFill>
                  <a:schemeClr val="bg1"/>
                </a:solidFill>
                <a:latin typeface="EC Square Sans Pro" panose="020B0506040000020004" pitchFamily="34" charset="0"/>
              </a:rPr>
              <a:t>Social media templates </a:t>
            </a:r>
            <a:r>
              <a:rPr lang="en-GB" sz="4000" dirty="0">
                <a:solidFill>
                  <a:srgbClr val="FE5745"/>
                </a:solidFill>
                <a:latin typeface="EC Square Sans Pro" panose="020B0506040000020004" pitchFamily="34" charset="0"/>
              </a:rPr>
              <a:t>Visuals - During</a:t>
            </a:r>
            <a:endParaRPr lang="pt-PT" sz="4000" dirty="0">
              <a:solidFill>
                <a:srgbClr val="FE5745"/>
              </a:solidFill>
              <a:latin typeface="EC Square Sans Pro" panose="020B0506040000020004" pitchFamily="34" charset="0"/>
              <a:cs typeface="Segoe UI"/>
            </a:endParaRPr>
          </a:p>
        </p:txBody>
      </p:sp>
      <p:pic>
        <p:nvPicPr>
          <p:cNvPr id="12" name="Picture 6">
            <a:extLst>
              <a:ext uri="{FF2B5EF4-FFF2-40B4-BE49-F238E27FC236}">
                <a16:creationId xmlns:a16="http://schemas.microsoft.com/office/drawing/2014/main" id="{4AD49850-A757-BB41-9AAD-8C23009BC39F}"/>
              </a:ext>
            </a:extLst>
          </p:cNvPr>
          <p:cNvPicPr>
            <a:picLocks noChangeAspect="1"/>
          </p:cNvPicPr>
          <p:nvPr/>
        </p:nvPicPr>
        <p:blipFill>
          <a:blip r:embed="rId3"/>
          <a:srcRect/>
          <a:stretch/>
        </p:blipFill>
        <p:spPr>
          <a:xfrm>
            <a:off x="593276" y="2294609"/>
            <a:ext cx="5906677" cy="3322506"/>
          </a:xfrm>
          <a:prstGeom prst="rect">
            <a:avLst/>
          </a:prstGeom>
          <a:effectLst>
            <a:outerShdw blurRad="165100" dist="50800" dir="5400000" sx="101000" sy="101000" algn="ctr" rotWithShape="0">
              <a:schemeClr val="tx1">
                <a:lumMod val="75000"/>
                <a:lumOff val="25000"/>
                <a:alpha val="86000"/>
              </a:schemeClr>
            </a:outerShdw>
            <a:reflection endPos="0" dir="5400000" sy="-100000" algn="bl" rotWithShape="0"/>
          </a:effectLst>
        </p:spPr>
      </p:pic>
      <p:sp>
        <p:nvSpPr>
          <p:cNvPr id="14" name="Content Placeholder 2">
            <a:extLst>
              <a:ext uri="{FF2B5EF4-FFF2-40B4-BE49-F238E27FC236}">
                <a16:creationId xmlns:a16="http://schemas.microsoft.com/office/drawing/2014/main" id="{5740089A-B3B2-974E-B082-DF7D5C132D17}"/>
              </a:ext>
            </a:extLst>
          </p:cNvPr>
          <p:cNvSpPr txBox="1">
            <a:spLocks/>
          </p:cNvSpPr>
          <p:nvPr/>
        </p:nvSpPr>
        <p:spPr>
          <a:xfrm>
            <a:off x="6499956" y="1807252"/>
            <a:ext cx="5361843" cy="48735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GB" sz="2400" dirty="0">
                <a:solidFill>
                  <a:srgbClr val="003399"/>
                </a:solidFill>
                <a:latin typeface="EC Square Sans Pro" panose="020B0506040000020004" pitchFamily="34" charset="0"/>
              </a:rPr>
              <a:t>Quote</a:t>
            </a:r>
            <a:r>
              <a:rPr lang="en-GB" sz="2400" dirty="0">
                <a:solidFill>
                  <a:srgbClr val="FE5745"/>
                </a:solidFill>
                <a:latin typeface="EC Square Sans Pro" panose="020B0506040000020004" pitchFamily="34" charset="0"/>
              </a:rPr>
              <a:t> card</a:t>
            </a:r>
          </a:p>
          <a:p>
            <a:pPr marL="0" indent="0">
              <a:buFont typeface="Arial" panose="020B0604020202020204" pitchFamily="34" charset="0"/>
              <a:buNone/>
            </a:pPr>
            <a:endParaRPr lang="en-BE" dirty="0"/>
          </a:p>
        </p:txBody>
      </p:sp>
      <p:pic>
        <p:nvPicPr>
          <p:cNvPr id="15" name="Picture 6">
            <a:extLst>
              <a:ext uri="{FF2B5EF4-FFF2-40B4-BE49-F238E27FC236}">
                <a16:creationId xmlns:a16="http://schemas.microsoft.com/office/drawing/2014/main" id="{D0B6FE5A-9621-F94D-BD37-4F7100A141E0}"/>
              </a:ext>
            </a:extLst>
          </p:cNvPr>
          <p:cNvPicPr>
            <a:picLocks noChangeAspect="1"/>
          </p:cNvPicPr>
          <p:nvPr/>
        </p:nvPicPr>
        <p:blipFill>
          <a:blip r:embed="rId4"/>
          <a:srcRect/>
          <a:stretch/>
        </p:blipFill>
        <p:spPr>
          <a:xfrm>
            <a:off x="7288554" y="2294609"/>
            <a:ext cx="3784645" cy="3784645"/>
          </a:xfrm>
          <a:prstGeom prst="rect">
            <a:avLst/>
          </a:prstGeom>
          <a:effectLst>
            <a:outerShdw blurRad="165100" dist="50800" dir="5400000" sx="101000" sy="101000" algn="ctr" rotWithShape="0">
              <a:schemeClr val="tx1">
                <a:lumMod val="75000"/>
                <a:lumOff val="25000"/>
                <a:alpha val="86000"/>
              </a:schemeClr>
            </a:outerShdw>
            <a:reflection endPos="0" dir="5400000" sy="-100000" algn="bl" rotWithShape="0"/>
          </a:effectLst>
        </p:spPr>
      </p:pic>
      <p:sp>
        <p:nvSpPr>
          <p:cNvPr id="16" name="Slide Number 12"/>
          <p:cNvSpPr txBox="1"/>
          <p:nvPr/>
        </p:nvSpPr>
        <p:spPr>
          <a:xfrm>
            <a:off x="117475" y="6331486"/>
            <a:ext cx="720725" cy="365125"/>
          </a:xfrm>
          <a:prstGeom prst="rect">
            <a:avLst/>
          </a:prstGeom>
          <a:noFill/>
          <a:ln>
            <a:noFill/>
          </a:ln>
        </p:spPr>
        <p:txBody>
          <a:bodyPr wrap="none">
            <a:spAutoFit/>
          </a:bodyPr>
          <a:lstStyle/>
          <a:p>
            <a:pPr algn="ctr"/>
            <a:r>
              <a:rPr sz="1600">
                <a:solidFill>
                  <a:srgbClr val="FE5745"/>
                </a:solidFill>
                <a:latin typeface="+mn-lt"/>
              </a:rPr>
              <a:t>12</a:t>
            </a:r>
          </a:p>
        </p:txBody>
      </p:sp>
      <p:sp>
        <p:nvSpPr>
          <p:cNvPr id="17" name="Forum 2026 Tagline"/>
          <p:cNvSpPr txBox="1"/>
          <p:nvPr/>
        </p:nvSpPr>
        <p:spPr>
          <a:xfrm>
            <a:off x="6606289" y="835065"/>
            <a:ext cx="5237803" cy="246221"/>
          </a:xfrm>
          <a:prstGeom prst="rect">
            <a:avLst/>
          </a:prstGeom>
          <a:noFill/>
        </p:spPr>
        <p:txBody>
          <a:bodyPr wrap="square" lIns="0" tIns="0" rIns="0" bIns="0" anchor="ctr">
            <a:spAutoFit/>
          </a:bodyPr>
          <a:lstStyle/>
          <a:p>
            <a:pPr algn="l"/>
            <a:r>
              <a:rPr sz="1600" b="0" i="0" dirty="0">
                <a:solidFill>
                  <a:srgbClr val="FFFFFF"/>
                </a:solidFill>
                <a:latin typeface="EC Square Sans Pro"/>
              </a:rPr>
              <a:t>Preparing today, ready for tomorrow</a:t>
            </a:r>
            <a:endParaRPr lang="en-GB" sz="1600" b="0" i="0" dirty="0">
              <a:solidFill>
                <a:srgbClr val="FFFFFF"/>
              </a:solidFill>
              <a:latin typeface="EC Square Sans Pro"/>
            </a:endParaRPr>
          </a:p>
        </p:txBody>
      </p:sp>
      <p:sp>
        <p:nvSpPr>
          <p:cNvPr id="3" name="CaixaDeTexto 2">
            <a:extLst>
              <a:ext uri="{FF2B5EF4-FFF2-40B4-BE49-F238E27FC236}">
                <a16:creationId xmlns:a16="http://schemas.microsoft.com/office/drawing/2014/main" id="{8280E668-CFFD-7A29-DBA5-41F845884B67}"/>
              </a:ext>
            </a:extLst>
          </p:cNvPr>
          <p:cNvSpPr txBox="1"/>
          <p:nvPr/>
        </p:nvSpPr>
        <p:spPr>
          <a:xfrm>
            <a:off x="3603901" y="4125066"/>
            <a:ext cx="2661086" cy="323165"/>
          </a:xfrm>
          <a:prstGeom prst="rect">
            <a:avLst/>
          </a:prstGeom>
          <a:noFill/>
        </p:spPr>
        <p:txBody>
          <a:bodyPr wrap="square" rtlCol="0">
            <a:spAutoFit/>
          </a:bodyPr>
          <a:lstStyle/>
          <a:p>
            <a:pPr algn="ctr"/>
            <a:r>
              <a:rPr lang="pt-PT" sz="1500" b="1" dirty="0">
                <a:solidFill>
                  <a:schemeClr val="bg1"/>
                </a:solidFill>
                <a:latin typeface="EC Square Sans Pro" panose="020B0506040000020004" pitchFamily="34" charset="0"/>
              </a:rPr>
              <a:t>[Project / </a:t>
            </a:r>
            <a:r>
              <a:rPr lang="pt-PT" sz="1500" b="1" dirty="0" err="1">
                <a:solidFill>
                  <a:schemeClr val="bg1"/>
                </a:solidFill>
                <a:latin typeface="EC Square Sans Pro" panose="020B0506040000020004" pitchFamily="34" charset="0"/>
              </a:rPr>
              <a:t>Solution</a:t>
            </a:r>
            <a:r>
              <a:rPr lang="pt-PT" sz="1500" b="1" dirty="0">
                <a:solidFill>
                  <a:schemeClr val="bg1"/>
                </a:solidFill>
                <a:latin typeface="EC Square Sans Pro" panose="020B0506040000020004" pitchFamily="34" charset="0"/>
              </a:rPr>
              <a:t> </a:t>
            </a:r>
            <a:r>
              <a:rPr lang="pt-PT" sz="1500" b="1" dirty="0" err="1">
                <a:solidFill>
                  <a:schemeClr val="bg1"/>
                </a:solidFill>
                <a:latin typeface="EC Square Sans Pro" panose="020B0506040000020004" pitchFamily="34" charset="0"/>
              </a:rPr>
              <a:t>Name</a:t>
            </a:r>
            <a:r>
              <a:rPr lang="pt-PT" sz="1500" b="1" dirty="0">
                <a:solidFill>
                  <a:schemeClr val="bg1"/>
                </a:solidFill>
                <a:latin typeface="EC Square Sans Pro" panose="020B0506040000020004" pitchFamily="34" charset="0"/>
              </a:rPr>
              <a:t>]</a:t>
            </a:r>
            <a:endParaRPr lang="pt-PT" sz="1500" b="1" dirty="0">
              <a:latin typeface="EC Square Sans Pro" panose="020B0506040000020004" pitchFamily="34" charset="0"/>
            </a:endParaRPr>
          </a:p>
        </p:txBody>
      </p:sp>
      <p:sp>
        <p:nvSpPr>
          <p:cNvPr id="4" name="CaixaDeTexto 3">
            <a:extLst>
              <a:ext uri="{FF2B5EF4-FFF2-40B4-BE49-F238E27FC236}">
                <a16:creationId xmlns:a16="http://schemas.microsoft.com/office/drawing/2014/main" id="{BE8E8F86-6414-B9B6-2A85-D565640AD110}"/>
              </a:ext>
            </a:extLst>
          </p:cNvPr>
          <p:cNvSpPr txBox="1"/>
          <p:nvPr/>
        </p:nvSpPr>
        <p:spPr>
          <a:xfrm>
            <a:off x="3603901" y="4352752"/>
            <a:ext cx="2661086" cy="323165"/>
          </a:xfrm>
          <a:prstGeom prst="rect">
            <a:avLst/>
          </a:prstGeom>
          <a:noFill/>
        </p:spPr>
        <p:txBody>
          <a:bodyPr wrap="square" rtlCol="0">
            <a:spAutoFit/>
          </a:bodyPr>
          <a:lstStyle/>
          <a:p>
            <a:pPr algn="ctr"/>
            <a:r>
              <a:rPr lang="pt-PT" sz="1500" dirty="0">
                <a:solidFill>
                  <a:srgbClr val="FE5745"/>
                </a:solidFill>
                <a:latin typeface="EC Square Sans Pro Light" panose="020B0506000000020004" pitchFamily="34" charset="0"/>
              </a:rPr>
              <a:t>Stand [XX]</a:t>
            </a:r>
          </a:p>
        </p:txBody>
      </p:sp>
      <p:sp>
        <p:nvSpPr>
          <p:cNvPr id="5" name="CaixaDeTexto 4">
            <a:extLst>
              <a:ext uri="{FF2B5EF4-FFF2-40B4-BE49-F238E27FC236}">
                <a16:creationId xmlns:a16="http://schemas.microsoft.com/office/drawing/2014/main" id="{62BF0C44-BDA8-AE6F-BE35-DD9209ECE353}"/>
              </a:ext>
            </a:extLst>
          </p:cNvPr>
          <p:cNvSpPr txBox="1"/>
          <p:nvPr/>
        </p:nvSpPr>
        <p:spPr>
          <a:xfrm>
            <a:off x="7852610" y="4970374"/>
            <a:ext cx="1219200" cy="251331"/>
          </a:xfrm>
          <a:prstGeom prst="rect">
            <a:avLst/>
          </a:prstGeom>
          <a:noFill/>
        </p:spPr>
        <p:txBody>
          <a:bodyPr wrap="square" rtlCol="0">
            <a:spAutoFit/>
          </a:bodyPr>
          <a:lstStyle/>
          <a:p>
            <a:pPr algn="ctr"/>
            <a:r>
              <a:rPr lang="pt-PT" sz="1000" dirty="0" err="1">
                <a:solidFill>
                  <a:schemeClr val="bg1"/>
                </a:solidFill>
                <a:latin typeface="EC Square Sans Pro Light" panose="020B0506000000020004" pitchFamily="34" charset="0"/>
              </a:rPr>
              <a:t>Name</a:t>
            </a:r>
            <a:r>
              <a:rPr lang="pt-PT" sz="1000" dirty="0">
                <a:solidFill>
                  <a:schemeClr val="bg1"/>
                </a:solidFill>
                <a:latin typeface="EC Square Sans Pro Light" panose="020B0506000000020004" pitchFamily="34" charset="0"/>
              </a:rPr>
              <a:t> </a:t>
            </a:r>
            <a:r>
              <a:rPr lang="pt-PT" sz="1000" dirty="0" err="1">
                <a:solidFill>
                  <a:schemeClr val="bg1"/>
                </a:solidFill>
                <a:latin typeface="EC Square Sans Pro Light" panose="020B0506000000020004" pitchFamily="34" charset="0"/>
              </a:rPr>
              <a:t>Surname</a:t>
            </a:r>
            <a:endParaRPr lang="pt-PT" sz="1000" dirty="0">
              <a:solidFill>
                <a:schemeClr val="bg1"/>
              </a:solidFill>
              <a:latin typeface="EC Square Sans Pro Light" panose="020B0506000000020004" pitchFamily="34" charset="0"/>
            </a:endParaRPr>
          </a:p>
        </p:txBody>
      </p:sp>
      <p:sp>
        <p:nvSpPr>
          <p:cNvPr id="7" name="CaixaDeTexto 6">
            <a:extLst>
              <a:ext uri="{FF2B5EF4-FFF2-40B4-BE49-F238E27FC236}">
                <a16:creationId xmlns:a16="http://schemas.microsoft.com/office/drawing/2014/main" id="{6A1474C9-AAE6-7EFB-BBFE-E80AA78E62EA}"/>
              </a:ext>
            </a:extLst>
          </p:cNvPr>
          <p:cNvSpPr txBox="1"/>
          <p:nvPr/>
        </p:nvSpPr>
        <p:spPr>
          <a:xfrm>
            <a:off x="7852610" y="5117424"/>
            <a:ext cx="1219200" cy="307777"/>
          </a:xfrm>
          <a:prstGeom prst="rect">
            <a:avLst/>
          </a:prstGeom>
          <a:noFill/>
        </p:spPr>
        <p:txBody>
          <a:bodyPr wrap="square" rtlCol="0">
            <a:spAutoFit/>
          </a:bodyPr>
          <a:lstStyle/>
          <a:p>
            <a:pPr algn="ctr"/>
            <a:r>
              <a:rPr lang="pt-PT" sz="700" dirty="0">
                <a:solidFill>
                  <a:schemeClr val="bg1"/>
                </a:solidFill>
                <a:latin typeface="EC Square Sans Pro Light" panose="020B0506000000020004" pitchFamily="34" charset="0"/>
              </a:rPr>
              <a:t>Job </a:t>
            </a:r>
            <a:r>
              <a:rPr lang="pt-PT" sz="700" dirty="0" err="1">
                <a:solidFill>
                  <a:schemeClr val="bg1"/>
                </a:solidFill>
                <a:latin typeface="EC Square Sans Pro Light" panose="020B0506000000020004" pitchFamily="34" charset="0"/>
              </a:rPr>
              <a:t>Title</a:t>
            </a:r>
            <a:endParaRPr lang="pt-PT" sz="700" dirty="0">
              <a:solidFill>
                <a:schemeClr val="bg1"/>
              </a:solidFill>
              <a:latin typeface="EC Square Sans Pro Light" panose="020B0506000000020004" pitchFamily="34" charset="0"/>
            </a:endParaRPr>
          </a:p>
          <a:p>
            <a:pPr algn="ctr"/>
            <a:r>
              <a:rPr lang="pt-PT" sz="700" dirty="0" err="1">
                <a:solidFill>
                  <a:schemeClr val="bg1"/>
                </a:solidFill>
                <a:latin typeface="EC Square Sans Pro Light" panose="020B0506000000020004" pitchFamily="34" charset="0"/>
              </a:rPr>
              <a:t>Organisation</a:t>
            </a:r>
            <a:endParaRPr lang="pt-PT" sz="700" dirty="0">
              <a:solidFill>
                <a:schemeClr val="bg1"/>
              </a:solidFill>
              <a:latin typeface="EC Square Sans Pro Light" panose="020B0506000000020004" pitchFamily="34" charset="0"/>
            </a:endParaRPr>
          </a:p>
        </p:txBody>
      </p:sp>
      <p:sp>
        <p:nvSpPr>
          <p:cNvPr id="8" name="CaixaDeTexto 7">
            <a:extLst>
              <a:ext uri="{FF2B5EF4-FFF2-40B4-BE49-F238E27FC236}">
                <a16:creationId xmlns:a16="http://schemas.microsoft.com/office/drawing/2014/main" id="{903B4CF0-1A22-598F-A1AF-126AB2197837}"/>
              </a:ext>
            </a:extLst>
          </p:cNvPr>
          <p:cNvSpPr txBox="1"/>
          <p:nvPr/>
        </p:nvSpPr>
        <p:spPr>
          <a:xfrm>
            <a:off x="8170677" y="3603323"/>
            <a:ext cx="2396770" cy="1292662"/>
          </a:xfrm>
          <a:prstGeom prst="rect">
            <a:avLst/>
          </a:prstGeom>
          <a:noFill/>
        </p:spPr>
        <p:txBody>
          <a:bodyPr wrap="square" rtlCol="0">
            <a:spAutoFit/>
          </a:bodyPr>
          <a:lstStyle/>
          <a:p>
            <a:pPr algn="ctr"/>
            <a:r>
              <a:rPr lang="pt-PT" sz="1300" dirty="0" err="1">
                <a:solidFill>
                  <a:srgbClr val="003399"/>
                </a:solidFill>
                <a:latin typeface="EC Square Sans Pro Light" panose="020B0506000000020004" pitchFamily="34" charset="0"/>
              </a:rPr>
              <a:t>Preparedness</a:t>
            </a:r>
            <a:r>
              <a:rPr lang="pt-PT" sz="1300" dirty="0">
                <a:solidFill>
                  <a:srgbClr val="003399"/>
                </a:solidFill>
                <a:latin typeface="EC Square Sans Pro Light" panose="020B0506000000020004" pitchFamily="34" charset="0"/>
              </a:rPr>
              <a:t> </a:t>
            </a:r>
            <a:r>
              <a:rPr lang="pt-PT" sz="1300" dirty="0" err="1">
                <a:solidFill>
                  <a:srgbClr val="003399"/>
                </a:solidFill>
                <a:latin typeface="EC Square Sans Pro Light" panose="020B0506000000020004" pitchFamily="34" charset="0"/>
              </a:rPr>
              <a:t>is</a:t>
            </a:r>
            <a:r>
              <a:rPr lang="pt-PT" sz="1300" dirty="0">
                <a:solidFill>
                  <a:srgbClr val="003399"/>
                </a:solidFill>
                <a:latin typeface="EC Square Sans Pro Light" panose="020B0506000000020004" pitchFamily="34" charset="0"/>
              </a:rPr>
              <a:t> a </a:t>
            </a:r>
            <a:r>
              <a:rPr lang="pt-PT" sz="1300" dirty="0" err="1">
                <a:solidFill>
                  <a:srgbClr val="003399"/>
                </a:solidFill>
                <a:latin typeface="EC Square Sans Pro Light" panose="020B0506000000020004" pitchFamily="34" charset="0"/>
              </a:rPr>
              <a:t>shared</a:t>
            </a:r>
            <a:r>
              <a:rPr lang="pt-PT" sz="1300" dirty="0">
                <a:solidFill>
                  <a:srgbClr val="003399"/>
                </a:solidFill>
                <a:latin typeface="EC Square Sans Pro Light" panose="020B0506000000020004" pitchFamily="34" charset="0"/>
              </a:rPr>
              <a:t> </a:t>
            </a:r>
            <a:r>
              <a:rPr lang="pt-PT" sz="1300" dirty="0" err="1">
                <a:solidFill>
                  <a:srgbClr val="003399"/>
                </a:solidFill>
                <a:latin typeface="EC Square Sans Pro Light" panose="020B0506000000020004" pitchFamily="34" charset="0"/>
              </a:rPr>
              <a:t>responsibility</a:t>
            </a:r>
            <a:r>
              <a:rPr lang="pt-PT" sz="1300" dirty="0">
                <a:solidFill>
                  <a:srgbClr val="003399"/>
                </a:solidFill>
                <a:latin typeface="EC Square Sans Pro Light" panose="020B0506000000020004" pitchFamily="34" charset="0"/>
              </a:rPr>
              <a:t>. </a:t>
            </a:r>
          </a:p>
          <a:p>
            <a:pPr algn="ctr"/>
            <a:r>
              <a:rPr lang="pt-PT" sz="1300" dirty="0" err="1">
                <a:solidFill>
                  <a:srgbClr val="003399"/>
                </a:solidFill>
                <a:latin typeface="EC Square Sans Pro Light" panose="020B0506000000020004" pitchFamily="34" charset="0"/>
              </a:rPr>
              <a:t>Effective</a:t>
            </a:r>
            <a:r>
              <a:rPr lang="pt-PT" sz="1300" dirty="0">
                <a:solidFill>
                  <a:srgbClr val="003399"/>
                </a:solidFill>
                <a:latin typeface="EC Square Sans Pro Light" panose="020B0506000000020004" pitchFamily="34" charset="0"/>
              </a:rPr>
              <a:t> </a:t>
            </a:r>
            <a:r>
              <a:rPr lang="pt-PT" sz="1300" dirty="0" err="1">
                <a:solidFill>
                  <a:srgbClr val="003399"/>
                </a:solidFill>
                <a:latin typeface="EC Square Sans Pro Light" panose="020B0506000000020004" pitchFamily="34" charset="0"/>
              </a:rPr>
              <a:t>preparedness</a:t>
            </a:r>
            <a:r>
              <a:rPr lang="pt-PT" sz="1300" dirty="0">
                <a:solidFill>
                  <a:srgbClr val="003399"/>
                </a:solidFill>
                <a:latin typeface="EC Square Sans Pro Light" panose="020B0506000000020004" pitchFamily="34" charset="0"/>
              </a:rPr>
              <a:t> </a:t>
            </a:r>
            <a:r>
              <a:rPr lang="pt-PT" sz="1300" dirty="0" err="1">
                <a:solidFill>
                  <a:srgbClr val="003399"/>
                </a:solidFill>
                <a:latin typeface="EC Square Sans Pro Light" panose="020B0506000000020004" pitchFamily="34" charset="0"/>
              </a:rPr>
              <a:t>depends</a:t>
            </a:r>
            <a:r>
              <a:rPr lang="pt-PT" sz="1300" dirty="0">
                <a:solidFill>
                  <a:srgbClr val="003399"/>
                </a:solidFill>
                <a:latin typeface="EC Square Sans Pro Light" panose="020B0506000000020004" pitchFamily="34" charset="0"/>
              </a:rPr>
              <a:t> </a:t>
            </a:r>
          </a:p>
          <a:p>
            <a:pPr algn="ctr"/>
            <a:r>
              <a:rPr lang="pt-PT" sz="1300" dirty="0" err="1">
                <a:solidFill>
                  <a:srgbClr val="003399"/>
                </a:solidFill>
                <a:latin typeface="EC Square Sans Pro Light" panose="020B0506000000020004" pitchFamily="34" charset="0"/>
              </a:rPr>
              <a:t>on</a:t>
            </a:r>
            <a:r>
              <a:rPr lang="pt-PT" sz="1300" dirty="0">
                <a:solidFill>
                  <a:srgbClr val="003399"/>
                </a:solidFill>
                <a:latin typeface="EC Square Sans Pro Light" panose="020B0506000000020004" pitchFamily="34" charset="0"/>
              </a:rPr>
              <a:t> </a:t>
            </a:r>
            <a:r>
              <a:rPr lang="pt-PT" sz="1300" dirty="0" err="1">
                <a:solidFill>
                  <a:srgbClr val="003399"/>
                </a:solidFill>
                <a:latin typeface="EC Square Sans Pro Light" panose="020B0506000000020004" pitchFamily="34" charset="0"/>
              </a:rPr>
              <a:t>cooperation</a:t>
            </a:r>
            <a:r>
              <a:rPr lang="pt-PT" sz="1300" dirty="0">
                <a:solidFill>
                  <a:srgbClr val="003399"/>
                </a:solidFill>
                <a:latin typeface="EC Square Sans Pro Light" panose="020B0506000000020004" pitchFamily="34" charset="0"/>
              </a:rPr>
              <a:t> </a:t>
            </a:r>
            <a:r>
              <a:rPr lang="pt-PT" sz="1300" dirty="0" err="1">
                <a:solidFill>
                  <a:srgbClr val="003399"/>
                </a:solidFill>
                <a:latin typeface="EC Square Sans Pro Light" panose="020B0506000000020004" pitchFamily="34" charset="0"/>
              </a:rPr>
              <a:t>between</a:t>
            </a:r>
            <a:r>
              <a:rPr lang="pt-PT" sz="1300" dirty="0">
                <a:solidFill>
                  <a:srgbClr val="003399"/>
                </a:solidFill>
                <a:latin typeface="EC Square Sans Pro Light" panose="020B0506000000020004" pitchFamily="34" charset="0"/>
              </a:rPr>
              <a:t> </a:t>
            </a:r>
            <a:r>
              <a:rPr lang="pt-PT" sz="1300" dirty="0" err="1">
                <a:solidFill>
                  <a:srgbClr val="003399"/>
                </a:solidFill>
                <a:latin typeface="EC Square Sans Pro Light" panose="020B0506000000020004" pitchFamily="34" charset="0"/>
              </a:rPr>
              <a:t>institutions</a:t>
            </a:r>
            <a:r>
              <a:rPr lang="pt-PT" sz="1300" dirty="0">
                <a:solidFill>
                  <a:srgbClr val="003399"/>
                </a:solidFill>
                <a:latin typeface="EC Square Sans Pro Light" panose="020B0506000000020004" pitchFamily="34" charset="0"/>
              </a:rPr>
              <a:t>, </a:t>
            </a:r>
            <a:r>
              <a:rPr lang="pt-PT" sz="1300" dirty="0" err="1">
                <a:solidFill>
                  <a:srgbClr val="003399"/>
                </a:solidFill>
                <a:latin typeface="EC Square Sans Pro Light" panose="020B0506000000020004" pitchFamily="34" charset="0"/>
              </a:rPr>
              <a:t>partners</a:t>
            </a:r>
            <a:r>
              <a:rPr lang="pt-PT" sz="1300" dirty="0">
                <a:solidFill>
                  <a:srgbClr val="003399"/>
                </a:solidFill>
                <a:latin typeface="EC Square Sans Pro Light" panose="020B0506000000020004" pitchFamily="34" charset="0"/>
              </a:rPr>
              <a:t> </a:t>
            </a:r>
          </a:p>
          <a:p>
            <a:pPr algn="ctr"/>
            <a:r>
              <a:rPr lang="pt-PT" sz="1300" dirty="0" err="1">
                <a:solidFill>
                  <a:srgbClr val="003399"/>
                </a:solidFill>
                <a:latin typeface="EC Square Sans Pro Light" panose="020B0506000000020004" pitchFamily="34" charset="0"/>
              </a:rPr>
              <a:t>and</a:t>
            </a:r>
            <a:r>
              <a:rPr lang="pt-PT" sz="1300" dirty="0">
                <a:solidFill>
                  <a:srgbClr val="003399"/>
                </a:solidFill>
                <a:latin typeface="EC Square Sans Pro Light" panose="020B0506000000020004" pitchFamily="34" charset="0"/>
              </a:rPr>
              <a:t> </a:t>
            </a:r>
            <a:r>
              <a:rPr lang="pt-PT" sz="1300" dirty="0" err="1">
                <a:solidFill>
                  <a:srgbClr val="003399"/>
                </a:solidFill>
                <a:latin typeface="EC Square Sans Pro Light" panose="020B0506000000020004" pitchFamily="34" charset="0"/>
              </a:rPr>
              <a:t>communities</a:t>
            </a:r>
            <a:r>
              <a:rPr lang="pt-PT" sz="1300" dirty="0">
                <a:solidFill>
                  <a:srgbClr val="003399"/>
                </a:solidFill>
                <a:latin typeface="EC Square Sans Pro Light" panose="020B0506000000020004" pitchFamily="34" charset="0"/>
              </a:rPr>
              <a:t>.</a:t>
            </a:r>
          </a:p>
        </p:txBody>
      </p:sp>
      <p:pic>
        <p:nvPicPr>
          <p:cNvPr id="9" name="Picture 6">
            <a:extLst>
              <a:ext uri="{FF2B5EF4-FFF2-40B4-BE49-F238E27FC236}">
                <a16:creationId xmlns:a16="http://schemas.microsoft.com/office/drawing/2014/main" id="{4827D449-3354-BEC3-A66A-83FC6AC55226}"/>
              </a:ext>
            </a:extLst>
          </p:cNvPr>
          <p:cNvPicPr>
            <a:picLocks noChangeAspect="1"/>
          </p:cNvPicPr>
          <p:nvPr/>
        </p:nvPicPr>
        <p:blipFill>
          <a:blip r:embed="rId5"/>
          <a:srcRect/>
          <a:stretch/>
        </p:blipFill>
        <p:spPr>
          <a:xfrm>
            <a:off x="7476739" y="2484186"/>
            <a:ext cx="3784645" cy="464780"/>
          </a:xfrm>
          <a:prstGeom prst="rect">
            <a:avLst/>
          </a:prstGeom>
          <a:effectLst>
            <a:outerShdw blurRad="165100" dist="50800" dir="5400000" sx="101000" sy="101000" algn="ctr" rotWithShape="0">
              <a:schemeClr val="tx1">
                <a:lumMod val="75000"/>
                <a:lumOff val="25000"/>
                <a:alpha val="86000"/>
              </a:schemeClr>
            </a:outerShdw>
            <a:reflection endPos="0" dir="5400000" sy="-100000" algn="bl" rotWithShape="0"/>
          </a:effectLst>
        </p:spPr>
      </p:pic>
      <p:sp>
        <p:nvSpPr>
          <p:cNvPr id="10" name="CaixaDeTexto 9">
            <a:extLst>
              <a:ext uri="{FF2B5EF4-FFF2-40B4-BE49-F238E27FC236}">
                <a16:creationId xmlns:a16="http://schemas.microsoft.com/office/drawing/2014/main" id="{542DE096-73F2-5486-4B67-C880712EE04B}"/>
              </a:ext>
            </a:extLst>
          </p:cNvPr>
          <p:cNvSpPr txBox="1"/>
          <p:nvPr/>
        </p:nvSpPr>
        <p:spPr>
          <a:xfrm>
            <a:off x="7418346" y="5770201"/>
            <a:ext cx="1219200" cy="230832"/>
          </a:xfrm>
          <a:prstGeom prst="rect">
            <a:avLst/>
          </a:prstGeom>
          <a:noFill/>
        </p:spPr>
        <p:txBody>
          <a:bodyPr wrap="square" rtlCol="0">
            <a:spAutoFit/>
          </a:bodyPr>
          <a:lstStyle/>
          <a:p>
            <a:r>
              <a:rPr lang="pt-PT" sz="900" dirty="0">
                <a:solidFill>
                  <a:schemeClr val="bg1"/>
                </a:solidFill>
                <a:latin typeface="EC Square Sans Pro" panose="020B0506040000020004" pitchFamily="34" charset="0"/>
              </a:rPr>
              <a:t>#CPForum2026</a:t>
            </a:r>
          </a:p>
        </p:txBody>
      </p:sp>
      <p:sp>
        <p:nvSpPr>
          <p:cNvPr id="11" name="CaixaDeTexto 10">
            <a:extLst>
              <a:ext uri="{FF2B5EF4-FFF2-40B4-BE49-F238E27FC236}">
                <a16:creationId xmlns:a16="http://schemas.microsoft.com/office/drawing/2014/main" id="{B2EF0D54-8272-639E-231C-3EB419867890}"/>
              </a:ext>
            </a:extLst>
          </p:cNvPr>
          <p:cNvSpPr txBox="1"/>
          <p:nvPr/>
        </p:nvSpPr>
        <p:spPr>
          <a:xfrm>
            <a:off x="8641481" y="5809519"/>
            <a:ext cx="1836943" cy="200055"/>
          </a:xfrm>
          <a:prstGeom prst="rect">
            <a:avLst/>
          </a:prstGeom>
          <a:noFill/>
        </p:spPr>
        <p:txBody>
          <a:bodyPr wrap="square" rtlCol="0">
            <a:spAutoFit/>
          </a:bodyPr>
          <a:lstStyle/>
          <a:p>
            <a:r>
              <a:rPr lang="pt-PT" sz="700" dirty="0">
                <a:solidFill>
                  <a:schemeClr val="bg1"/>
                </a:solidFill>
                <a:latin typeface="EC Square Sans Pro Light" panose="020B0506000000020004" pitchFamily="34" charset="0"/>
              </a:rPr>
              <a:t>3-4 </a:t>
            </a:r>
            <a:r>
              <a:rPr lang="pt-PT" sz="700" dirty="0" err="1">
                <a:solidFill>
                  <a:schemeClr val="bg1"/>
                </a:solidFill>
                <a:latin typeface="EC Square Sans Pro Light" panose="020B0506000000020004" pitchFamily="34" charset="0"/>
              </a:rPr>
              <a:t>November</a:t>
            </a:r>
            <a:r>
              <a:rPr lang="pt-PT" sz="700" dirty="0">
                <a:solidFill>
                  <a:schemeClr val="bg1"/>
                </a:solidFill>
                <a:latin typeface="EC Square Sans Pro Light" panose="020B0506000000020004" pitchFamily="34" charset="0"/>
              </a:rPr>
              <a:t> 2026 | Tour &amp; </a:t>
            </a:r>
            <a:r>
              <a:rPr lang="pt-PT" sz="700" dirty="0" err="1">
                <a:solidFill>
                  <a:schemeClr val="bg1"/>
                </a:solidFill>
                <a:latin typeface="EC Square Sans Pro Light" panose="020B0506000000020004" pitchFamily="34" charset="0"/>
              </a:rPr>
              <a:t>Taxis</a:t>
            </a:r>
            <a:r>
              <a:rPr lang="pt-PT" sz="700" dirty="0">
                <a:solidFill>
                  <a:schemeClr val="bg1"/>
                </a:solidFill>
                <a:latin typeface="EC Square Sans Pro Light" panose="020B0506000000020004" pitchFamily="34" charset="0"/>
              </a:rPr>
              <a:t>, </a:t>
            </a:r>
            <a:r>
              <a:rPr lang="pt-PT" sz="700" dirty="0" err="1">
                <a:solidFill>
                  <a:schemeClr val="bg1"/>
                </a:solidFill>
                <a:latin typeface="EC Square Sans Pro Light" panose="020B0506000000020004" pitchFamily="34" charset="0"/>
              </a:rPr>
              <a:t>Brussels</a:t>
            </a:r>
            <a:endParaRPr lang="pt-PT" sz="700" dirty="0">
              <a:solidFill>
                <a:schemeClr val="bg1"/>
              </a:solidFill>
              <a:latin typeface="EC Square Sans Pro Light" panose="020B0506000000020004" pitchFamily="34" charset="0"/>
            </a:endParaRPr>
          </a:p>
        </p:txBody>
      </p:sp>
      <p:sp>
        <p:nvSpPr>
          <p:cNvPr id="13" name="CaixaDeTexto 12">
            <a:extLst>
              <a:ext uri="{FF2B5EF4-FFF2-40B4-BE49-F238E27FC236}">
                <a16:creationId xmlns:a16="http://schemas.microsoft.com/office/drawing/2014/main" id="{6392D1E8-7E9A-5879-7311-803EC66DB802}"/>
              </a:ext>
            </a:extLst>
          </p:cNvPr>
          <p:cNvSpPr txBox="1"/>
          <p:nvPr/>
        </p:nvSpPr>
        <p:spPr>
          <a:xfrm>
            <a:off x="668754" y="5336569"/>
            <a:ext cx="1219200" cy="230832"/>
          </a:xfrm>
          <a:prstGeom prst="rect">
            <a:avLst/>
          </a:prstGeom>
          <a:noFill/>
        </p:spPr>
        <p:txBody>
          <a:bodyPr wrap="square" rtlCol="0">
            <a:spAutoFit/>
          </a:bodyPr>
          <a:lstStyle/>
          <a:p>
            <a:r>
              <a:rPr lang="pt-PT" sz="900" dirty="0">
                <a:solidFill>
                  <a:schemeClr val="bg1"/>
                </a:solidFill>
                <a:latin typeface="EC Square Sans Pro Medium" panose="020B0506040000020004" pitchFamily="34" charset="0"/>
              </a:rPr>
              <a:t>#CPForum2026</a:t>
            </a:r>
          </a:p>
        </p:txBody>
      </p:sp>
      <p:sp>
        <p:nvSpPr>
          <p:cNvPr id="18" name="CaixaDeTexto 17">
            <a:extLst>
              <a:ext uri="{FF2B5EF4-FFF2-40B4-BE49-F238E27FC236}">
                <a16:creationId xmlns:a16="http://schemas.microsoft.com/office/drawing/2014/main" id="{85B8883A-BACC-1509-7960-6CCFFA0F77F9}"/>
              </a:ext>
            </a:extLst>
          </p:cNvPr>
          <p:cNvSpPr txBox="1"/>
          <p:nvPr/>
        </p:nvSpPr>
        <p:spPr>
          <a:xfrm>
            <a:off x="3603901" y="3446020"/>
            <a:ext cx="2661086" cy="384721"/>
          </a:xfrm>
          <a:prstGeom prst="rect">
            <a:avLst/>
          </a:prstGeom>
          <a:noFill/>
        </p:spPr>
        <p:txBody>
          <a:bodyPr wrap="square" rtlCol="0">
            <a:spAutoFit/>
          </a:bodyPr>
          <a:lstStyle/>
          <a:p>
            <a:pPr algn="ctr"/>
            <a:r>
              <a:rPr lang="pt-PT" sz="1900" b="1" dirty="0" err="1">
                <a:solidFill>
                  <a:schemeClr val="bg1"/>
                </a:solidFill>
                <a:latin typeface="EC Square Sans Pro" panose="020B0506040000020004" pitchFamily="34" charset="0"/>
              </a:rPr>
              <a:t>Visit</a:t>
            </a:r>
            <a:r>
              <a:rPr lang="pt-PT" sz="1900" b="1" dirty="0">
                <a:solidFill>
                  <a:schemeClr val="bg1"/>
                </a:solidFill>
                <a:latin typeface="EC Square Sans Pro" panose="020B0506040000020004" pitchFamily="34" charset="0"/>
              </a:rPr>
              <a:t> </a:t>
            </a:r>
            <a:r>
              <a:rPr lang="pt-PT" sz="1900" b="1" dirty="0" err="1">
                <a:solidFill>
                  <a:schemeClr val="bg1"/>
                </a:solidFill>
                <a:latin typeface="EC Square Sans Pro" panose="020B0506040000020004" pitchFamily="34" charset="0"/>
              </a:rPr>
              <a:t>the</a:t>
            </a:r>
            <a:r>
              <a:rPr lang="pt-PT" sz="1900" b="1" dirty="0">
                <a:solidFill>
                  <a:schemeClr val="bg1"/>
                </a:solidFill>
                <a:latin typeface="EC Square Sans Pro" panose="020B0506040000020004" pitchFamily="34" charset="0"/>
              </a:rPr>
              <a:t> </a:t>
            </a:r>
            <a:r>
              <a:rPr lang="pt-PT" sz="1900" b="1" dirty="0" err="1">
                <a:solidFill>
                  <a:schemeClr val="bg1"/>
                </a:solidFill>
                <a:latin typeface="EC Square Sans Pro" panose="020B0506040000020004" pitchFamily="34" charset="0"/>
              </a:rPr>
              <a:t>exhibition</a:t>
            </a:r>
            <a:endParaRPr lang="pt-PT" sz="1900" b="1" dirty="0">
              <a:latin typeface="EC Square Sans Pro" panose="020B0506040000020004" pitchFamily="34" charset="0"/>
            </a:endParaRPr>
          </a:p>
        </p:txBody>
      </p:sp>
      <p:sp>
        <p:nvSpPr>
          <p:cNvPr id="19" name="CaixaDeTexto 18">
            <a:extLst>
              <a:ext uri="{FF2B5EF4-FFF2-40B4-BE49-F238E27FC236}">
                <a16:creationId xmlns:a16="http://schemas.microsoft.com/office/drawing/2014/main" id="{F7924EE5-FD09-411A-10FC-649EECCFCCFC}"/>
              </a:ext>
            </a:extLst>
          </p:cNvPr>
          <p:cNvSpPr txBox="1"/>
          <p:nvPr/>
        </p:nvSpPr>
        <p:spPr>
          <a:xfrm>
            <a:off x="3603901" y="3719080"/>
            <a:ext cx="2661086" cy="323165"/>
          </a:xfrm>
          <a:prstGeom prst="rect">
            <a:avLst/>
          </a:prstGeom>
          <a:noFill/>
        </p:spPr>
        <p:txBody>
          <a:bodyPr wrap="square" rtlCol="0">
            <a:spAutoFit/>
          </a:bodyPr>
          <a:lstStyle/>
          <a:p>
            <a:pPr algn="ctr"/>
            <a:r>
              <a:rPr lang="pt-PT" sz="1500" dirty="0" err="1">
                <a:solidFill>
                  <a:schemeClr val="accent1">
                    <a:lumMod val="40000"/>
                    <a:lumOff val="60000"/>
                  </a:schemeClr>
                </a:solidFill>
                <a:latin typeface="EC Square Sans Pro Light" panose="020B0506000000020004" pitchFamily="34" charset="0"/>
              </a:rPr>
              <a:t>Innovation</a:t>
            </a:r>
            <a:r>
              <a:rPr lang="pt-PT" sz="1500" dirty="0">
                <a:solidFill>
                  <a:schemeClr val="accent1">
                    <a:lumMod val="40000"/>
                    <a:lumOff val="60000"/>
                  </a:schemeClr>
                </a:solidFill>
                <a:latin typeface="EC Square Sans Pro Light" panose="020B0506000000020004" pitchFamily="34" charset="0"/>
              </a:rPr>
              <a:t> </a:t>
            </a:r>
            <a:r>
              <a:rPr lang="pt-PT" sz="1500" dirty="0" err="1">
                <a:solidFill>
                  <a:schemeClr val="accent1">
                    <a:lumMod val="40000"/>
                    <a:lumOff val="60000"/>
                  </a:schemeClr>
                </a:solidFill>
                <a:latin typeface="EC Square Sans Pro Light" panose="020B0506000000020004" pitchFamily="34" charset="0"/>
              </a:rPr>
              <a:t>action</a:t>
            </a:r>
            <a:endParaRPr lang="pt-PT" sz="1500" dirty="0">
              <a:solidFill>
                <a:schemeClr val="accent1">
                  <a:lumMod val="40000"/>
                  <a:lumOff val="60000"/>
                </a:schemeClr>
              </a:solidFill>
              <a:latin typeface="EC Square Sans Pro Light" panose="020B0506000000020004" pitchFamily="34" charset="0"/>
            </a:endParaRPr>
          </a:p>
        </p:txBody>
      </p:sp>
      <p:pic>
        <p:nvPicPr>
          <p:cNvPr id="20" name="Picture 6">
            <a:extLst>
              <a:ext uri="{FF2B5EF4-FFF2-40B4-BE49-F238E27FC236}">
                <a16:creationId xmlns:a16="http://schemas.microsoft.com/office/drawing/2014/main" id="{33FBF9AE-3358-9624-214C-DAED9BFF744B}"/>
              </a:ext>
            </a:extLst>
          </p:cNvPr>
          <p:cNvPicPr>
            <a:picLocks noChangeAspect="1"/>
          </p:cNvPicPr>
          <p:nvPr/>
        </p:nvPicPr>
        <p:blipFill>
          <a:blip r:embed="rId5"/>
          <a:srcRect/>
          <a:stretch/>
        </p:blipFill>
        <p:spPr>
          <a:xfrm>
            <a:off x="1660400" y="2496570"/>
            <a:ext cx="4375952" cy="537396"/>
          </a:xfrm>
          <a:prstGeom prst="rect">
            <a:avLst/>
          </a:prstGeom>
          <a:effectLst>
            <a:outerShdw blurRad="165100" dist="50800" dir="5400000" sx="101000" sy="101000" algn="ctr" rotWithShape="0">
              <a:schemeClr val="tx1">
                <a:lumMod val="75000"/>
                <a:lumOff val="25000"/>
                <a:alpha val="86000"/>
              </a:schemeClr>
            </a:outerShdw>
            <a:reflection endPos="0" dir="5400000" sy="-100000" algn="bl" rotWithShape="0"/>
          </a:effectLst>
        </p:spPr>
      </p:pic>
      <p:sp>
        <p:nvSpPr>
          <p:cNvPr id="21" name="CaixaDeTexto 20">
            <a:extLst>
              <a:ext uri="{FF2B5EF4-FFF2-40B4-BE49-F238E27FC236}">
                <a16:creationId xmlns:a16="http://schemas.microsoft.com/office/drawing/2014/main" id="{2B524C0F-FA93-4765-4067-C24AA2FD5217}"/>
              </a:ext>
            </a:extLst>
          </p:cNvPr>
          <p:cNvSpPr txBox="1"/>
          <p:nvPr/>
        </p:nvSpPr>
        <p:spPr>
          <a:xfrm>
            <a:off x="3469583" y="5292041"/>
            <a:ext cx="2211117" cy="230832"/>
          </a:xfrm>
          <a:prstGeom prst="rect">
            <a:avLst/>
          </a:prstGeom>
          <a:noFill/>
        </p:spPr>
        <p:txBody>
          <a:bodyPr wrap="square" rtlCol="0">
            <a:spAutoFit/>
          </a:bodyPr>
          <a:lstStyle/>
          <a:p>
            <a:r>
              <a:rPr lang="pt-PT" sz="900" dirty="0">
                <a:solidFill>
                  <a:schemeClr val="bg1"/>
                </a:solidFill>
                <a:latin typeface="EC Square Sans Pro Light" panose="020B0506000000020004" pitchFamily="34" charset="0"/>
              </a:rPr>
              <a:t>3-4 </a:t>
            </a:r>
            <a:r>
              <a:rPr lang="pt-PT" sz="900" dirty="0" err="1">
                <a:solidFill>
                  <a:schemeClr val="bg1"/>
                </a:solidFill>
                <a:latin typeface="EC Square Sans Pro Light" panose="020B0506000000020004" pitchFamily="34" charset="0"/>
              </a:rPr>
              <a:t>November</a:t>
            </a:r>
            <a:r>
              <a:rPr lang="pt-PT" sz="900" dirty="0">
                <a:solidFill>
                  <a:schemeClr val="bg1"/>
                </a:solidFill>
                <a:latin typeface="EC Square Sans Pro Light" panose="020B0506000000020004" pitchFamily="34" charset="0"/>
              </a:rPr>
              <a:t> 2026 | Tour &amp; </a:t>
            </a:r>
            <a:r>
              <a:rPr lang="pt-PT" sz="900" dirty="0" err="1">
                <a:solidFill>
                  <a:schemeClr val="bg1"/>
                </a:solidFill>
                <a:latin typeface="EC Square Sans Pro Light" panose="020B0506000000020004" pitchFamily="34" charset="0"/>
              </a:rPr>
              <a:t>Taxis</a:t>
            </a:r>
            <a:r>
              <a:rPr lang="pt-PT" sz="900" dirty="0">
                <a:solidFill>
                  <a:schemeClr val="bg1"/>
                </a:solidFill>
                <a:latin typeface="EC Square Sans Pro Light" panose="020B0506000000020004" pitchFamily="34" charset="0"/>
              </a:rPr>
              <a:t>, </a:t>
            </a:r>
            <a:r>
              <a:rPr lang="pt-PT" sz="900" dirty="0" err="1">
                <a:solidFill>
                  <a:schemeClr val="bg1"/>
                </a:solidFill>
                <a:latin typeface="EC Square Sans Pro Light" panose="020B0506000000020004" pitchFamily="34" charset="0"/>
              </a:rPr>
              <a:t>Brussels</a:t>
            </a:r>
            <a:endParaRPr lang="pt-PT" sz="900" dirty="0">
              <a:solidFill>
                <a:schemeClr val="bg1"/>
              </a:solidFill>
              <a:latin typeface="EC Square Sans Pro Light" panose="020B0506000000020004" pitchFamily="34" charset="0"/>
            </a:endParaRPr>
          </a:p>
        </p:txBody>
      </p:sp>
      <p:cxnSp>
        <p:nvCxnSpPr>
          <p:cNvPr id="25" name="Conexão Reta 24">
            <a:extLst>
              <a:ext uri="{FF2B5EF4-FFF2-40B4-BE49-F238E27FC236}">
                <a16:creationId xmlns:a16="http://schemas.microsoft.com/office/drawing/2014/main" id="{02D6915B-DBCA-B0B3-075E-06F1DBEB21CA}"/>
              </a:ext>
            </a:extLst>
          </p:cNvPr>
          <p:cNvCxnSpPr>
            <a:cxnSpLocks/>
          </p:cNvCxnSpPr>
          <p:nvPr/>
        </p:nvCxnSpPr>
        <p:spPr>
          <a:xfrm>
            <a:off x="3840456" y="4088739"/>
            <a:ext cx="218797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788502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11B03F2E-A879-24BB-2230-77C4AA60EA10}"/>
              </a:ext>
            </a:extLst>
          </p:cNvPr>
          <p:cNvSpPr txBox="1">
            <a:spLocks/>
          </p:cNvSpPr>
          <p:nvPr/>
        </p:nvSpPr>
        <p:spPr>
          <a:xfrm>
            <a:off x="274530" y="-192930"/>
            <a:ext cx="5602452" cy="1147316"/>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000">
                <a:solidFill>
                  <a:schemeClr val="bg1"/>
                </a:solidFill>
                <a:latin typeface="EC Square Sans Pro" panose="020B0506040000020004" pitchFamily="34" charset="0"/>
              </a:rPr>
              <a:t>Social media </a:t>
            </a:r>
            <a:r>
              <a:rPr lang="en-GB" sz="4000">
                <a:solidFill>
                  <a:srgbClr val="FE5745"/>
                </a:solidFill>
                <a:latin typeface="EC Square Sans Pro" panose="020B0506040000020004" pitchFamily="34" charset="0"/>
              </a:rPr>
              <a:t>templates</a:t>
            </a:r>
            <a:endParaRPr lang="pt-PT" sz="4000">
              <a:solidFill>
                <a:srgbClr val="FE5745"/>
              </a:solidFill>
              <a:latin typeface="EC Square Sans Pro" panose="020B0506040000020004" pitchFamily="34" charset="0"/>
              <a:cs typeface="Segoe UI"/>
            </a:endParaRPr>
          </a:p>
        </p:txBody>
      </p:sp>
      <p:sp>
        <p:nvSpPr>
          <p:cNvPr id="4" name="TextBox 3"/>
          <p:cNvSpPr txBox="1"/>
          <p:nvPr/>
        </p:nvSpPr>
        <p:spPr>
          <a:xfrm>
            <a:off x="2506379" y="1371600"/>
            <a:ext cx="8046720" cy="369332"/>
          </a:xfrm>
          <a:prstGeom prst="rect">
            <a:avLst/>
          </a:prstGeom>
          <a:noFill/>
        </p:spPr>
        <p:txBody>
          <a:bodyPr wrap="square" lIns="0" tIns="0" rIns="0" bIns="0" anchor="t">
            <a:spAutoFit/>
          </a:bodyPr>
          <a:lstStyle/>
          <a:p>
            <a:pPr algn="l"/>
            <a:r>
              <a:rPr sz="2400" b="1">
                <a:solidFill>
                  <a:srgbClr val="FE5745"/>
                </a:solidFill>
                <a:latin typeface="EC Square Sans Pro"/>
              </a:rPr>
              <a:t>HOW TO USE THE TEMPLATES</a:t>
            </a:r>
          </a:p>
        </p:txBody>
      </p:sp>
      <p:sp>
        <p:nvSpPr>
          <p:cNvPr id="5" name="TextBox 4"/>
          <p:cNvSpPr txBox="1"/>
          <p:nvPr/>
        </p:nvSpPr>
        <p:spPr>
          <a:xfrm>
            <a:off x="2506379" y="1847088"/>
            <a:ext cx="3566160" cy="276999"/>
          </a:xfrm>
          <a:prstGeom prst="rect">
            <a:avLst/>
          </a:prstGeom>
          <a:noFill/>
        </p:spPr>
        <p:txBody>
          <a:bodyPr wrap="square" lIns="0" tIns="0" rIns="0" bIns="0" anchor="t">
            <a:spAutoFit/>
          </a:bodyPr>
          <a:lstStyle/>
          <a:p>
            <a:pPr algn="l"/>
            <a:r>
              <a:rPr b="1">
                <a:solidFill>
                  <a:srgbClr val="686868"/>
                </a:solidFill>
                <a:latin typeface="EC Square Sans Pro"/>
              </a:rPr>
              <a:t>STEP 1</a:t>
            </a:r>
          </a:p>
        </p:txBody>
      </p:sp>
      <p:sp>
        <p:nvSpPr>
          <p:cNvPr id="6" name="TextBox 5"/>
          <p:cNvSpPr txBox="1"/>
          <p:nvPr/>
        </p:nvSpPr>
        <p:spPr>
          <a:xfrm>
            <a:off x="2506379" y="2157984"/>
            <a:ext cx="3566160" cy="677108"/>
          </a:xfrm>
          <a:prstGeom prst="rect">
            <a:avLst/>
          </a:prstGeom>
          <a:noFill/>
        </p:spPr>
        <p:txBody>
          <a:bodyPr wrap="square" lIns="0" tIns="0" rIns="0" bIns="0" anchor="t">
            <a:spAutoFit/>
          </a:bodyPr>
          <a:lstStyle/>
          <a:p>
            <a:pPr algn="l"/>
            <a:r>
              <a:rPr lang="en-GB" sz="4400" b="1">
                <a:solidFill>
                  <a:srgbClr val="003399"/>
                </a:solidFill>
                <a:latin typeface="EC Square Sans Pro"/>
              </a:rPr>
              <a:t>EDIT</a:t>
            </a:r>
            <a:endParaRPr sz="4400" b="1">
              <a:solidFill>
                <a:srgbClr val="003399"/>
              </a:solidFill>
              <a:latin typeface="EC Square Sans Pro"/>
            </a:endParaRPr>
          </a:p>
        </p:txBody>
      </p:sp>
      <p:sp>
        <p:nvSpPr>
          <p:cNvPr id="7" name="TextBox 6"/>
          <p:cNvSpPr txBox="1"/>
          <p:nvPr/>
        </p:nvSpPr>
        <p:spPr>
          <a:xfrm>
            <a:off x="2506379" y="3136392"/>
            <a:ext cx="3566160" cy="307777"/>
          </a:xfrm>
          <a:prstGeom prst="rect">
            <a:avLst/>
          </a:prstGeom>
          <a:noFill/>
        </p:spPr>
        <p:txBody>
          <a:bodyPr wrap="square" lIns="0" tIns="0" rIns="0" bIns="0" anchor="t">
            <a:spAutoFit/>
          </a:bodyPr>
          <a:lstStyle/>
          <a:p>
            <a:pPr algn="l"/>
            <a:r>
              <a:rPr sz="2000" b="0">
                <a:solidFill>
                  <a:srgbClr val="242424"/>
                </a:solidFill>
                <a:latin typeface="EC Square Sans Pro"/>
              </a:rPr>
              <a:t>Update the text and images</a:t>
            </a:r>
          </a:p>
        </p:txBody>
      </p:sp>
      <p:sp>
        <p:nvSpPr>
          <p:cNvPr id="8" name="TextBox 7"/>
          <p:cNvSpPr txBox="1"/>
          <p:nvPr/>
        </p:nvSpPr>
        <p:spPr>
          <a:xfrm>
            <a:off x="2506379" y="3557016"/>
            <a:ext cx="3566160" cy="502920"/>
          </a:xfrm>
          <a:prstGeom prst="rect">
            <a:avLst/>
          </a:prstGeom>
          <a:noFill/>
        </p:spPr>
        <p:txBody>
          <a:bodyPr wrap="square" lIns="0" tIns="0" rIns="0" bIns="0" anchor="t">
            <a:spAutoFit/>
          </a:bodyPr>
          <a:lstStyle/>
          <a:p>
            <a:pPr algn="l"/>
            <a:r>
              <a:rPr sz="2300" b="1">
                <a:solidFill>
                  <a:srgbClr val="FE5745"/>
                </a:solidFill>
                <a:latin typeface="EC Square Sans Pro"/>
              </a:rPr>
              <a:t>TO SUIT YOUR AUDIENCE</a:t>
            </a:r>
          </a:p>
        </p:txBody>
      </p:sp>
      <p:sp>
        <p:nvSpPr>
          <p:cNvPr id="9" name="TextBox 8"/>
          <p:cNvSpPr txBox="1"/>
          <p:nvPr/>
        </p:nvSpPr>
        <p:spPr>
          <a:xfrm>
            <a:off x="6712619" y="1847088"/>
            <a:ext cx="3566160" cy="276999"/>
          </a:xfrm>
          <a:prstGeom prst="rect">
            <a:avLst/>
          </a:prstGeom>
          <a:noFill/>
        </p:spPr>
        <p:txBody>
          <a:bodyPr wrap="square" lIns="0" tIns="0" rIns="0" bIns="0" anchor="t">
            <a:spAutoFit/>
          </a:bodyPr>
          <a:lstStyle/>
          <a:p>
            <a:pPr algn="l"/>
            <a:r>
              <a:rPr b="1">
                <a:solidFill>
                  <a:srgbClr val="686868"/>
                </a:solidFill>
                <a:latin typeface="EC Square Sans Pro"/>
              </a:rPr>
              <a:t>STEP 2</a:t>
            </a:r>
          </a:p>
        </p:txBody>
      </p:sp>
      <p:sp>
        <p:nvSpPr>
          <p:cNvPr id="10" name="TextBox 9"/>
          <p:cNvSpPr txBox="1"/>
          <p:nvPr/>
        </p:nvSpPr>
        <p:spPr>
          <a:xfrm>
            <a:off x="6712619" y="2157984"/>
            <a:ext cx="3566160" cy="677108"/>
          </a:xfrm>
          <a:prstGeom prst="rect">
            <a:avLst/>
          </a:prstGeom>
          <a:noFill/>
        </p:spPr>
        <p:txBody>
          <a:bodyPr wrap="square" lIns="0" tIns="0" rIns="0" bIns="0" anchor="t">
            <a:spAutoFit/>
          </a:bodyPr>
          <a:lstStyle/>
          <a:p>
            <a:pPr algn="l"/>
            <a:r>
              <a:rPr lang="en-GB" sz="4400" b="1">
                <a:solidFill>
                  <a:srgbClr val="003399"/>
                </a:solidFill>
                <a:latin typeface="EC Square Sans Pro"/>
              </a:rPr>
              <a:t>EXPORT</a:t>
            </a:r>
            <a:endParaRPr sz="4400" b="1">
              <a:solidFill>
                <a:srgbClr val="003399"/>
              </a:solidFill>
              <a:latin typeface="EC Square Sans Pro"/>
            </a:endParaRPr>
          </a:p>
        </p:txBody>
      </p:sp>
      <p:sp>
        <p:nvSpPr>
          <p:cNvPr id="11" name="TextBox 10"/>
          <p:cNvSpPr txBox="1"/>
          <p:nvPr/>
        </p:nvSpPr>
        <p:spPr>
          <a:xfrm>
            <a:off x="6712619" y="3136392"/>
            <a:ext cx="3566160" cy="307777"/>
          </a:xfrm>
          <a:prstGeom prst="rect">
            <a:avLst/>
          </a:prstGeom>
          <a:noFill/>
        </p:spPr>
        <p:txBody>
          <a:bodyPr wrap="square" lIns="0" tIns="0" rIns="0" bIns="0" anchor="t">
            <a:spAutoFit/>
          </a:bodyPr>
          <a:lstStyle/>
          <a:p>
            <a:pPr algn="l"/>
            <a:r>
              <a:rPr sz="2000" b="0" dirty="0">
                <a:solidFill>
                  <a:srgbClr val="242424"/>
                </a:solidFill>
                <a:latin typeface="EC Square Sans Pro"/>
              </a:rPr>
              <a:t>Save the relevant </a:t>
            </a:r>
            <a:r>
              <a:rPr lang="en-GB" sz="2000" b="0" dirty="0">
                <a:solidFill>
                  <a:srgbClr val="242424"/>
                </a:solidFill>
                <a:latin typeface="EC Square Sans Pro"/>
              </a:rPr>
              <a:t>visual</a:t>
            </a:r>
            <a:r>
              <a:rPr sz="2000" b="0" dirty="0">
                <a:solidFill>
                  <a:srgbClr val="242424"/>
                </a:solidFill>
                <a:latin typeface="EC Square Sans Pro"/>
              </a:rPr>
              <a:t> as a JPG</a:t>
            </a:r>
          </a:p>
        </p:txBody>
      </p:sp>
      <p:sp>
        <p:nvSpPr>
          <p:cNvPr id="12" name="TextBox 11"/>
          <p:cNvSpPr txBox="1"/>
          <p:nvPr/>
        </p:nvSpPr>
        <p:spPr>
          <a:xfrm>
            <a:off x="6712619" y="3557016"/>
            <a:ext cx="3566160" cy="707886"/>
          </a:xfrm>
          <a:prstGeom prst="rect">
            <a:avLst/>
          </a:prstGeom>
          <a:noFill/>
        </p:spPr>
        <p:txBody>
          <a:bodyPr wrap="square" lIns="0" tIns="0" rIns="0" bIns="0" anchor="t">
            <a:spAutoFit/>
          </a:bodyPr>
          <a:lstStyle/>
          <a:p>
            <a:pPr algn="l"/>
            <a:r>
              <a:rPr lang="en-GB" sz="2300" b="1" dirty="0">
                <a:solidFill>
                  <a:srgbClr val="FE5745"/>
                </a:solidFill>
                <a:latin typeface="EC Square Sans Pro"/>
              </a:rPr>
              <a:t>CLICK</a:t>
            </a:r>
            <a:r>
              <a:rPr sz="2300" b="1" dirty="0">
                <a:solidFill>
                  <a:srgbClr val="FE5745"/>
                </a:solidFill>
                <a:latin typeface="EC Square Sans Pro"/>
              </a:rPr>
              <a:t> </a:t>
            </a:r>
            <a:r>
              <a:rPr lang="en-GB" sz="2300" b="1" dirty="0">
                <a:solidFill>
                  <a:srgbClr val="FE5745"/>
                </a:solidFill>
                <a:latin typeface="EC Square Sans Pro"/>
              </a:rPr>
              <a:t>VISUAL</a:t>
            </a:r>
            <a:r>
              <a:rPr sz="2300" b="1" dirty="0">
                <a:solidFill>
                  <a:srgbClr val="FE5745"/>
                </a:solidFill>
                <a:latin typeface="EC Square Sans Pro"/>
              </a:rPr>
              <a:t>&gt; EXPORT &gt; CHANGE FILE TYPE</a:t>
            </a:r>
          </a:p>
        </p:txBody>
      </p:sp>
      <p:sp>
        <p:nvSpPr>
          <p:cNvPr id="13" name="Rectangle 12"/>
          <p:cNvSpPr/>
          <p:nvPr/>
        </p:nvSpPr>
        <p:spPr>
          <a:xfrm>
            <a:off x="6246275" y="1737360"/>
            <a:ext cx="16459" cy="2578608"/>
          </a:xfrm>
          <a:prstGeom prst="rect">
            <a:avLst/>
          </a:prstGeom>
          <a:solidFill>
            <a:srgbClr val="D7DE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Platform flexibility note"/>
          <p:cNvSpPr txBox="1"/>
          <p:nvPr/>
        </p:nvSpPr>
        <p:spPr>
          <a:xfrm>
            <a:off x="2442371" y="4389120"/>
            <a:ext cx="8869680" cy="661912"/>
          </a:xfrm>
          <a:prstGeom prst="rect">
            <a:avLst/>
          </a:prstGeom>
          <a:noFill/>
        </p:spPr>
        <p:txBody>
          <a:bodyPr wrap="square" lIns="0" tIns="0" rIns="0" bIns="0" anchor="t">
            <a:spAutoFit/>
          </a:bodyPr>
          <a:lstStyle/>
          <a:p>
            <a:pPr algn="l">
              <a:lnSpc>
                <a:spcPct val="110000"/>
              </a:lnSpc>
              <a:spcBef>
                <a:spcPts val="0"/>
              </a:spcBef>
              <a:spcAft>
                <a:spcPts val="0"/>
              </a:spcAft>
            </a:pPr>
            <a:r>
              <a:rPr lang="en-GB" sz="2000" b="0" dirty="0">
                <a:solidFill>
                  <a:srgbClr val="333333"/>
                </a:solidFill>
                <a:latin typeface="EC Square Sans Pro"/>
              </a:rPr>
              <a:t>Visuals templates in </a:t>
            </a:r>
            <a:r>
              <a:rPr sz="2000" b="0" dirty="0">
                <a:solidFill>
                  <a:srgbClr val="333333"/>
                </a:solidFill>
                <a:latin typeface="EC Square Sans Pro"/>
              </a:rPr>
              <a:t>PowerPoint are fully editable. Crop vertical formats after export and check platform character limits before publishing.</a:t>
            </a:r>
          </a:p>
        </p:txBody>
      </p:sp>
      <p:sp>
        <p:nvSpPr>
          <p:cNvPr id="15" name="Forum Tagline"/>
          <p:cNvSpPr txBox="1"/>
          <p:nvPr/>
        </p:nvSpPr>
        <p:spPr>
          <a:xfrm>
            <a:off x="6606289" y="835065"/>
            <a:ext cx="5237803" cy="246221"/>
          </a:xfrm>
          <a:prstGeom prst="rect">
            <a:avLst/>
          </a:prstGeom>
          <a:noFill/>
        </p:spPr>
        <p:txBody>
          <a:bodyPr wrap="square" lIns="0" tIns="0" rIns="0" bIns="0" anchor="ctr">
            <a:spAutoFit/>
          </a:bodyPr>
          <a:lstStyle/>
          <a:p>
            <a:pPr algn="l"/>
            <a:r>
              <a:rPr sz="1600" b="0" i="0" dirty="0">
                <a:solidFill>
                  <a:srgbClr val="FFFFFF"/>
                </a:solidFill>
                <a:latin typeface="EC Square Sans Pro"/>
              </a:rPr>
              <a:t>Preparing today, ready for tomorrow</a:t>
            </a:r>
            <a:endParaRPr lang="en-GB" sz="1600" b="0" i="0" dirty="0">
              <a:solidFill>
                <a:srgbClr val="FFFFFF"/>
              </a:solidFill>
              <a:latin typeface="EC Square Sans Pro"/>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tângulo 7">
            <a:extLst>
              <a:ext uri="{FF2B5EF4-FFF2-40B4-BE49-F238E27FC236}">
                <a16:creationId xmlns:a16="http://schemas.microsoft.com/office/drawing/2014/main" id="{FD9EFECA-76F2-9C48-83FD-20DC450DCAE8}"/>
              </a:ext>
            </a:extLst>
          </p:cNvPr>
          <p:cNvSpPr/>
          <p:nvPr/>
        </p:nvSpPr>
        <p:spPr>
          <a:xfrm>
            <a:off x="528084" y="1492179"/>
            <a:ext cx="3811697" cy="4832091"/>
          </a:xfrm>
          <a:prstGeom prst="rect">
            <a:avLst/>
          </a:prstGeom>
          <a:solidFill>
            <a:srgbClr val="FE57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dirty="0"/>
          </a:p>
        </p:txBody>
      </p:sp>
      <p:sp>
        <p:nvSpPr>
          <p:cNvPr id="3" name="Title 1">
            <a:extLst>
              <a:ext uri="{FF2B5EF4-FFF2-40B4-BE49-F238E27FC236}">
                <a16:creationId xmlns:a16="http://schemas.microsoft.com/office/drawing/2014/main" id="{DC39725C-4680-0840-A0D6-8E03B3748274}"/>
              </a:ext>
            </a:extLst>
          </p:cNvPr>
          <p:cNvSpPr txBox="1">
            <a:spLocks/>
          </p:cNvSpPr>
          <p:nvPr/>
        </p:nvSpPr>
        <p:spPr>
          <a:xfrm>
            <a:off x="274530" y="-192930"/>
            <a:ext cx="5602452" cy="1147316"/>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000" dirty="0">
                <a:solidFill>
                  <a:schemeClr val="bg1"/>
                </a:solidFill>
                <a:latin typeface="EC Square Sans Pro" panose="020B0506040000020004" pitchFamily="34" charset="0"/>
              </a:rPr>
              <a:t>Social media </a:t>
            </a:r>
            <a:r>
              <a:rPr lang="en-GB" sz="4000" dirty="0">
                <a:solidFill>
                  <a:srgbClr val="FE5745"/>
                </a:solidFill>
                <a:latin typeface="EC Square Sans Pro" panose="020B0506040000020004" pitchFamily="34" charset="0"/>
              </a:rPr>
              <a:t>templates</a:t>
            </a:r>
            <a:endParaRPr lang="pt-PT" sz="4000" dirty="0">
              <a:solidFill>
                <a:srgbClr val="FE5745"/>
              </a:solidFill>
              <a:latin typeface="EC Square Sans Pro" panose="020B0506040000020004" pitchFamily="34" charset="0"/>
              <a:cs typeface="Segoe UI"/>
            </a:endParaRPr>
          </a:p>
        </p:txBody>
      </p:sp>
      <p:sp>
        <p:nvSpPr>
          <p:cNvPr id="6" name="TextBox 3">
            <a:extLst>
              <a:ext uri="{FF2B5EF4-FFF2-40B4-BE49-F238E27FC236}">
                <a16:creationId xmlns:a16="http://schemas.microsoft.com/office/drawing/2014/main" id="{74C7AEBA-2C70-D446-923A-1C18E9D7306D}"/>
              </a:ext>
            </a:extLst>
          </p:cNvPr>
          <p:cNvSpPr txBox="1"/>
          <p:nvPr/>
        </p:nvSpPr>
        <p:spPr>
          <a:xfrm>
            <a:off x="4229818" y="1081286"/>
            <a:ext cx="7108156" cy="569386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800" dirty="0">
                <a:latin typeface="EC Square Sans Pro" panose="020B0506040000020004" pitchFamily="34" charset="0"/>
              </a:rPr>
              <a:t>The speaker file with a photo is in PowerPoint to allow for easy editing. To use it:</a:t>
            </a:r>
            <a:endParaRPr lang="en-GB" sz="2800" dirty="0">
              <a:latin typeface="EC Square Sans Pro" panose="020B0506040000020004" pitchFamily="34" charset="0"/>
              <a:ea typeface="Calibri"/>
              <a:cs typeface="Calibri"/>
            </a:endParaRPr>
          </a:p>
          <a:p>
            <a:pPr marL="971550" lvl="1" indent="-514350">
              <a:buClr>
                <a:srgbClr val="FE5745"/>
              </a:buClr>
              <a:buFont typeface="+mj-lt"/>
              <a:buAutoNum type="arabicPeriod"/>
            </a:pPr>
            <a:r>
              <a:rPr lang="en-GB" sz="2800" dirty="0">
                <a:latin typeface="EC Square Sans Pro" panose="020B0506040000020004" pitchFamily="34" charset="0"/>
                <a:ea typeface="Calibri"/>
                <a:cs typeface="Calibri"/>
              </a:rPr>
              <a:t>Edit the text </a:t>
            </a:r>
          </a:p>
          <a:p>
            <a:pPr marL="971550" lvl="1" indent="-514350">
              <a:buClr>
                <a:srgbClr val="FE5745"/>
              </a:buClr>
              <a:buFont typeface="+mj-lt"/>
              <a:buAutoNum type="arabicPeriod"/>
            </a:pPr>
            <a:r>
              <a:rPr lang="en-BE" sz="2800" dirty="0">
                <a:latin typeface="EC Square Sans Pro" panose="020B0506040000020004" pitchFamily="34" charset="0"/>
                <a:ea typeface="Calibri"/>
                <a:cs typeface="Calibri"/>
              </a:rPr>
              <a:t>Select the photo, then choose Picture Format → Change Picture</a:t>
            </a:r>
            <a:r>
              <a:rPr lang="en-GB" sz="2800" dirty="0">
                <a:latin typeface="EC Square Sans Pro" panose="020B0506040000020004" pitchFamily="34" charset="0"/>
                <a:ea typeface="Calibri"/>
                <a:cs typeface="Calibri"/>
              </a:rPr>
              <a:t> (In Ribbon)</a:t>
            </a:r>
            <a:r>
              <a:rPr lang="en-BE" sz="2800" dirty="0">
                <a:latin typeface="EC Square Sans Pro" panose="020B0506040000020004" pitchFamily="34" charset="0"/>
                <a:ea typeface="Calibri"/>
                <a:cs typeface="Calibri"/>
              </a:rPr>
              <a:t> → From a File</a:t>
            </a:r>
            <a:endParaRPr lang="en-GB" sz="2800" dirty="0">
              <a:latin typeface="EC Square Sans Pro" panose="020B0506040000020004" pitchFamily="34" charset="0"/>
              <a:ea typeface="Calibri"/>
              <a:cs typeface="Calibri"/>
            </a:endParaRPr>
          </a:p>
          <a:p>
            <a:pPr marL="971550" lvl="1" indent="-514350">
              <a:buClr>
                <a:srgbClr val="FE5745"/>
              </a:buClr>
              <a:buFont typeface="+mj-lt"/>
              <a:buAutoNum type="arabicPeriod"/>
            </a:pPr>
            <a:r>
              <a:rPr lang="en-BE" sz="2800" dirty="0">
                <a:latin typeface="EC Square Sans Pro" panose="020B0506040000020004" pitchFamily="34" charset="0"/>
                <a:ea typeface="Calibri"/>
                <a:cs typeface="Calibri"/>
              </a:rPr>
              <a:t>Select all parts of the visual, right-click, and choose Group</a:t>
            </a:r>
            <a:endParaRPr lang="en-GB" sz="2800" dirty="0">
              <a:latin typeface="EC Square Sans Pro" panose="020B0506040000020004" pitchFamily="34" charset="0"/>
              <a:ea typeface="Calibri"/>
              <a:cs typeface="Calibri"/>
            </a:endParaRPr>
          </a:p>
          <a:p>
            <a:pPr marL="971550" lvl="1" indent="-514350">
              <a:buClr>
                <a:srgbClr val="FE5745"/>
              </a:buClr>
              <a:buFont typeface="+mj-lt"/>
              <a:buAutoNum type="arabicPeriod"/>
            </a:pPr>
            <a:r>
              <a:rPr lang="en-BE" sz="2800" dirty="0">
                <a:latin typeface="EC Square Sans Pro" panose="020B0506040000020004" pitchFamily="34" charset="0"/>
                <a:ea typeface="Calibri"/>
                <a:cs typeface="Calibri"/>
              </a:rPr>
              <a:t>Right-click the grouped visual →</a:t>
            </a:r>
            <a:r>
              <a:rPr lang="en-GB" sz="2800" dirty="0">
                <a:latin typeface="EC Square Sans Pro" panose="020B0506040000020004" pitchFamily="34" charset="0"/>
                <a:ea typeface="Calibri"/>
                <a:cs typeface="Calibri"/>
              </a:rPr>
              <a:t> choose</a:t>
            </a:r>
            <a:r>
              <a:rPr lang="en-BE" sz="2800" dirty="0">
                <a:latin typeface="EC Square Sans Pro" panose="020B0506040000020004" pitchFamily="34" charset="0"/>
                <a:ea typeface="Calibri"/>
                <a:cs typeface="Calibri"/>
              </a:rPr>
              <a:t> Save as Picture </a:t>
            </a:r>
            <a:r>
              <a:rPr lang="en-GB" sz="2800" dirty="0">
                <a:latin typeface="EC Square Sans Pro" panose="020B0506040000020004" pitchFamily="34" charset="0"/>
                <a:ea typeface="Calibri"/>
                <a:cs typeface="Calibri"/>
              </a:rPr>
              <a:t> </a:t>
            </a:r>
          </a:p>
          <a:p>
            <a:pPr marL="971550" lvl="1" indent="-514350">
              <a:buClr>
                <a:srgbClr val="FE5745"/>
              </a:buClr>
              <a:buFont typeface="+mj-lt"/>
              <a:buAutoNum type="arabicPeriod"/>
            </a:pPr>
            <a:r>
              <a:rPr lang="en-BE" sz="2800" dirty="0">
                <a:latin typeface="EC Square Sans Pro" panose="020B0506040000020004" pitchFamily="34" charset="0"/>
                <a:ea typeface="Calibri"/>
                <a:cs typeface="Calibri"/>
              </a:rPr>
              <a:t>For the vertical version, crop the saved image if needed</a:t>
            </a:r>
            <a:endParaRPr lang="en-GB" sz="2800" dirty="0">
              <a:latin typeface="EC Square Sans Pro" panose="020B0506040000020004" pitchFamily="34" charset="0"/>
              <a:ea typeface="Calibri"/>
              <a:cs typeface="Calibri"/>
            </a:endParaRPr>
          </a:p>
          <a:p>
            <a:endParaRPr lang="en-GB" sz="2800" dirty="0">
              <a:highlight>
                <a:srgbClr val="FFFFFF"/>
              </a:highlight>
              <a:latin typeface="EC Square Sans Pro" panose="020B0506040000020004" pitchFamily="34" charset="0"/>
              <a:ea typeface="Calibri"/>
              <a:cs typeface="Calibri"/>
            </a:endParaRPr>
          </a:p>
        </p:txBody>
      </p:sp>
      <p:sp>
        <p:nvSpPr>
          <p:cNvPr id="9" name="Retângulo 8">
            <a:extLst>
              <a:ext uri="{FF2B5EF4-FFF2-40B4-BE49-F238E27FC236}">
                <a16:creationId xmlns:a16="http://schemas.microsoft.com/office/drawing/2014/main" id="{D1EB4049-D483-CC47-8142-E13754A6515D}"/>
              </a:ext>
            </a:extLst>
          </p:cNvPr>
          <p:cNvSpPr/>
          <p:nvPr/>
        </p:nvSpPr>
        <p:spPr>
          <a:xfrm>
            <a:off x="854026" y="1432144"/>
            <a:ext cx="3485755" cy="830997"/>
          </a:xfrm>
          <a:prstGeom prst="rect">
            <a:avLst/>
          </a:prstGeom>
        </p:spPr>
        <p:txBody>
          <a:bodyPr wrap="square">
            <a:spAutoFit/>
          </a:bodyPr>
          <a:lstStyle/>
          <a:p>
            <a:r>
              <a:rPr lang="en-GB" sz="2400" dirty="0">
                <a:solidFill>
                  <a:schemeClr val="bg1"/>
                </a:solidFill>
                <a:latin typeface="EC Square Sans Pro" panose="020B0506040000020004" pitchFamily="34" charset="0"/>
              </a:rPr>
              <a:t>Example Speaker </a:t>
            </a:r>
            <a:br>
              <a:rPr lang="en-GB" sz="2400" dirty="0">
                <a:solidFill>
                  <a:schemeClr val="bg1"/>
                </a:solidFill>
                <a:latin typeface="EC Square Sans Pro" panose="020B0506040000020004" pitchFamily="34" charset="0"/>
              </a:rPr>
            </a:br>
            <a:r>
              <a:rPr lang="en-GB" sz="2400" dirty="0">
                <a:solidFill>
                  <a:schemeClr val="bg1"/>
                </a:solidFill>
                <a:latin typeface="EC Square Sans Pro" panose="020B0506040000020004" pitchFamily="34" charset="0"/>
              </a:rPr>
              <a:t>photo LI vertical option</a:t>
            </a:r>
            <a:endParaRPr lang="pt-PT" sz="2400" dirty="0">
              <a:latin typeface="EC Square Sans Pro" panose="020B0506040000020004" pitchFamily="34" charset="0"/>
            </a:endParaRPr>
          </a:p>
        </p:txBody>
      </p:sp>
      <p:sp>
        <p:nvSpPr>
          <p:cNvPr id="10" name="Forum Tagline"/>
          <p:cNvSpPr txBox="1"/>
          <p:nvPr/>
        </p:nvSpPr>
        <p:spPr>
          <a:xfrm>
            <a:off x="6606289" y="835065"/>
            <a:ext cx="5237803" cy="246221"/>
          </a:xfrm>
          <a:prstGeom prst="rect">
            <a:avLst/>
          </a:prstGeom>
          <a:noFill/>
        </p:spPr>
        <p:txBody>
          <a:bodyPr wrap="square" lIns="0" tIns="0" rIns="0" bIns="0" anchor="ctr">
            <a:spAutoFit/>
          </a:bodyPr>
          <a:lstStyle/>
          <a:p>
            <a:pPr algn="l"/>
            <a:r>
              <a:rPr sz="1600" b="0" i="0" dirty="0">
                <a:solidFill>
                  <a:srgbClr val="FFFFFF"/>
                </a:solidFill>
                <a:latin typeface="EC Square Sans Pro"/>
              </a:rPr>
              <a:t>Preparing today, ready for tomorrow</a:t>
            </a:r>
            <a:endParaRPr lang="en-GB" sz="1600" b="0" i="0" dirty="0">
              <a:solidFill>
                <a:srgbClr val="FFFFFF"/>
              </a:solidFill>
              <a:latin typeface="EC Square Sans Pro"/>
            </a:endParaRPr>
          </a:p>
        </p:txBody>
      </p:sp>
      <p:grpSp>
        <p:nvGrpSpPr>
          <p:cNvPr id="23" name="Group 22">
            <a:extLst>
              <a:ext uri="{FF2B5EF4-FFF2-40B4-BE49-F238E27FC236}">
                <a16:creationId xmlns:a16="http://schemas.microsoft.com/office/drawing/2014/main" id="{2EE3832B-CC2E-D444-2122-6AF919870282}"/>
              </a:ext>
            </a:extLst>
          </p:cNvPr>
          <p:cNvGrpSpPr/>
          <p:nvPr/>
        </p:nvGrpSpPr>
        <p:grpSpPr>
          <a:xfrm>
            <a:off x="912123" y="2344263"/>
            <a:ext cx="3137283" cy="3667070"/>
            <a:chOff x="912123" y="2344263"/>
            <a:chExt cx="3137283" cy="3667070"/>
          </a:xfrm>
        </p:grpSpPr>
        <p:pic>
          <p:nvPicPr>
            <p:cNvPr id="7" name="Picture 6">
              <a:extLst>
                <a:ext uri="{FF2B5EF4-FFF2-40B4-BE49-F238E27FC236}">
                  <a16:creationId xmlns:a16="http://schemas.microsoft.com/office/drawing/2014/main" id="{4A46631B-F179-964A-BD42-9988CBB5DBBA}"/>
                </a:ext>
              </a:extLst>
            </p:cNvPr>
            <p:cNvPicPr>
              <a:picLocks noChangeAspect="1"/>
            </p:cNvPicPr>
            <p:nvPr/>
          </p:nvPicPr>
          <p:blipFill>
            <a:blip r:embed="rId3"/>
            <a:srcRect/>
            <a:stretch/>
          </p:blipFill>
          <p:spPr>
            <a:xfrm>
              <a:off x="912123" y="2344263"/>
              <a:ext cx="2933656" cy="3667070"/>
            </a:xfrm>
            <a:prstGeom prst="rect">
              <a:avLst/>
            </a:prstGeom>
            <a:effectLst>
              <a:outerShdw blurRad="165100" dist="50800" dir="5400000" sx="101000" sy="101000" algn="ctr" rotWithShape="0">
                <a:schemeClr val="tx1">
                  <a:lumMod val="75000"/>
                  <a:lumOff val="25000"/>
                  <a:alpha val="86000"/>
                </a:schemeClr>
              </a:outerShdw>
              <a:reflection endPos="0" dir="5400000" sy="-100000" algn="bl" rotWithShape="0"/>
            </a:effectLst>
          </p:spPr>
        </p:pic>
        <p:sp>
          <p:nvSpPr>
            <p:cNvPr id="4" name="CaixaDeTexto 3">
              <a:extLst>
                <a:ext uri="{FF2B5EF4-FFF2-40B4-BE49-F238E27FC236}">
                  <a16:creationId xmlns:a16="http://schemas.microsoft.com/office/drawing/2014/main" id="{B3271BE1-94BB-7A99-7645-DAB60F02C0F1}"/>
                </a:ext>
              </a:extLst>
            </p:cNvPr>
            <p:cNvSpPr txBox="1"/>
            <p:nvPr/>
          </p:nvSpPr>
          <p:spPr>
            <a:xfrm>
              <a:off x="1381525" y="2824506"/>
              <a:ext cx="2058412" cy="400110"/>
            </a:xfrm>
            <a:prstGeom prst="rect">
              <a:avLst/>
            </a:prstGeom>
            <a:noFill/>
          </p:spPr>
          <p:txBody>
            <a:bodyPr wrap="square" rtlCol="0">
              <a:spAutoFit/>
            </a:bodyPr>
            <a:lstStyle/>
            <a:p>
              <a:pPr algn="ctr"/>
              <a:r>
                <a:rPr lang="pt-PT" sz="2000" b="1" dirty="0">
                  <a:solidFill>
                    <a:schemeClr val="bg1"/>
                  </a:solidFill>
                  <a:latin typeface="EC Square Sans Pro" panose="020B0506040000020004" pitchFamily="34" charset="0"/>
                </a:rPr>
                <a:t>NAME SURNAME</a:t>
              </a:r>
              <a:r>
                <a:rPr lang="pt-PT" sz="2000" b="1" dirty="0">
                  <a:latin typeface="EC Square Sans Pro" panose="020B0506040000020004" pitchFamily="34" charset="0"/>
                </a:rPr>
                <a:t> </a:t>
              </a:r>
            </a:p>
          </p:txBody>
        </p:sp>
        <p:sp>
          <p:nvSpPr>
            <p:cNvPr id="5" name="CaixaDeTexto 4">
              <a:extLst>
                <a:ext uri="{FF2B5EF4-FFF2-40B4-BE49-F238E27FC236}">
                  <a16:creationId xmlns:a16="http://schemas.microsoft.com/office/drawing/2014/main" id="{5B0AD464-3D9F-E30C-BF7E-97C76D5A4924}"/>
                </a:ext>
              </a:extLst>
            </p:cNvPr>
            <p:cNvSpPr txBox="1"/>
            <p:nvPr/>
          </p:nvSpPr>
          <p:spPr>
            <a:xfrm>
              <a:off x="1381525" y="3081180"/>
              <a:ext cx="2058412" cy="276999"/>
            </a:xfrm>
            <a:prstGeom prst="rect">
              <a:avLst/>
            </a:prstGeom>
            <a:noFill/>
          </p:spPr>
          <p:txBody>
            <a:bodyPr wrap="square" rtlCol="0">
              <a:spAutoFit/>
            </a:bodyPr>
            <a:lstStyle/>
            <a:p>
              <a:pPr algn="ctr"/>
              <a:r>
                <a:rPr lang="pt-PT" sz="1200" dirty="0">
                  <a:solidFill>
                    <a:schemeClr val="bg1"/>
                  </a:solidFill>
                  <a:latin typeface="EC Square Sans Pro Light" panose="020B0506000000020004" pitchFamily="34" charset="0"/>
                </a:rPr>
                <a:t>Job </a:t>
              </a:r>
              <a:r>
                <a:rPr lang="pt-PT" sz="1200" dirty="0" err="1">
                  <a:solidFill>
                    <a:schemeClr val="bg1"/>
                  </a:solidFill>
                  <a:latin typeface="EC Square Sans Pro Light" panose="020B0506000000020004" pitchFamily="34" charset="0"/>
                </a:rPr>
                <a:t>Title</a:t>
              </a:r>
              <a:r>
                <a:rPr lang="pt-PT" sz="1200" dirty="0">
                  <a:solidFill>
                    <a:schemeClr val="bg1"/>
                  </a:solidFill>
                  <a:latin typeface="EC Square Sans Pro Light" panose="020B0506000000020004" pitchFamily="34" charset="0"/>
                </a:rPr>
                <a:t> – </a:t>
              </a:r>
              <a:r>
                <a:rPr lang="pt-PT" sz="1200" dirty="0" err="1">
                  <a:solidFill>
                    <a:schemeClr val="bg1"/>
                  </a:solidFill>
                  <a:latin typeface="EC Square Sans Pro Light" panose="020B0506000000020004" pitchFamily="34" charset="0"/>
                </a:rPr>
                <a:t>Organisation</a:t>
              </a:r>
              <a:endParaRPr lang="pt-PT" sz="1200" dirty="0">
                <a:latin typeface="EC Square Sans Pro Light" panose="020B0506000000020004" pitchFamily="34" charset="0"/>
              </a:endParaRPr>
            </a:p>
          </p:txBody>
        </p:sp>
        <p:pic>
          <p:nvPicPr>
            <p:cNvPr id="14" name="Picture 6">
              <a:extLst>
                <a:ext uri="{FF2B5EF4-FFF2-40B4-BE49-F238E27FC236}">
                  <a16:creationId xmlns:a16="http://schemas.microsoft.com/office/drawing/2014/main" id="{28627C11-D962-99F2-0744-837604A775FC}"/>
                </a:ext>
              </a:extLst>
            </p:cNvPr>
            <p:cNvPicPr>
              <a:picLocks noChangeAspect="1"/>
            </p:cNvPicPr>
            <p:nvPr/>
          </p:nvPicPr>
          <p:blipFill>
            <a:blip r:embed="rId4"/>
            <a:srcRect/>
            <a:stretch/>
          </p:blipFill>
          <p:spPr>
            <a:xfrm>
              <a:off x="1381524" y="3355820"/>
              <a:ext cx="2144553" cy="2210108"/>
            </a:xfrm>
            <a:prstGeom prst="rect">
              <a:avLst/>
            </a:prstGeom>
            <a:effectLst>
              <a:reflection endPos="0" dir="5400000" sy="-100000" algn="bl" rotWithShape="0"/>
            </a:effectLst>
          </p:spPr>
        </p:pic>
        <p:pic>
          <p:nvPicPr>
            <p:cNvPr id="16" name="Picture 6">
              <a:extLst>
                <a:ext uri="{FF2B5EF4-FFF2-40B4-BE49-F238E27FC236}">
                  <a16:creationId xmlns:a16="http://schemas.microsoft.com/office/drawing/2014/main" id="{3750CD33-76A7-31BC-7025-179EA8A75049}"/>
                </a:ext>
              </a:extLst>
            </p:cNvPr>
            <p:cNvPicPr>
              <a:picLocks noChangeAspect="1"/>
            </p:cNvPicPr>
            <p:nvPr/>
          </p:nvPicPr>
          <p:blipFill>
            <a:blip r:embed="rId5"/>
            <a:srcRect/>
            <a:stretch/>
          </p:blipFill>
          <p:spPr>
            <a:xfrm>
              <a:off x="1319914" y="2402434"/>
              <a:ext cx="2580846" cy="316946"/>
            </a:xfrm>
            <a:prstGeom prst="rect">
              <a:avLst/>
            </a:prstGeom>
            <a:effectLst>
              <a:reflection endPos="0" dir="5400000" sy="-100000" algn="bl" rotWithShape="0"/>
            </a:effectLst>
          </p:spPr>
        </p:pic>
        <p:sp>
          <p:nvSpPr>
            <p:cNvPr id="17" name="CaixaDeTexto 16">
              <a:extLst>
                <a:ext uri="{FF2B5EF4-FFF2-40B4-BE49-F238E27FC236}">
                  <a16:creationId xmlns:a16="http://schemas.microsoft.com/office/drawing/2014/main" id="{A6005929-B463-CE3C-C9CC-D1804906ABEE}"/>
                </a:ext>
              </a:extLst>
            </p:cNvPr>
            <p:cNvSpPr txBox="1"/>
            <p:nvPr/>
          </p:nvSpPr>
          <p:spPr>
            <a:xfrm rot="21209160">
              <a:off x="1376036" y="4967136"/>
              <a:ext cx="2058412" cy="215444"/>
            </a:xfrm>
            <a:prstGeom prst="rect">
              <a:avLst/>
            </a:prstGeom>
            <a:noFill/>
          </p:spPr>
          <p:txBody>
            <a:bodyPr wrap="square" rtlCol="0">
              <a:spAutoFit/>
            </a:bodyPr>
            <a:lstStyle/>
            <a:p>
              <a:r>
                <a:rPr lang="pt-PT" sz="800" b="1" dirty="0">
                  <a:solidFill>
                    <a:schemeClr val="bg1"/>
                  </a:solidFill>
                  <a:latin typeface="EC Square Sans Pro" panose="020B0506040000020004" pitchFamily="34" charset="0"/>
                </a:rPr>
                <a:t>SESSION TITLE</a:t>
              </a:r>
            </a:p>
          </p:txBody>
        </p:sp>
        <p:sp>
          <p:nvSpPr>
            <p:cNvPr id="18" name="CaixaDeTexto 17">
              <a:extLst>
                <a:ext uri="{FF2B5EF4-FFF2-40B4-BE49-F238E27FC236}">
                  <a16:creationId xmlns:a16="http://schemas.microsoft.com/office/drawing/2014/main" id="{C266FDF8-959A-9B51-7125-EB955BE047DE}"/>
                </a:ext>
              </a:extLst>
            </p:cNvPr>
            <p:cNvSpPr txBox="1"/>
            <p:nvPr/>
          </p:nvSpPr>
          <p:spPr>
            <a:xfrm>
              <a:off x="967103" y="5686432"/>
              <a:ext cx="1219200" cy="200055"/>
            </a:xfrm>
            <a:prstGeom prst="rect">
              <a:avLst/>
            </a:prstGeom>
            <a:noFill/>
          </p:spPr>
          <p:txBody>
            <a:bodyPr wrap="square" rtlCol="0">
              <a:spAutoFit/>
            </a:bodyPr>
            <a:lstStyle/>
            <a:p>
              <a:r>
                <a:rPr lang="pt-PT" sz="700" dirty="0">
                  <a:solidFill>
                    <a:schemeClr val="bg1"/>
                  </a:solidFill>
                  <a:latin typeface="EC Square Sans Pro" panose="020B0506040000020004" pitchFamily="34" charset="0"/>
                </a:rPr>
                <a:t>#CPForum2026</a:t>
              </a:r>
            </a:p>
          </p:txBody>
        </p:sp>
        <p:sp>
          <p:nvSpPr>
            <p:cNvPr id="19" name="CaixaDeTexto 18">
              <a:extLst>
                <a:ext uri="{FF2B5EF4-FFF2-40B4-BE49-F238E27FC236}">
                  <a16:creationId xmlns:a16="http://schemas.microsoft.com/office/drawing/2014/main" id="{DE3F6EF1-23FD-FCA1-AB1D-1C52CD470D41}"/>
                </a:ext>
              </a:extLst>
            </p:cNvPr>
            <p:cNvSpPr txBox="1"/>
            <p:nvPr/>
          </p:nvSpPr>
          <p:spPr>
            <a:xfrm>
              <a:off x="2008836" y="5705221"/>
              <a:ext cx="1836943" cy="169277"/>
            </a:xfrm>
            <a:prstGeom prst="rect">
              <a:avLst/>
            </a:prstGeom>
            <a:noFill/>
          </p:spPr>
          <p:txBody>
            <a:bodyPr wrap="square" rtlCol="0">
              <a:spAutoFit/>
            </a:bodyPr>
            <a:lstStyle/>
            <a:p>
              <a:r>
                <a:rPr lang="pt-PT" sz="500" dirty="0">
                  <a:solidFill>
                    <a:schemeClr val="bg1"/>
                  </a:solidFill>
                  <a:latin typeface="EC Square Sans Pro Light" panose="020B0506000000020004" pitchFamily="34" charset="0"/>
                </a:rPr>
                <a:t>3-4 </a:t>
              </a:r>
              <a:r>
                <a:rPr lang="pt-PT" sz="500" dirty="0" err="1">
                  <a:solidFill>
                    <a:schemeClr val="bg1"/>
                  </a:solidFill>
                  <a:latin typeface="EC Square Sans Pro Light" panose="020B0506000000020004" pitchFamily="34" charset="0"/>
                </a:rPr>
                <a:t>November</a:t>
              </a:r>
              <a:r>
                <a:rPr lang="pt-PT" sz="500" dirty="0">
                  <a:solidFill>
                    <a:schemeClr val="bg1"/>
                  </a:solidFill>
                  <a:latin typeface="EC Square Sans Pro Light" panose="020B0506000000020004" pitchFamily="34" charset="0"/>
                </a:rPr>
                <a:t> 2026 | Tour &amp; </a:t>
              </a:r>
              <a:r>
                <a:rPr lang="pt-PT" sz="500" dirty="0" err="1">
                  <a:solidFill>
                    <a:schemeClr val="bg1"/>
                  </a:solidFill>
                  <a:latin typeface="EC Square Sans Pro Light" panose="020B0506000000020004" pitchFamily="34" charset="0"/>
                </a:rPr>
                <a:t>Taxis</a:t>
              </a:r>
              <a:r>
                <a:rPr lang="pt-PT" sz="500" dirty="0">
                  <a:solidFill>
                    <a:schemeClr val="bg1"/>
                  </a:solidFill>
                  <a:latin typeface="EC Square Sans Pro Light" panose="020B0506000000020004" pitchFamily="34" charset="0"/>
                </a:rPr>
                <a:t>, </a:t>
              </a:r>
              <a:r>
                <a:rPr lang="pt-PT" sz="500" dirty="0" err="1">
                  <a:solidFill>
                    <a:schemeClr val="bg1"/>
                  </a:solidFill>
                  <a:latin typeface="EC Square Sans Pro Light" panose="020B0506000000020004" pitchFamily="34" charset="0"/>
                </a:rPr>
                <a:t>Brussels</a:t>
              </a:r>
              <a:endParaRPr lang="pt-PT" sz="500" dirty="0">
                <a:solidFill>
                  <a:schemeClr val="bg1"/>
                </a:solidFill>
                <a:latin typeface="EC Square Sans Pro Light" panose="020B0506000000020004" pitchFamily="34" charset="0"/>
              </a:endParaRPr>
            </a:p>
          </p:txBody>
        </p:sp>
        <p:sp>
          <p:nvSpPr>
            <p:cNvPr id="11" name="CaixaDeTexto 10">
              <a:extLst>
                <a:ext uri="{FF2B5EF4-FFF2-40B4-BE49-F238E27FC236}">
                  <a16:creationId xmlns:a16="http://schemas.microsoft.com/office/drawing/2014/main" id="{287044EE-941A-5052-3C92-F21409562B05}"/>
                </a:ext>
              </a:extLst>
            </p:cNvPr>
            <p:cNvSpPr txBox="1"/>
            <p:nvPr/>
          </p:nvSpPr>
          <p:spPr>
            <a:xfrm rot="21209160">
              <a:off x="1990994" y="3371945"/>
              <a:ext cx="2058412" cy="276999"/>
            </a:xfrm>
            <a:prstGeom prst="rect">
              <a:avLst/>
            </a:prstGeom>
            <a:noFill/>
          </p:spPr>
          <p:txBody>
            <a:bodyPr wrap="square" rtlCol="0">
              <a:spAutoFit/>
            </a:bodyPr>
            <a:lstStyle/>
            <a:p>
              <a:pPr algn="ctr"/>
              <a:r>
                <a:rPr lang="pt-PT" sz="1200" b="1" dirty="0">
                  <a:solidFill>
                    <a:srgbClr val="003399"/>
                  </a:solidFill>
                  <a:latin typeface="EC Square Sans Pro" panose="020B0506040000020004" pitchFamily="34" charset="0"/>
                </a:rPr>
                <a:t>SPEAKER</a:t>
              </a:r>
            </a:p>
          </p:txBody>
        </p:sp>
        <p:sp>
          <p:nvSpPr>
            <p:cNvPr id="12" name="CaixaDeTexto 11">
              <a:extLst>
                <a:ext uri="{FF2B5EF4-FFF2-40B4-BE49-F238E27FC236}">
                  <a16:creationId xmlns:a16="http://schemas.microsoft.com/office/drawing/2014/main" id="{CF28118D-58D3-2332-1B74-4001C0CC99D8}"/>
                </a:ext>
              </a:extLst>
            </p:cNvPr>
            <p:cNvSpPr txBox="1"/>
            <p:nvPr/>
          </p:nvSpPr>
          <p:spPr>
            <a:xfrm rot="21209160">
              <a:off x="1375076" y="5250545"/>
              <a:ext cx="2058412" cy="230832"/>
            </a:xfrm>
            <a:prstGeom prst="rect">
              <a:avLst/>
            </a:prstGeom>
            <a:noFill/>
          </p:spPr>
          <p:txBody>
            <a:bodyPr wrap="square" rtlCol="0">
              <a:spAutoFit/>
            </a:bodyPr>
            <a:lstStyle/>
            <a:p>
              <a:r>
                <a:rPr lang="pt-PT" sz="900" b="1" dirty="0">
                  <a:solidFill>
                    <a:schemeClr val="bg1"/>
                  </a:solidFill>
                  <a:latin typeface="EC Square Sans Pro" panose="020B0506040000020004" pitchFamily="34" charset="0"/>
                </a:rPr>
                <a:t>SESSION TITLE</a:t>
              </a:r>
            </a:p>
          </p:txBody>
        </p:sp>
        <p:sp>
          <p:nvSpPr>
            <p:cNvPr id="13" name="Retângulo 1">
              <a:extLst>
                <a:ext uri="{FF2B5EF4-FFF2-40B4-BE49-F238E27FC236}">
                  <a16:creationId xmlns:a16="http://schemas.microsoft.com/office/drawing/2014/main" id="{F12F63DB-6A56-1249-97AC-72C4EA32DD15}"/>
                </a:ext>
              </a:extLst>
            </p:cNvPr>
            <p:cNvSpPr/>
            <p:nvPr/>
          </p:nvSpPr>
          <p:spPr>
            <a:xfrm>
              <a:off x="1388225" y="3557847"/>
              <a:ext cx="2136276" cy="1807974"/>
            </a:xfrm>
            <a:custGeom>
              <a:avLst/>
              <a:gdLst>
                <a:gd name="connsiteX0" fmla="*/ 0 w 1911927"/>
                <a:gd name="connsiteY0" fmla="*/ 0 h 1641764"/>
                <a:gd name="connsiteX1" fmla="*/ 1911927 w 1911927"/>
                <a:gd name="connsiteY1" fmla="*/ 0 h 1641764"/>
                <a:gd name="connsiteX2" fmla="*/ 1911927 w 1911927"/>
                <a:gd name="connsiteY2" fmla="*/ 1641764 h 1641764"/>
                <a:gd name="connsiteX3" fmla="*/ 0 w 1911927"/>
                <a:gd name="connsiteY3" fmla="*/ 1641764 h 1641764"/>
                <a:gd name="connsiteX4" fmla="*/ 0 w 1911927"/>
                <a:gd name="connsiteY4" fmla="*/ 0 h 1641764"/>
                <a:gd name="connsiteX0" fmla="*/ 36945 w 1911927"/>
                <a:gd name="connsiteY0" fmla="*/ 387927 h 1641764"/>
                <a:gd name="connsiteX1" fmla="*/ 1911927 w 1911927"/>
                <a:gd name="connsiteY1" fmla="*/ 0 h 1641764"/>
                <a:gd name="connsiteX2" fmla="*/ 1911927 w 1911927"/>
                <a:gd name="connsiteY2" fmla="*/ 1641764 h 1641764"/>
                <a:gd name="connsiteX3" fmla="*/ 0 w 1911927"/>
                <a:gd name="connsiteY3" fmla="*/ 1641764 h 1641764"/>
                <a:gd name="connsiteX4" fmla="*/ 36945 w 1911927"/>
                <a:gd name="connsiteY4" fmla="*/ 387927 h 1641764"/>
                <a:gd name="connsiteX0" fmla="*/ 2020 w 1911927"/>
                <a:gd name="connsiteY0" fmla="*/ 191077 h 1641764"/>
                <a:gd name="connsiteX1" fmla="*/ 1911927 w 1911927"/>
                <a:gd name="connsiteY1" fmla="*/ 0 h 1641764"/>
                <a:gd name="connsiteX2" fmla="*/ 1911927 w 1911927"/>
                <a:gd name="connsiteY2" fmla="*/ 1641764 h 1641764"/>
                <a:gd name="connsiteX3" fmla="*/ 0 w 1911927"/>
                <a:gd name="connsiteY3" fmla="*/ 1641764 h 1641764"/>
                <a:gd name="connsiteX4" fmla="*/ 2020 w 1911927"/>
                <a:gd name="connsiteY4" fmla="*/ 191077 h 1641764"/>
                <a:gd name="connsiteX0" fmla="*/ 2020 w 1911927"/>
                <a:gd name="connsiteY0" fmla="*/ 191077 h 1641764"/>
                <a:gd name="connsiteX1" fmla="*/ 1911927 w 1911927"/>
                <a:gd name="connsiteY1" fmla="*/ 0 h 1641764"/>
                <a:gd name="connsiteX2" fmla="*/ 1781752 w 1911927"/>
                <a:gd name="connsiteY2" fmla="*/ 1194089 h 1641764"/>
                <a:gd name="connsiteX3" fmla="*/ 0 w 1911927"/>
                <a:gd name="connsiteY3" fmla="*/ 1641764 h 1641764"/>
                <a:gd name="connsiteX4" fmla="*/ 2020 w 1911927"/>
                <a:gd name="connsiteY4" fmla="*/ 191077 h 1641764"/>
                <a:gd name="connsiteX0" fmla="*/ 2020 w 1911927"/>
                <a:gd name="connsiteY0" fmla="*/ 191077 h 1641764"/>
                <a:gd name="connsiteX1" fmla="*/ 1911927 w 1911927"/>
                <a:gd name="connsiteY1" fmla="*/ 0 h 1641764"/>
                <a:gd name="connsiteX2" fmla="*/ 1902402 w 1911927"/>
                <a:gd name="connsiteY2" fmla="*/ 1390939 h 1641764"/>
                <a:gd name="connsiteX3" fmla="*/ 0 w 1911927"/>
                <a:gd name="connsiteY3" fmla="*/ 1641764 h 1641764"/>
                <a:gd name="connsiteX4" fmla="*/ 2020 w 1911927"/>
                <a:gd name="connsiteY4" fmla="*/ 191077 h 1641764"/>
                <a:gd name="connsiteX0" fmla="*/ 9 w 1909916"/>
                <a:gd name="connsiteY0" fmla="*/ 191077 h 1540164"/>
                <a:gd name="connsiteX1" fmla="*/ 1909916 w 1909916"/>
                <a:gd name="connsiteY1" fmla="*/ 0 h 1540164"/>
                <a:gd name="connsiteX2" fmla="*/ 1900391 w 1909916"/>
                <a:gd name="connsiteY2" fmla="*/ 1390939 h 1540164"/>
                <a:gd name="connsiteX3" fmla="*/ 36089 w 1909916"/>
                <a:gd name="connsiteY3" fmla="*/ 1540164 h 1540164"/>
                <a:gd name="connsiteX4" fmla="*/ 9 w 1909916"/>
                <a:gd name="connsiteY4" fmla="*/ 191077 h 1540164"/>
                <a:gd name="connsiteX0" fmla="*/ 116 w 1910023"/>
                <a:gd name="connsiteY0" fmla="*/ 191077 h 1600489"/>
                <a:gd name="connsiteX1" fmla="*/ 1910023 w 1910023"/>
                <a:gd name="connsiteY1" fmla="*/ 0 h 1600489"/>
                <a:gd name="connsiteX2" fmla="*/ 1900498 w 1910023"/>
                <a:gd name="connsiteY2" fmla="*/ 1390939 h 1600489"/>
                <a:gd name="connsiteX3" fmla="*/ 1271 w 1910023"/>
                <a:gd name="connsiteY3" fmla="*/ 1600489 h 1600489"/>
                <a:gd name="connsiteX4" fmla="*/ 116 w 1910023"/>
                <a:gd name="connsiteY4" fmla="*/ 191077 h 1600489"/>
                <a:gd name="connsiteX0" fmla="*/ 116 w 1910023"/>
                <a:gd name="connsiteY0" fmla="*/ 206952 h 1616364"/>
                <a:gd name="connsiteX1" fmla="*/ 1910023 w 1910023"/>
                <a:gd name="connsiteY1" fmla="*/ 0 h 1616364"/>
                <a:gd name="connsiteX2" fmla="*/ 1900498 w 1910023"/>
                <a:gd name="connsiteY2" fmla="*/ 1406814 h 1616364"/>
                <a:gd name="connsiteX3" fmla="*/ 1271 w 1910023"/>
                <a:gd name="connsiteY3" fmla="*/ 1616364 h 1616364"/>
                <a:gd name="connsiteX4" fmla="*/ 116 w 1910023"/>
                <a:gd name="connsiteY4" fmla="*/ 206952 h 1616364"/>
                <a:gd name="connsiteX0" fmla="*/ 116 w 1900498"/>
                <a:gd name="connsiteY0" fmla="*/ 195855 h 1605267"/>
                <a:gd name="connsiteX1" fmla="*/ 1876857 w 1900498"/>
                <a:gd name="connsiteY1" fmla="*/ 0 h 1605267"/>
                <a:gd name="connsiteX2" fmla="*/ 1900498 w 1900498"/>
                <a:gd name="connsiteY2" fmla="*/ 1395717 h 1605267"/>
                <a:gd name="connsiteX3" fmla="*/ 1271 w 1900498"/>
                <a:gd name="connsiteY3" fmla="*/ 1605267 h 1605267"/>
                <a:gd name="connsiteX4" fmla="*/ 116 w 1900498"/>
                <a:gd name="connsiteY4" fmla="*/ 195855 h 1605267"/>
                <a:gd name="connsiteX0" fmla="*/ 116 w 1902652"/>
                <a:gd name="connsiteY0" fmla="*/ 192156 h 1601568"/>
                <a:gd name="connsiteX1" fmla="*/ 1902652 w 1902652"/>
                <a:gd name="connsiteY1" fmla="*/ 0 h 1601568"/>
                <a:gd name="connsiteX2" fmla="*/ 1900498 w 1902652"/>
                <a:gd name="connsiteY2" fmla="*/ 1392018 h 1601568"/>
                <a:gd name="connsiteX3" fmla="*/ 1271 w 1902652"/>
                <a:gd name="connsiteY3" fmla="*/ 1601568 h 1601568"/>
                <a:gd name="connsiteX4" fmla="*/ 116 w 1902652"/>
                <a:gd name="connsiteY4" fmla="*/ 192156 h 1601568"/>
                <a:gd name="connsiteX0" fmla="*/ 116 w 1902652"/>
                <a:gd name="connsiteY0" fmla="*/ 206952 h 1616364"/>
                <a:gd name="connsiteX1" fmla="*/ 1902652 w 1902652"/>
                <a:gd name="connsiteY1" fmla="*/ 0 h 1616364"/>
                <a:gd name="connsiteX2" fmla="*/ 1900498 w 1902652"/>
                <a:gd name="connsiteY2" fmla="*/ 1406814 h 1616364"/>
                <a:gd name="connsiteX3" fmla="*/ 1271 w 1902652"/>
                <a:gd name="connsiteY3" fmla="*/ 1616364 h 1616364"/>
                <a:gd name="connsiteX4" fmla="*/ 116 w 1902652"/>
                <a:gd name="connsiteY4" fmla="*/ 206952 h 16163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2652" h="1616364">
                  <a:moveTo>
                    <a:pt x="116" y="206952"/>
                  </a:moveTo>
                  <a:lnTo>
                    <a:pt x="1902652" y="0"/>
                  </a:lnTo>
                  <a:lnTo>
                    <a:pt x="1900498" y="1406814"/>
                  </a:lnTo>
                  <a:lnTo>
                    <a:pt x="1271" y="1616364"/>
                  </a:lnTo>
                  <a:cubicBezTo>
                    <a:pt x="1944" y="1132802"/>
                    <a:pt x="-557" y="690514"/>
                    <a:pt x="116" y="206952"/>
                  </a:cubicBezTo>
                  <a:close/>
                </a:path>
              </a:pathLst>
            </a:custGeom>
            <a:blipFill>
              <a:blip r:embed="rId6"/>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wrap="none" lIns="1080000" rIns="90000" bIns="251999" rtlCol="0" anchor="ctr">
              <a:noAutofit/>
            </a:bodyPr>
            <a:lstStyle/>
            <a:p>
              <a:pPr algn="ctr"/>
              <a:endParaRPr lang="pt-PT" dirty="0"/>
            </a:p>
          </p:txBody>
        </p:sp>
      </p:grpSp>
    </p:spTree>
    <p:extLst>
      <p:ext uri="{BB962C8B-B14F-4D97-AF65-F5344CB8AC3E}">
        <p14:creationId xmlns:p14="http://schemas.microsoft.com/office/powerpoint/2010/main" val="7133284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14EA5E-BE54-B08D-56A1-ABD012B0289E}"/>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11B03F2E-A879-24BB-2230-77C4AA60EA10}"/>
              </a:ext>
            </a:extLst>
          </p:cNvPr>
          <p:cNvSpPr txBox="1">
            <a:spLocks/>
          </p:cNvSpPr>
          <p:nvPr/>
        </p:nvSpPr>
        <p:spPr>
          <a:xfrm>
            <a:off x="274530" y="-192930"/>
            <a:ext cx="5602452" cy="1147316"/>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000">
                <a:solidFill>
                  <a:schemeClr val="bg1"/>
                </a:solidFill>
                <a:latin typeface="EC Square Sans Pro" panose="020B0506040000020004" pitchFamily="34" charset="0"/>
              </a:rPr>
              <a:t>Social media </a:t>
            </a:r>
            <a:r>
              <a:rPr lang="en-GB" sz="4000">
                <a:solidFill>
                  <a:srgbClr val="FE5745"/>
                </a:solidFill>
                <a:latin typeface="EC Square Sans Pro" panose="020B0506040000020004" pitchFamily="34" charset="0"/>
              </a:rPr>
              <a:t>templates</a:t>
            </a:r>
            <a:endParaRPr lang="pt-PT" sz="4000">
              <a:solidFill>
                <a:srgbClr val="FE5745"/>
              </a:solidFill>
              <a:latin typeface="EC Square Sans Pro" panose="020B0506040000020004" pitchFamily="34" charset="0"/>
              <a:cs typeface="Segoe UI"/>
            </a:endParaRPr>
          </a:p>
        </p:txBody>
      </p:sp>
      <p:sp>
        <p:nvSpPr>
          <p:cNvPr id="4" name="TextBox 3"/>
          <p:cNvSpPr txBox="1"/>
          <p:nvPr/>
        </p:nvSpPr>
        <p:spPr>
          <a:xfrm>
            <a:off x="2506379" y="1371600"/>
            <a:ext cx="8046720" cy="369332"/>
          </a:xfrm>
          <a:prstGeom prst="rect">
            <a:avLst/>
          </a:prstGeom>
          <a:noFill/>
        </p:spPr>
        <p:txBody>
          <a:bodyPr wrap="square" lIns="0" tIns="0" rIns="0" bIns="0" anchor="t">
            <a:spAutoFit/>
          </a:bodyPr>
          <a:lstStyle/>
          <a:p>
            <a:pPr algn="l"/>
            <a:r>
              <a:rPr sz="2400" b="1" dirty="0">
                <a:solidFill>
                  <a:srgbClr val="FE5745"/>
                </a:solidFill>
                <a:latin typeface="EC Square Sans Pro"/>
              </a:rPr>
              <a:t>TEMPLATE GUIDE</a:t>
            </a:r>
          </a:p>
        </p:txBody>
      </p:sp>
      <p:sp>
        <p:nvSpPr>
          <p:cNvPr id="5" name="TextBox 4"/>
          <p:cNvSpPr txBox="1"/>
          <p:nvPr/>
        </p:nvSpPr>
        <p:spPr>
          <a:xfrm>
            <a:off x="2506379" y="1847088"/>
            <a:ext cx="3566160" cy="276999"/>
          </a:xfrm>
          <a:prstGeom prst="rect">
            <a:avLst/>
          </a:prstGeom>
          <a:noFill/>
        </p:spPr>
        <p:txBody>
          <a:bodyPr wrap="square" lIns="0" tIns="0" rIns="0" bIns="0" anchor="t">
            <a:spAutoFit/>
          </a:bodyPr>
          <a:lstStyle/>
          <a:p>
            <a:pPr algn="l"/>
            <a:r>
              <a:rPr b="1" dirty="0">
                <a:solidFill>
                  <a:srgbClr val="686868"/>
                </a:solidFill>
                <a:latin typeface="EC Square Sans Pro"/>
              </a:rPr>
              <a:t>SLIDES</a:t>
            </a:r>
          </a:p>
        </p:txBody>
      </p:sp>
      <p:sp>
        <p:nvSpPr>
          <p:cNvPr id="6" name="TextBox 5"/>
          <p:cNvSpPr txBox="1"/>
          <p:nvPr/>
        </p:nvSpPr>
        <p:spPr>
          <a:xfrm>
            <a:off x="2506379" y="2157984"/>
            <a:ext cx="3566160" cy="677108"/>
          </a:xfrm>
          <a:prstGeom prst="rect">
            <a:avLst/>
          </a:prstGeom>
          <a:noFill/>
        </p:spPr>
        <p:txBody>
          <a:bodyPr wrap="square" lIns="0" tIns="0" rIns="0" bIns="0" anchor="t">
            <a:spAutoFit/>
          </a:bodyPr>
          <a:lstStyle/>
          <a:p>
            <a:pPr algn="l"/>
            <a:r>
              <a:rPr lang="en-GB" sz="4400" b="1">
                <a:solidFill>
                  <a:srgbClr val="003399"/>
                </a:solidFill>
                <a:latin typeface="EC Square Sans Pro"/>
              </a:rPr>
              <a:t>16–20</a:t>
            </a:r>
            <a:endParaRPr sz="4400" b="1" dirty="0">
              <a:solidFill>
                <a:srgbClr val="003399"/>
              </a:solidFill>
              <a:latin typeface="EC Square Sans Pro"/>
            </a:endParaRPr>
          </a:p>
        </p:txBody>
      </p:sp>
      <p:sp>
        <p:nvSpPr>
          <p:cNvPr id="7" name="TextBox 6"/>
          <p:cNvSpPr txBox="1"/>
          <p:nvPr/>
        </p:nvSpPr>
        <p:spPr>
          <a:xfrm>
            <a:off x="2506379" y="3136392"/>
            <a:ext cx="3566160" cy="307777"/>
          </a:xfrm>
          <a:prstGeom prst="rect">
            <a:avLst/>
          </a:prstGeom>
          <a:noFill/>
        </p:spPr>
        <p:txBody>
          <a:bodyPr wrap="square" lIns="0" tIns="0" rIns="0" bIns="0" anchor="t">
            <a:spAutoFit/>
          </a:bodyPr>
          <a:lstStyle/>
          <a:p>
            <a:pPr algn="l"/>
            <a:r>
              <a:rPr sz="2000" b="0" dirty="0">
                <a:solidFill>
                  <a:srgbClr val="242424"/>
                </a:solidFill>
                <a:latin typeface="EC Square Sans Pro"/>
              </a:rPr>
              <a:t>Social media templates for</a:t>
            </a:r>
          </a:p>
        </p:txBody>
      </p:sp>
      <p:sp>
        <p:nvSpPr>
          <p:cNvPr id="8" name="TextBox 7"/>
          <p:cNvSpPr txBox="1"/>
          <p:nvPr/>
        </p:nvSpPr>
        <p:spPr>
          <a:xfrm>
            <a:off x="2506379" y="3557016"/>
            <a:ext cx="3566160" cy="502920"/>
          </a:xfrm>
          <a:prstGeom prst="rect">
            <a:avLst/>
          </a:prstGeom>
          <a:noFill/>
        </p:spPr>
        <p:txBody>
          <a:bodyPr wrap="square" lIns="0" tIns="0" rIns="0" bIns="0" anchor="t">
            <a:spAutoFit/>
          </a:bodyPr>
          <a:lstStyle/>
          <a:p>
            <a:pPr algn="l"/>
            <a:r>
              <a:rPr sz="2300" b="1">
                <a:solidFill>
                  <a:srgbClr val="FE5745"/>
                </a:solidFill>
                <a:latin typeface="EC Square Sans Pro"/>
              </a:rPr>
              <a:t>EVENT AMBASSADORS</a:t>
            </a:r>
          </a:p>
        </p:txBody>
      </p:sp>
      <p:sp>
        <p:nvSpPr>
          <p:cNvPr id="9" name="TextBox 8"/>
          <p:cNvSpPr txBox="1"/>
          <p:nvPr/>
        </p:nvSpPr>
        <p:spPr>
          <a:xfrm>
            <a:off x="6712619" y="1847088"/>
            <a:ext cx="3566160" cy="276999"/>
          </a:xfrm>
          <a:prstGeom prst="rect">
            <a:avLst/>
          </a:prstGeom>
          <a:noFill/>
        </p:spPr>
        <p:txBody>
          <a:bodyPr wrap="square" lIns="0" tIns="0" rIns="0" bIns="0" anchor="t">
            <a:spAutoFit/>
          </a:bodyPr>
          <a:lstStyle/>
          <a:p>
            <a:pPr algn="l"/>
            <a:r>
              <a:rPr b="1" dirty="0">
                <a:solidFill>
                  <a:srgbClr val="686868"/>
                </a:solidFill>
                <a:latin typeface="EC Square Sans Pro"/>
              </a:rPr>
              <a:t>SLIDES</a:t>
            </a:r>
          </a:p>
        </p:txBody>
      </p:sp>
      <p:sp>
        <p:nvSpPr>
          <p:cNvPr id="10" name="TextBox 9"/>
          <p:cNvSpPr txBox="1"/>
          <p:nvPr/>
        </p:nvSpPr>
        <p:spPr>
          <a:xfrm>
            <a:off x="6712619" y="2157984"/>
            <a:ext cx="3566160" cy="677108"/>
          </a:xfrm>
          <a:prstGeom prst="rect">
            <a:avLst/>
          </a:prstGeom>
          <a:noFill/>
        </p:spPr>
        <p:txBody>
          <a:bodyPr wrap="square" lIns="0" tIns="0" rIns="0" bIns="0" anchor="t">
            <a:spAutoFit/>
          </a:bodyPr>
          <a:lstStyle/>
          <a:p>
            <a:pPr algn="l"/>
            <a:r>
              <a:rPr lang="en-GB" sz="4400" b="1">
                <a:solidFill>
                  <a:srgbClr val="003399"/>
                </a:solidFill>
                <a:latin typeface="EC Square Sans Pro"/>
              </a:rPr>
              <a:t>21–24</a:t>
            </a:r>
            <a:endParaRPr sz="4400" b="1" dirty="0">
              <a:solidFill>
                <a:srgbClr val="003399"/>
              </a:solidFill>
              <a:latin typeface="EC Square Sans Pro"/>
            </a:endParaRPr>
          </a:p>
        </p:txBody>
      </p:sp>
      <p:sp>
        <p:nvSpPr>
          <p:cNvPr id="11" name="TextBox 10"/>
          <p:cNvSpPr txBox="1"/>
          <p:nvPr/>
        </p:nvSpPr>
        <p:spPr>
          <a:xfrm>
            <a:off x="6712619" y="3136392"/>
            <a:ext cx="3566160" cy="307777"/>
          </a:xfrm>
          <a:prstGeom prst="rect">
            <a:avLst/>
          </a:prstGeom>
          <a:noFill/>
        </p:spPr>
        <p:txBody>
          <a:bodyPr wrap="square" lIns="0" tIns="0" rIns="0" bIns="0" anchor="t">
            <a:spAutoFit/>
          </a:bodyPr>
          <a:lstStyle/>
          <a:p>
            <a:pPr algn="l"/>
            <a:r>
              <a:rPr sz="2000" b="0" dirty="0">
                <a:solidFill>
                  <a:srgbClr val="242424"/>
                </a:solidFill>
                <a:latin typeface="EC Square Sans Pro"/>
              </a:rPr>
              <a:t>Social media templates for</a:t>
            </a:r>
          </a:p>
        </p:txBody>
      </p:sp>
      <p:sp>
        <p:nvSpPr>
          <p:cNvPr id="12" name="TextBox 11"/>
          <p:cNvSpPr txBox="1"/>
          <p:nvPr/>
        </p:nvSpPr>
        <p:spPr>
          <a:xfrm>
            <a:off x="6712619" y="3557016"/>
            <a:ext cx="3566160" cy="502920"/>
          </a:xfrm>
          <a:prstGeom prst="rect">
            <a:avLst/>
          </a:prstGeom>
          <a:noFill/>
        </p:spPr>
        <p:txBody>
          <a:bodyPr wrap="square" lIns="0" tIns="0" rIns="0" bIns="0" anchor="t">
            <a:spAutoFit/>
          </a:bodyPr>
          <a:lstStyle/>
          <a:p>
            <a:pPr algn="l"/>
            <a:r>
              <a:rPr sz="2300" b="1">
                <a:solidFill>
                  <a:srgbClr val="FE5745"/>
                </a:solidFill>
                <a:latin typeface="EC Square Sans Pro"/>
              </a:rPr>
              <a:t>INFLUENCERS</a:t>
            </a:r>
          </a:p>
        </p:txBody>
      </p:sp>
      <p:sp>
        <p:nvSpPr>
          <p:cNvPr id="13" name="Rectangle 12"/>
          <p:cNvSpPr/>
          <p:nvPr/>
        </p:nvSpPr>
        <p:spPr>
          <a:xfrm>
            <a:off x="6246275" y="1737360"/>
            <a:ext cx="16459" cy="2578608"/>
          </a:xfrm>
          <a:prstGeom prst="rect">
            <a:avLst/>
          </a:prstGeom>
          <a:solidFill>
            <a:srgbClr val="D7DE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Platform flexibility note"/>
          <p:cNvSpPr txBox="1"/>
          <p:nvPr/>
        </p:nvSpPr>
        <p:spPr>
          <a:xfrm>
            <a:off x="2442371" y="4389120"/>
            <a:ext cx="8869680" cy="1000467"/>
          </a:xfrm>
          <a:prstGeom prst="rect">
            <a:avLst/>
          </a:prstGeom>
          <a:noFill/>
        </p:spPr>
        <p:txBody>
          <a:bodyPr wrap="square" lIns="0" tIns="0" rIns="0" bIns="0" anchor="t">
            <a:spAutoFit/>
          </a:bodyPr>
          <a:lstStyle/>
          <a:p>
            <a:pPr algn="l">
              <a:lnSpc>
                <a:spcPct val="110000"/>
              </a:lnSpc>
              <a:spcBef>
                <a:spcPts val="0"/>
              </a:spcBef>
              <a:spcAft>
                <a:spcPts val="0"/>
              </a:spcAft>
            </a:pPr>
            <a:r>
              <a:rPr sz="2000" b="0" dirty="0">
                <a:solidFill>
                  <a:srgbClr val="333333"/>
                </a:solidFill>
                <a:latin typeface="EC Square Sans Pro"/>
              </a:rPr>
              <a:t>You are welcome to use the suggested messages </a:t>
            </a:r>
            <a:r>
              <a:rPr lang="en-GB" sz="2000" b="0" dirty="0">
                <a:solidFill>
                  <a:srgbClr val="333333"/>
                </a:solidFill>
                <a:latin typeface="EC Square Sans Pro"/>
              </a:rPr>
              <a:t>in slides </a:t>
            </a:r>
            <a:r>
              <a:rPr lang="en-GB" sz="2000" b="0">
                <a:solidFill>
                  <a:srgbClr val="333333"/>
                </a:solidFill>
                <a:latin typeface="EC Square Sans Pro"/>
              </a:rPr>
              <a:t>16-24</a:t>
            </a:r>
            <a:r>
              <a:rPr lang="en-GB" sz="2000" b="0" dirty="0">
                <a:solidFill>
                  <a:srgbClr val="333333"/>
                </a:solidFill>
                <a:latin typeface="EC Square Sans Pro"/>
              </a:rPr>
              <a:t> </a:t>
            </a:r>
            <a:r>
              <a:rPr sz="2000" b="0" dirty="0">
                <a:solidFill>
                  <a:srgbClr val="333333"/>
                </a:solidFill>
                <a:latin typeface="EC Square Sans Pro"/>
              </a:rPr>
              <a:t>on your preferred platform, not only on the ones we propose. The only thing to keep in mind is the character limit.</a:t>
            </a:r>
          </a:p>
        </p:txBody>
      </p:sp>
      <p:sp>
        <p:nvSpPr>
          <p:cNvPr id="15" name="Forum Tagline"/>
          <p:cNvSpPr txBox="1"/>
          <p:nvPr/>
        </p:nvSpPr>
        <p:spPr>
          <a:xfrm>
            <a:off x="6606289" y="835065"/>
            <a:ext cx="5237803" cy="246221"/>
          </a:xfrm>
          <a:prstGeom prst="rect">
            <a:avLst/>
          </a:prstGeom>
          <a:noFill/>
        </p:spPr>
        <p:txBody>
          <a:bodyPr wrap="square" lIns="0" tIns="0" rIns="0" bIns="0" anchor="ctr">
            <a:spAutoFit/>
          </a:bodyPr>
          <a:lstStyle/>
          <a:p>
            <a:pPr algn="l"/>
            <a:r>
              <a:rPr sz="1600" b="0" i="0" dirty="0">
                <a:solidFill>
                  <a:srgbClr val="FFFFFF"/>
                </a:solidFill>
                <a:latin typeface="EC Square Sans Pro"/>
              </a:rPr>
              <a:t>Preparing today, ready for tomorrow</a:t>
            </a:r>
            <a:endParaRPr lang="en-GB" sz="1600" b="0" i="0" dirty="0">
              <a:solidFill>
                <a:srgbClr val="FFFFFF"/>
              </a:solidFill>
              <a:latin typeface="EC Square Sans Pro"/>
            </a:endParaRPr>
          </a:p>
        </p:txBody>
      </p:sp>
    </p:spTree>
    <p:extLst>
      <p:ext uri="{BB962C8B-B14F-4D97-AF65-F5344CB8AC3E}">
        <p14:creationId xmlns:p14="http://schemas.microsoft.com/office/powerpoint/2010/main" val="22028524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DC39725C-4680-0840-A0D6-8E03B3748274}"/>
              </a:ext>
            </a:extLst>
          </p:cNvPr>
          <p:cNvSpPr txBox="1">
            <a:spLocks/>
          </p:cNvSpPr>
          <p:nvPr/>
        </p:nvSpPr>
        <p:spPr>
          <a:xfrm>
            <a:off x="274530" y="-192930"/>
            <a:ext cx="5602452" cy="1147316"/>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3200" dirty="0">
                <a:solidFill>
                  <a:schemeClr val="bg1"/>
                </a:solidFill>
                <a:latin typeface="EC Square Sans Pro" panose="020B0506040000020004" pitchFamily="34" charset="0"/>
              </a:rPr>
              <a:t>For ambassadors/participants</a:t>
            </a:r>
            <a:endParaRPr lang="pt-PT" sz="3200" dirty="0">
              <a:solidFill>
                <a:srgbClr val="FE5745"/>
              </a:solidFill>
              <a:latin typeface="EC Square Sans Pro" panose="020B0506040000020004" pitchFamily="34" charset="0"/>
              <a:cs typeface="Segoe UI"/>
            </a:endParaRPr>
          </a:p>
        </p:txBody>
      </p:sp>
      <p:sp>
        <p:nvSpPr>
          <p:cNvPr id="10" name="Text Placeholder 2">
            <a:extLst>
              <a:ext uri="{FF2B5EF4-FFF2-40B4-BE49-F238E27FC236}">
                <a16:creationId xmlns:a16="http://schemas.microsoft.com/office/drawing/2014/main" id="{0506D61F-0B09-C445-B2E1-8568A068724A}"/>
              </a:ext>
            </a:extLst>
          </p:cNvPr>
          <p:cNvSpPr txBox="1">
            <a:spLocks/>
          </p:cNvSpPr>
          <p:nvPr/>
        </p:nvSpPr>
        <p:spPr>
          <a:xfrm>
            <a:off x="280094" y="1050083"/>
            <a:ext cx="6126480" cy="477593"/>
          </a:xfrm>
          <a:prstGeom prst="rect">
            <a:avLst/>
          </a:prstGeom>
        </p:spPr>
        <p:txBody>
          <a:bodyPr vert="horz" wrap="square" lIns="91440" tIns="45720" rIns="91440" bIns="45720" rtlCol="0">
            <a:normAutofit/>
          </a:bodyPr>
          <a:lstStyle>
            <a:lvl1pPr marL="228600" indent="-228600" algn="l" defTabSz="914400" rtl="0" eaLnBrk="1" latinLnBrk="0" hangingPunct="1">
              <a:lnSpc>
                <a:spcPct val="90000"/>
              </a:lnSpc>
              <a:spcBef>
                <a:spcPts val="1000"/>
              </a:spcBef>
              <a:buClr>
                <a:srgbClr val="FE5745"/>
              </a:buClr>
              <a:buFont typeface="Arial" panose="020B0604020202020204" pitchFamily="34" charset="0"/>
              <a:buChar char="•"/>
              <a:defRPr sz="4000" b="0" i="0" kern="1200">
                <a:solidFill>
                  <a:srgbClr val="003399"/>
                </a:solidFill>
                <a:latin typeface="EC Square Sans Pro" panose="020B0506040000020004" pitchFamily="34" charset="0"/>
                <a:ea typeface="+mn-ea"/>
                <a:cs typeface="+mn-cs"/>
              </a:defRPr>
            </a:lvl1pPr>
            <a:lvl2pPr marL="685800" indent="-228600" algn="l" defTabSz="914400" rtl="0" eaLnBrk="1" latinLnBrk="0" hangingPunct="1">
              <a:lnSpc>
                <a:spcPct val="90000"/>
              </a:lnSpc>
              <a:spcBef>
                <a:spcPts val="1000"/>
              </a:spcBef>
              <a:buClr>
                <a:srgbClr val="FE5745"/>
              </a:buClr>
              <a:buFont typeface="Arial" panose="020B0604020202020204" pitchFamily="34" charset="0"/>
              <a:buChar char="•"/>
              <a:defRPr sz="3000" b="0" i="0" kern="1200">
                <a:solidFill>
                  <a:srgbClr val="003399"/>
                </a:solidFill>
                <a:latin typeface="EC Square Sans Pro" panose="020B0506040000020004" pitchFamily="34" charset="0"/>
                <a:ea typeface="+mn-ea"/>
                <a:cs typeface="+mn-cs"/>
              </a:defRPr>
            </a:lvl2pPr>
            <a:lvl3pPr marL="1143000" indent="-228600" algn="l" defTabSz="914400" rtl="0" eaLnBrk="1" latinLnBrk="0" hangingPunct="1">
              <a:lnSpc>
                <a:spcPct val="90000"/>
              </a:lnSpc>
              <a:spcBef>
                <a:spcPts val="1000"/>
              </a:spcBef>
              <a:buClr>
                <a:srgbClr val="FE5745"/>
              </a:buClr>
              <a:buFont typeface="Arial" panose="020B0604020202020204" pitchFamily="34" charset="0"/>
              <a:buChar char="•"/>
              <a:defRPr sz="2000" b="0" i="0" kern="1200">
                <a:solidFill>
                  <a:srgbClr val="003399"/>
                </a:solidFill>
                <a:latin typeface="EC Square Sans Pro" panose="020B0506040000020004" pitchFamily="34" charset="0"/>
                <a:ea typeface="+mn-ea"/>
                <a:cs typeface="+mn-cs"/>
              </a:defRPr>
            </a:lvl3pPr>
            <a:lvl4pPr marL="1600200" indent="-228600" algn="l" defTabSz="914400" rtl="0" eaLnBrk="1" latinLnBrk="0" hangingPunct="1">
              <a:lnSpc>
                <a:spcPct val="90000"/>
              </a:lnSpc>
              <a:spcBef>
                <a:spcPts val="1000"/>
              </a:spcBef>
              <a:buClr>
                <a:srgbClr val="FE5745"/>
              </a:buClr>
              <a:buFont typeface="Arial" panose="020B0604020202020204" pitchFamily="34" charset="0"/>
              <a:buChar char="•"/>
              <a:defRPr sz="1800" b="0" i="0" kern="1200">
                <a:solidFill>
                  <a:srgbClr val="003399"/>
                </a:solidFill>
                <a:latin typeface="EC Square Sans Pro" panose="020B0506040000020004" pitchFamily="34" charset="0"/>
                <a:ea typeface="+mn-ea"/>
                <a:cs typeface="+mn-cs"/>
              </a:defRPr>
            </a:lvl4pPr>
            <a:lvl5pPr marL="2057400" indent="-228600" algn="l" defTabSz="914400" rtl="0" eaLnBrk="1" latinLnBrk="0" hangingPunct="1">
              <a:lnSpc>
                <a:spcPct val="90000"/>
              </a:lnSpc>
              <a:spcBef>
                <a:spcPts val="1000"/>
              </a:spcBef>
              <a:buClr>
                <a:srgbClr val="FE5745"/>
              </a:buClr>
              <a:buFont typeface="Arial" panose="020B0604020202020204" pitchFamily="34" charset="0"/>
              <a:buChar char="•"/>
              <a:defRPr sz="1800" b="0" i="0" kern="1200">
                <a:solidFill>
                  <a:srgbClr val="003399"/>
                </a:solidFill>
                <a:latin typeface="EC Square Sans Pro" panose="020B050604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dirty="0">
                <a:solidFill>
                  <a:schemeClr val="bg1"/>
                </a:solidFill>
              </a:rPr>
              <a:t>Suggested messages before the event</a:t>
            </a:r>
          </a:p>
        </p:txBody>
      </p:sp>
      <p:graphicFrame>
        <p:nvGraphicFramePr>
          <p:cNvPr id="7" name="Content Placeholder 2">
            <a:extLst>
              <a:ext uri="{FF2B5EF4-FFF2-40B4-BE49-F238E27FC236}">
                <a16:creationId xmlns:a16="http://schemas.microsoft.com/office/drawing/2014/main" id="{5102055B-4B37-ED4A-B202-CAD238CB6F62}"/>
              </a:ext>
            </a:extLst>
          </p:cNvPr>
          <p:cNvGraphicFramePr>
            <a:graphicFrameLocks/>
          </p:cNvGraphicFramePr>
          <p:nvPr>
            <p:extLst>
              <p:ext uri="{D42A27DB-BD31-4B8C-83A1-F6EECF244321}">
                <p14:modId xmlns:p14="http://schemas.microsoft.com/office/powerpoint/2010/main" val="657706822"/>
              </p:ext>
            </p:extLst>
          </p:nvPr>
        </p:nvGraphicFramePr>
        <p:xfrm>
          <a:off x="372136" y="1623372"/>
          <a:ext cx="11430004" cy="4479716"/>
        </p:xfrm>
        <a:graphic>
          <a:graphicData uri="http://schemas.openxmlformats.org/drawingml/2006/table">
            <a:tbl>
              <a:tblPr firstRow="1" firstCol="1" bandRow="1"/>
              <a:tblGrid>
                <a:gridCol w="1226852">
                  <a:extLst>
                    <a:ext uri="{9D8B030D-6E8A-4147-A177-3AD203B41FA5}">
                      <a16:colId xmlns:a16="http://schemas.microsoft.com/office/drawing/2014/main" val="205298641"/>
                    </a:ext>
                  </a:extLst>
                </a:gridCol>
                <a:gridCol w="5325543">
                  <a:extLst>
                    <a:ext uri="{9D8B030D-6E8A-4147-A177-3AD203B41FA5}">
                      <a16:colId xmlns:a16="http://schemas.microsoft.com/office/drawing/2014/main" val="1411701967"/>
                    </a:ext>
                  </a:extLst>
                </a:gridCol>
                <a:gridCol w="4877609">
                  <a:extLst>
                    <a:ext uri="{9D8B030D-6E8A-4147-A177-3AD203B41FA5}">
                      <a16:colId xmlns:a16="http://schemas.microsoft.com/office/drawing/2014/main" val="863239754"/>
                    </a:ext>
                  </a:extLst>
                </a:gridCol>
              </a:tblGrid>
              <a:tr h="328255">
                <a:tc>
                  <a:txBody>
                    <a:bodyPr/>
                    <a:lstStyle/>
                    <a:p>
                      <a:pPr>
                        <a:lnSpc>
                          <a:spcPct val="100000"/>
                        </a:lnSpc>
                        <a:spcBef>
                          <a:spcPts val="0"/>
                        </a:spcBef>
                        <a:spcAft>
                          <a:spcPts val="0"/>
                        </a:spcAft>
                        <a:buNone/>
                      </a:pPr>
                      <a:r>
                        <a:rPr lang="en-BE" sz="1500" b="0" i="0" kern="100" dirty="0">
                          <a:solidFill>
                            <a:schemeClr val="bg1"/>
                          </a:solidFill>
                          <a:effectLst/>
                          <a:latin typeface="EC Square Sans Pro Medium" panose="020B0506040000020004" pitchFamily="34" charset="0"/>
                          <a:ea typeface="Aptos" panose="020B0004020202020204" pitchFamily="34" charset="0"/>
                          <a:cs typeface="Times New Roman" panose="02020603050405020304" pitchFamily="18" charset="0"/>
                        </a:rPr>
                        <a:t>Platform</a:t>
                      </a:r>
                      <a:endParaRPr lang="en-GB" sz="1500" b="0" i="0" kern="100" dirty="0">
                        <a:solidFill>
                          <a:schemeClr val="bg1"/>
                        </a:solidFill>
                        <a:effectLst/>
                        <a:latin typeface="EC Square Sans Pro Medium" panose="020B0506040000020004" pitchFamily="34" charset="0"/>
                        <a:ea typeface="Aptos" panose="020B0004020202020204" pitchFamily="34" charset="0"/>
                        <a:cs typeface="Times New Roman" panose="02020603050405020304" pitchFamily="18" charset="0"/>
                      </a:endParaRPr>
                    </a:p>
                  </a:txBody>
                  <a:tcPr marL="59436" marR="59436" marT="27432" marB="27432" anchor="ctr">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solidFill>
                      <a:srgbClr val="FE5745"/>
                    </a:solidFill>
                  </a:tcPr>
                </a:tc>
                <a:tc>
                  <a:txBody>
                    <a:bodyPr/>
                    <a:lstStyle/>
                    <a:p>
                      <a:pPr>
                        <a:lnSpc>
                          <a:spcPct val="100000"/>
                        </a:lnSpc>
                        <a:spcBef>
                          <a:spcPts val="0"/>
                        </a:spcBef>
                        <a:spcAft>
                          <a:spcPts val="0"/>
                        </a:spcAft>
                        <a:buNone/>
                      </a:pPr>
                      <a:r>
                        <a:rPr lang="en-BE" sz="1500" b="0" i="0" kern="100">
                          <a:solidFill>
                            <a:schemeClr val="bg1"/>
                          </a:solidFill>
                          <a:effectLst/>
                          <a:latin typeface="EC Square Sans Pro Medium" panose="020B0506040000020004" pitchFamily="34" charset="0"/>
                          <a:ea typeface="Aptos" panose="020B0004020202020204" pitchFamily="34" charset="0"/>
                          <a:cs typeface="Times New Roman" panose="02020603050405020304" pitchFamily="18" charset="0"/>
                        </a:rPr>
                        <a:t>Countdown to the event</a:t>
                      </a:r>
                      <a:endParaRPr lang="en-GB" sz="1500" b="0" i="0" kern="100">
                        <a:solidFill>
                          <a:schemeClr val="bg1"/>
                        </a:solidFill>
                        <a:effectLst/>
                        <a:latin typeface="EC Square Sans Pro Medium" panose="020B0506040000020004" pitchFamily="34" charset="0"/>
                        <a:ea typeface="Aptos" panose="020B0004020202020204" pitchFamily="34" charset="0"/>
                        <a:cs typeface="Times New Roman" panose="02020603050405020304" pitchFamily="18" charset="0"/>
                      </a:endParaRPr>
                    </a:p>
                  </a:txBody>
                  <a:tcPr marL="59436" marR="59436" marT="27432" marB="27432" anchor="ctr">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solidFill>
                      <a:srgbClr val="FE5745"/>
                    </a:solidFill>
                  </a:tcPr>
                </a:tc>
                <a:tc>
                  <a:txBody>
                    <a:bodyPr/>
                    <a:lstStyle/>
                    <a:p>
                      <a:pPr>
                        <a:lnSpc>
                          <a:spcPct val="100000"/>
                        </a:lnSpc>
                        <a:spcBef>
                          <a:spcPts val="0"/>
                        </a:spcBef>
                        <a:spcAft>
                          <a:spcPts val="0"/>
                        </a:spcAft>
                        <a:buNone/>
                      </a:pPr>
                      <a:r>
                        <a:rPr lang="en-BE" sz="1500" b="0" i="0" kern="100">
                          <a:solidFill>
                            <a:schemeClr val="bg1"/>
                          </a:solidFill>
                          <a:effectLst/>
                          <a:latin typeface="EC Square Sans Pro Medium" panose="020B0506040000020004" pitchFamily="34" charset="0"/>
                          <a:ea typeface="Aptos" panose="020B0004020202020204" pitchFamily="34" charset="0"/>
                          <a:cs typeface="Times New Roman" panose="02020603050405020304" pitchFamily="18" charset="0"/>
                        </a:rPr>
                        <a:t>See the programme</a:t>
                      </a:r>
                      <a:endParaRPr lang="en-GB" sz="1500" b="0" i="0" kern="100">
                        <a:solidFill>
                          <a:schemeClr val="bg1"/>
                        </a:solidFill>
                        <a:effectLst/>
                        <a:latin typeface="EC Square Sans Pro Medium" panose="020B0506040000020004" pitchFamily="34" charset="0"/>
                        <a:ea typeface="Aptos" panose="020B0004020202020204" pitchFamily="34" charset="0"/>
                        <a:cs typeface="Times New Roman" panose="02020603050405020304" pitchFamily="18" charset="0"/>
                      </a:endParaRPr>
                    </a:p>
                  </a:txBody>
                  <a:tcPr marL="59436" marR="59436" marT="27432" marB="27432" anchor="ctr">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solidFill>
                      <a:srgbClr val="FE5745"/>
                    </a:solidFill>
                  </a:tcPr>
                </a:tc>
                <a:extLst>
                  <a:ext uri="{0D108BD9-81ED-4DB2-BD59-A6C34878D82A}">
                    <a16:rowId xmlns:a16="http://schemas.microsoft.com/office/drawing/2014/main" val="2049740027"/>
                  </a:ext>
                </a:extLst>
              </a:tr>
              <a:tr h="724092">
                <a:tc>
                  <a:txBody>
                    <a:bodyPr/>
                    <a:lstStyle/>
                    <a:p>
                      <a:pPr>
                        <a:lnSpc>
                          <a:spcPct val="100000"/>
                        </a:lnSpc>
                        <a:spcBef>
                          <a:spcPts val="0"/>
                        </a:spcBef>
                        <a:spcAft>
                          <a:spcPts val="0"/>
                        </a:spcAft>
                        <a:buNone/>
                      </a:pPr>
                      <a:r>
                        <a:rPr lang="en-BE" sz="1500" b="0" i="0" kern="100">
                          <a:solidFill>
                            <a:srgbClr val="003399"/>
                          </a:solidFill>
                          <a:effectLst/>
                          <a:latin typeface="EC Square Sans Pro Medium" panose="020B0506040000020004" pitchFamily="34" charset="0"/>
                          <a:ea typeface="Aptos" panose="020B0004020202020204" pitchFamily="34" charset="0"/>
                          <a:cs typeface="Times New Roman" panose="02020603050405020304" pitchFamily="18" charset="0"/>
                        </a:rPr>
                        <a:t>X</a:t>
                      </a:r>
                      <a:endParaRPr lang="en-GB" sz="1500" b="0" i="0" kern="100">
                        <a:solidFill>
                          <a:srgbClr val="003399"/>
                        </a:solidFill>
                        <a:effectLst/>
                        <a:latin typeface="EC Square Sans Pro Medium" panose="020B0506040000020004" pitchFamily="34" charset="0"/>
                        <a:ea typeface="Aptos" panose="020B0004020202020204" pitchFamily="34" charset="0"/>
                        <a:cs typeface="Times New Roman" panose="02020603050405020304" pitchFamily="18" charset="0"/>
                      </a:endParaRPr>
                    </a:p>
                  </a:txBody>
                  <a:tcPr marL="59436" marR="59436" marT="27432" marB="27432" anchor="ctr">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noFill/>
                  </a:tcPr>
                </a:tc>
                <a:tc>
                  <a:txBody>
                    <a:bodyPr/>
                    <a:lstStyle/>
                    <a:p>
                      <a:pPr>
                        <a:lnSpc>
                          <a:spcPct val="100000"/>
                        </a:lnSpc>
                        <a:spcBef>
                          <a:spcPts val="0"/>
                        </a:spcBef>
                        <a:spcAft>
                          <a:spcPts val="0"/>
                        </a:spcAft>
                        <a:buNone/>
                      </a:pPr>
                      <a:r>
                        <a:rPr lang="en-BE" sz="1200" b="0" i="0" kern="100" dirty="0">
                          <a:effectLst/>
                          <a:latin typeface="EC Square Sans Pro" panose="020B0506040000020004" pitchFamily="34" charset="0"/>
                          <a:ea typeface="Aptos" panose="020B0004020202020204" pitchFamily="34" charset="0"/>
                          <a:cs typeface="Times New Roman" panose="02020603050405020304" pitchFamily="18" charset="0"/>
                        </a:rPr>
                        <a:t>[Number] days to go until #CPForum2026. I’m looking forward to [session/topic/meeting the community] in Brussels. Will you be there? [link]</a:t>
                      </a:r>
                      <a:endParaRPr lang="en-GB" sz="1200" b="0" i="0" kern="100" dirty="0">
                        <a:effectLst/>
                        <a:latin typeface="EC Square Sans Pro" panose="020B0506040000020004" pitchFamily="34" charset="0"/>
                        <a:ea typeface="Aptos" panose="020B0004020202020204" pitchFamily="34" charset="0"/>
                        <a:cs typeface="Times New Roman" panose="02020603050405020304" pitchFamily="18" charset="0"/>
                      </a:endParaRPr>
                    </a:p>
                  </a:txBody>
                  <a:tcPr marL="59436" marR="59436" marT="27432" marB="27432" anchor="ctr">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noFill/>
                  </a:tcPr>
                </a:tc>
                <a:tc>
                  <a:txBody>
                    <a:bodyPr/>
                    <a:lstStyle/>
                    <a:p>
                      <a:pPr>
                        <a:lnSpc>
                          <a:spcPct val="100000"/>
                        </a:lnSpc>
                        <a:spcBef>
                          <a:spcPts val="0"/>
                        </a:spcBef>
                        <a:spcAft>
                          <a:spcPts val="0"/>
                        </a:spcAft>
                        <a:buNone/>
                      </a:pPr>
                      <a:r>
                        <a:rPr lang="en-BE" sz="1200" b="0" i="0" kern="100">
                          <a:effectLst/>
                          <a:latin typeface="EC Square Sans Pro"/>
                          <a:ea typeface="Aptos" panose="020B0004020202020204" pitchFamily="34" charset="0"/>
                          <a:cs typeface="Times New Roman"/>
                        </a:rPr>
                        <a:t>The #CPForum2026 programme is live. Explore sessions on [theme/topic], hear from [speaker/name] and plan your two days in Brussels. </a:t>
                      </a:r>
                      <a:r>
                        <a:rPr lang="en-BE" sz="1200" b="0" i="0" kern="100">
                          <a:solidFill>
                            <a:schemeClr val="tx1"/>
                          </a:solidFill>
                          <a:effectLst/>
                          <a:latin typeface="EC Square Sans Pro"/>
                          <a:ea typeface="Aptos" panose="020B0004020202020204" pitchFamily="34" charset="0"/>
                          <a:cs typeface="Times New Roman"/>
                        </a:rPr>
                        <a:t>View the programme: [link]</a:t>
                      </a:r>
                      <a:endParaRPr lang="en-GB" sz="1200" b="0" i="0" kern="100">
                        <a:solidFill>
                          <a:schemeClr val="tx1"/>
                        </a:solidFill>
                        <a:effectLst/>
                        <a:latin typeface="EC Square Sans Pro"/>
                        <a:ea typeface="Aptos" panose="020B0004020202020204" pitchFamily="34" charset="0"/>
                        <a:cs typeface="Times New Roman"/>
                      </a:endParaRPr>
                    </a:p>
                  </a:txBody>
                  <a:tcPr marL="59436" marR="59436" marT="27432" marB="27432" anchor="ctr">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noFill/>
                  </a:tcPr>
                </a:tc>
                <a:extLst>
                  <a:ext uri="{0D108BD9-81ED-4DB2-BD59-A6C34878D82A}">
                    <a16:rowId xmlns:a16="http://schemas.microsoft.com/office/drawing/2014/main" val="709717287"/>
                  </a:ext>
                </a:extLst>
              </a:tr>
              <a:tr h="617892">
                <a:tc>
                  <a:txBody>
                    <a:bodyPr/>
                    <a:lstStyle/>
                    <a:p>
                      <a:pPr>
                        <a:lnSpc>
                          <a:spcPct val="100000"/>
                        </a:lnSpc>
                        <a:spcBef>
                          <a:spcPts val="0"/>
                        </a:spcBef>
                        <a:spcAft>
                          <a:spcPts val="0"/>
                        </a:spcAft>
                        <a:buNone/>
                      </a:pPr>
                      <a:r>
                        <a:rPr lang="en-BE" sz="1500" b="0" i="0" kern="100">
                          <a:solidFill>
                            <a:srgbClr val="003399"/>
                          </a:solidFill>
                          <a:effectLst/>
                          <a:latin typeface="EC Square Sans Pro Medium" panose="020B0506040000020004" pitchFamily="34" charset="0"/>
                          <a:ea typeface="Aptos" panose="020B0004020202020204" pitchFamily="34" charset="0"/>
                          <a:cs typeface="Times New Roman" panose="02020603050405020304" pitchFamily="18" charset="0"/>
                        </a:rPr>
                        <a:t>Bluesky</a:t>
                      </a:r>
                      <a:endParaRPr lang="en-GB" sz="1500" b="0" i="0" kern="100">
                        <a:solidFill>
                          <a:srgbClr val="003399"/>
                        </a:solidFill>
                        <a:effectLst/>
                        <a:latin typeface="EC Square Sans Pro Medium" panose="020B0506040000020004" pitchFamily="34" charset="0"/>
                        <a:ea typeface="Aptos" panose="020B0004020202020204" pitchFamily="34" charset="0"/>
                        <a:cs typeface="Times New Roman" panose="02020603050405020304" pitchFamily="18" charset="0"/>
                      </a:endParaRPr>
                    </a:p>
                  </a:txBody>
                  <a:tcPr marL="59436" marR="59436" marT="27432" marB="27432" anchor="ctr">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noFill/>
                  </a:tcPr>
                </a:tc>
                <a:tc>
                  <a:txBody>
                    <a:bodyPr/>
                    <a:lstStyle/>
                    <a:p>
                      <a:pPr>
                        <a:lnSpc>
                          <a:spcPct val="100000"/>
                        </a:lnSpc>
                        <a:spcBef>
                          <a:spcPts val="0"/>
                        </a:spcBef>
                        <a:spcAft>
                          <a:spcPts val="0"/>
                        </a:spcAft>
                        <a:buNone/>
                      </a:pPr>
                      <a:r>
                        <a:rPr lang="en-BE" sz="1200" b="0" i="0" kern="100">
                          <a:effectLst/>
                          <a:latin typeface="EC Square Sans Pro"/>
                          <a:ea typeface="Aptos" panose="020B0004020202020204" pitchFamily="34" charset="0"/>
                          <a:cs typeface="Times New Roman"/>
                        </a:rPr>
                        <a:t>The countdown is on: [number] days until #CPForum2026. See you in Brussels for two days of knowledge-sharing and cooperation. [link]</a:t>
                      </a:r>
                      <a:endParaRPr lang="en-GB" sz="1200" b="0" i="0" kern="100">
                        <a:effectLst/>
                        <a:latin typeface="EC Square Sans Pro"/>
                        <a:ea typeface="Aptos" panose="020B0004020202020204" pitchFamily="34" charset="0"/>
                        <a:cs typeface="Times New Roman"/>
                      </a:endParaRPr>
                    </a:p>
                  </a:txBody>
                  <a:tcPr marL="59436" marR="59436" marT="27432" marB="27432" anchor="ctr">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noFill/>
                  </a:tcPr>
                </a:tc>
                <a:tc>
                  <a:txBody>
                    <a:bodyPr/>
                    <a:lstStyle/>
                    <a:p>
                      <a:pPr>
                        <a:lnSpc>
                          <a:spcPct val="100000"/>
                        </a:lnSpc>
                        <a:spcBef>
                          <a:spcPts val="0"/>
                        </a:spcBef>
                        <a:spcAft>
                          <a:spcPts val="0"/>
                        </a:spcAft>
                        <a:buNone/>
                      </a:pPr>
                      <a:r>
                        <a:rPr lang="en-BE" sz="1200" b="0" i="0" kern="100">
                          <a:effectLst/>
                          <a:latin typeface="EC Square Sans Pro" panose="020B0506040000020004" pitchFamily="34" charset="0"/>
                          <a:ea typeface="Aptos" panose="020B0004020202020204" pitchFamily="34" charset="0"/>
                          <a:cs typeface="Times New Roman" panose="02020603050405020304" pitchFamily="18" charset="0"/>
                        </a:rPr>
                        <a:t>What will you explore at #CPForum2026? Browse the programme, choose your sessions in Brussels, 3–4 November: [link]</a:t>
                      </a:r>
                      <a:endParaRPr lang="en-GB" sz="1200" b="0" i="0" kern="100">
                        <a:effectLst/>
                        <a:latin typeface="EC Square Sans Pro" panose="020B0506040000020004" pitchFamily="34" charset="0"/>
                        <a:ea typeface="Aptos" panose="020B0004020202020204" pitchFamily="34" charset="0"/>
                        <a:cs typeface="Times New Roman" panose="02020603050405020304" pitchFamily="18" charset="0"/>
                      </a:endParaRPr>
                    </a:p>
                  </a:txBody>
                  <a:tcPr marL="59436" marR="59436" marT="27432" marB="27432" anchor="ctr">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noFill/>
                  </a:tcPr>
                </a:tc>
                <a:extLst>
                  <a:ext uri="{0D108BD9-81ED-4DB2-BD59-A6C34878D82A}">
                    <a16:rowId xmlns:a16="http://schemas.microsoft.com/office/drawing/2014/main" val="160527773"/>
                  </a:ext>
                </a:extLst>
              </a:tr>
              <a:tr h="897874">
                <a:tc>
                  <a:txBody>
                    <a:bodyPr/>
                    <a:lstStyle/>
                    <a:p>
                      <a:pPr>
                        <a:lnSpc>
                          <a:spcPct val="100000"/>
                        </a:lnSpc>
                        <a:spcBef>
                          <a:spcPts val="0"/>
                        </a:spcBef>
                        <a:spcAft>
                          <a:spcPts val="0"/>
                        </a:spcAft>
                        <a:buNone/>
                      </a:pPr>
                      <a:r>
                        <a:rPr lang="en-BE" sz="1500" b="0" i="0" kern="100">
                          <a:solidFill>
                            <a:srgbClr val="003399"/>
                          </a:solidFill>
                          <a:effectLst/>
                          <a:latin typeface="EC Square Sans Pro Medium" panose="020B0506040000020004" pitchFamily="34" charset="0"/>
                          <a:ea typeface="Aptos" panose="020B0004020202020204" pitchFamily="34" charset="0"/>
                          <a:cs typeface="Times New Roman" panose="02020603050405020304" pitchFamily="18" charset="0"/>
                        </a:rPr>
                        <a:t>Facebook</a:t>
                      </a:r>
                      <a:endParaRPr lang="en-GB" sz="1500" b="0" i="0" kern="100">
                        <a:solidFill>
                          <a:srgbClr val="003399"/>
                        </a:solidFill>
                        <a:effectLst/>
                        <a:latin typeface="EC Square Sans Pro Medium" panose="020B0506040000020004" pitchFamily="34" charset="0"/>
                        <a:ea typeface="Aptos" panose="020B0004020202020204" pitchFamily="34" charset="0"/>
                        <a:cs typeface="Times New Roman" panose="02020603050405020304" pitchFamily="18" charset="0"/>
                      </a:endParaRPr>
                    </a:p>
                  </a:txBody>
                  <a:tcPr marL="59436" marR="59436" marT="27432" marB="27432" anchor="ctr">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noFill/>
                  </a:tcPr>
                </a:tc>
                <a:tc>
                  <a:txBody>
                    <a:bodyPr/>
                    <a:lstStyle/>
                    <a:p>
                      <a:pPr>
                        <a:lnSpc>
                          <a:spcPct val="100000"/>
                        </a:lnSpc>
                        <a:spcBef>
                          <a:spcPts val="0"/>
                        </a:spcBef>
                        <a:spcAft>
                          <a:spcPts val="0"/>
                        </a:spcAft>
                        <a:buNone/>
                      </a:pPr>
                      <a:r>
                        <a:rPr lang="en-BE" sz="1200" b="0" i="0" kern="100">
                          <a:effectLst/>
                          <a:latin typeface="EC Square Sans Pro" panose="020B0506040000020004" pitchFamily="34" charset="0"/>
                          <a:ea typeface="Aptos" panose="020B0004020202020204" pitchFamily="34" charset="0"/>
                          <a:cs typeface="Times New Roman" panose="02020603050405020304" pitchFamily="18" charset="0"/>
                        </a:rPr>
                        <a:t>Only [number] days to go until the European Civil Protection Forum 2026. I’m looking forward to [personal reason, session or activity]. Join us in Brussels on 3–4 November: [link] #CPForum2026</a:t>
                      </a:r>
                      <a:endParaRPr lang="en-GB" sz="1200" b="0" i="0" kern="100">
                        <a:effectLst/>
                        <a:latin typeface="EC Square Sans Pro" panose="020B0506040000020004" pitchFamily="34" charset="0"/>
                        <a:ea typeface="Aptos" panose="020B0004020202020204" pitchFamily="34" charset="0"/>
                        <a:cs typeface="Times New Roman" panose="02020603050405020304" pitchFamily="18" charset="0"/>
                      </a:endParaRPr>
                    </a:p>
                  </a:txBody>
                  <a:tcPr marL="59436" marR="59436" marT="27432" marB="27432" anchor="ctr">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noFill/>
                  </a:tcPr>
                </a:tc>
                <a:tc>
                  <a:txBody>
                    <a:bodyPr/>
                    <a:lstStyle/>
                    <a:p>
                      <a:pPr>
                        <a:lnSpc>
                          <a:spcPct val="100000"/>
                        </a:lnSpc>
                        <a:spcBef>
                          <a:spcPts val="0"/>
                        </a:spcBef>
                        <a:spcAft>
                          <a:spcPts val="0"/>
                        </a:spcAft>
                        <a:buNone/>
                      </a:pPr>
                      <a:r>
                        <a:rPr lang="en-BE" sz="1200" b="0" i="0" kern="100">
                          <a:effectLst/>
                          <a:latin typeface="EC Square Sans Pro" panose="020B0506040000020004" pitchFamily="34" charset="0"/>
                          <a:ea typeface="Aptos" panose="020B0004020202020204" pitchFamily="34" charset="0"/>
                          <a:cs typeface="Times New Roman" panose="02020603050405020304" pitchFamily="18" charset="0"/>
                        </a:rPr>
                        <a:t>The programme for the European Civil Protection Forum 2026 is available. Discover sessions on [main themes/topics], hear from [speaker names or organisations] and plan your visit to Brussels. See the programme: [link] #CPForum2026</a:t>
                      </a:r>
                      <a:endParaRPr lang="en-GB" sz="1200" b="0" i="0" kern="100">
                        <a:effectLst/>
                        <a:latin typeface="EC Square Sans Pro" panose="020B0506040000020004" pitchFamily="34" charset="0"/>
                        <a:ea typeface="Aptos" panose="020B0004020202020204" pitchFamily="34" charset="0"/>
                        <a:cs typeface="Times New Roman" panose="02020603050405020304" pitchFamily="18" charset="0"/>
                      </a:endParaRPr>
                    </a:p>
                  </a:txBody>
                  <a:tcPr marL="59436" marR="59436" marT="27432" marB="27432" anchor="ctr">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noFill/>
                  </a:tcPr>
                </a:tc>
                <a:extLst>
                  <a:ext uri="{0D108BD9-81ED-4DB2-BD59-A6C34878D82A}">
                    <a16:rowId xmlns:a16="http://schemas.microsoft.com/office/drawing/2014/main" val="3522107082"/>
                  </a:ext>
                </a:extLst>
              </a:tr>
              <a:tr h="772365">
                <a:tc>
                  <a:txBody>
                    <a:bodyPr/>
                    <a:lstStyle/>
                    <a:p>
                      <a:pPr>
                        <a:lnSpc>
                          <a:spcPct val="100000"/>
                        </a:lnSpc>
                        <a:spcBef>
                          <a:spcPts val="0"/>
                        </a:spcBef>
                        <a:spcAft>
                          <a:spcPts val="0"/>
                        </a:spcAft>
                        <a:buNone/>
                      </a:pPr>
                      <a:r>
                        <a:rPr lang="en-BE" sz="1500" b="0" i="0" kern="100">
                          <a:solidFill>
                            <a:srgbClr val="003399"/>
                          </a:solidFill>
                          <a:effectLst/>
                          <a:latin typeface="EC Square Sans Pro Medium" panose="020B0506040000020004" pitchFamily="34" charset="0"/>
                          <a:ea typeface="Aptos" panose="020B0004020202020204" pitchFamily="34" charset="0"/>
                          <a:cs typeface="Times New Roman" panose="02020603050405020304" pitchFamily="18" charset="0"/>
                        </a:rPr>
                        <a:t>Instagram</a:t>
                      </a:r>
                      <a:endParaRPr lang="en-GB" sz="1500" b="0" i="0" kern="100">
                        <a:solidFill>
                          <a:srgbClr val="003399"/>
                        </a:solidFill>
                        <a:effectLst/>
                        <a:latin typeface="EC Square Sans Pro Medium" panose="020B0506040000020004" pitchFamily="34" charset="0"/>
                        <a:ea typeface="Aptos" panose="020B0004020202020204" pitchFamily="34" charset="0"/>
                        <a:cs typeface="Times New Roman" panose="02020603050405020304" pitchFamily="18" charset="0"/>
                      </a:endParaRPr>
                    </a:p>
                  </a:txBody>
                  <a:tcPr marL="59436" marR="59436" marT="27432" marB="27432" anchor="ctr">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noFill/>
                  </a:tcPr>
                </a:tc>
                <a:tc>
                  <a:txBody>
                    <a:bodyPr/>
                    <a:lstStyle/>
                    <a:p>
                      <a:pPr>
                        <a:lnSpc>
                          <a:spcPct val="100000"/>
                        </a:lnSpc>
                        <a:spcBef>
                          <a:spcPts val="0"/>
                        </a:spcBef>
                        <a:spcAft>
                          <a:spcPts val="0"/>
                        </a:spcAft>
                        <a:buNone/>
                      </a:pPr>
                      <a:r>
                        <a:rPr lang="en-BE" sz="1200" b="0" i="0" kern="100" dirty="0">
                          <a:effectLst/>
                          <a:latin typeface="EC Square Sans Pro"/>
                          <a:ea typeface="Aptos" panose="020B0004020202020204" pitchFamily="34" charset="0"/>
                          <a:cs typeface="Times New Roman"/>
                        </a:rPr>
                        <a:t>[Number] days to go! Brussels is getting ready for #CPForum2026 – and so are we. What are you most looking forward to? [link in bio/link] #EUCivilProtection </a:t>
                      </a:r>
                      <a:endParaRPr lang="en-US" sz="1200" b="0" i="0" kern="100" dirty="0">
                        <a:effectLst/>
                        <a:latin typeface="EC Square Sans Pro"/>
                        <a:ea typeface="Aptos" panose="020B0004020202020204" pitchFamily="34" charset="0"/>
                        <a:cs typeface="Times New Roman"/>
                      </a:endParaRPr>
                    </a:p>
                  </a:txBody>
                  <a:tcPr marL="59436" marR="59436" marT="27432" marB="27432" anchor="ctr">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noFill/>
                  </a:tcPr>
                </a:tc>
                <a:tc>
                  <a:txBody>
                    <a:bodyPr/>
                    <a:lstStyle/>
                    <a:p>
                      <a:pPr>
                        <a:lnSpc>
                          <a:spcPct val="100000"/>
                        </a:lnSpc>
                        <a:spcBef>
                          <a:spcPts val="0"/>
                        </a:spcBef>
                        <a:spcAft>
                          <a:spcPts val="0"/>
                        </a:spcAft>
                        <a:buNone/>
                      </a:pPr>
                      <a:r>
                        <a:rPr lang="en-BE" sz="1200" b="0" i="0" kern="100">
                          <a:effectLst/>
                          <a:latin typeface="EC Square Sans Pro" panose="020B0506040000020004" pitchFamily="34" charset="0"/>
                          <a:ea typeface="Aptos" panose="020B0004020202020204" pitchFamily="34" charset="0"/>
                          <a:cs typeface="Times New Roman" panose="02020603050405020304" pitchFamily="18" charset="0"/>
                        </a:rPr>
                        <a:t>Plan your #CPForum2026 experience. Explore sessions on [theme 1], [theme 2] and [theme 3], and look out for [speaker/session highlight]. Programme: [link in bio/link] #EUCivilProtection</a:t>
                      </a:r>
                      <a:endParaRPr lang="en-GB" sz="1200" b="0" i="0" kern="100">
                        <a:effectLst/>
                        <a:latin typeface="EC Square Sans Pro" panose="020B0506040000020004" pitchFamily="34" charset="0"/>
                        <a:ea typeface="Aptos" panose="020B0004020202020204" pitchFamily="34" charset="0"/>
                        <a:cs typeface="Times New Roman" panose="02020603050405020304" pitchFamily="18" charset="0"/>
                      </a:endParaRPr>
                    </a:p>
                  </a:txBody>
                  <a:tcPr marL="59436" marR="59436" marT="27432" marB="27432" anchor="ctr">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noFill/>
                  </a:tcPr>
                </a:tc>
                <a:extLst>
                  <a:ext uri="{0D108BD9-81ED-4DB2-BD59-A6C34878D82A}">
                    <a16:rowId xmlns:a16="http://schemas.microsoft.com/office/drawing/2014/main" val="1152663212"/>
                  </a:ext>
                </a:extLst>
              </a:tr>
              <a:tr h="1139238">
                <a:tc>
                  <a:txBody>
                    <a:bodyPr/>
                    <a:lstStyle/>
                    <a:p>
                      <a:pPr>
                        <a:lnSpc>
                          <a:spcPct val="100000"/>
                        </a:lnSpc>
                        <a:spcBef>
                          <a:spcPts val="0"/>
                        </a:spcBef>
                        <a:spcAft>
                          <a:spcPts val="0"/>
                        </a:spcAft>
                        <a:buNone/>
                      </a:pPr>
                      <a:r>
                        <a:rPr lang="en-BE" sz="1500" b="0" i="0" kern="100">
                          <a:solidFill>
                            <a:srgbClr val="003399"/>
                          </a:solidFill>
                          <a:effectLst/>
                          <a:latin typeface="EC Square Sans Pro Medium" panose="020B0506040000020004" pitchFamily="34" charset="0"/>
                          <a:ea typeface="Aptos" panose="020B0004020202020204" pitchFamily="34" charset="0"/>
                          <a:cs typeface="Times New Roman" panose="02020603050405020304" pitchFamily="18" charset="0"/>
                        </a:rPr>
                        <a:t>LinkedIn</a:t>
                      </a:r>
                      <a:endParaRPr lang="en-GB" sz="1500" b="0" i="0" kern="100">
                        <a:solidFill>
                          <a:srgbClr val="003399"/>
                        </a:solidFill>
                        <a:effectLst/>
                        <a:latin typeface="EC Square Sans Pro Medium" panose="020B0506040000020004" pitchFamily="34" charset="0"/>
                        <a:ea typeface="Aptos" panose="020B0004020202020204" pitchFamily="34" charset="0"/>
                        <a:cs typeface="Times New Roman" panose="02020603050405020304" pitchFamily="18" charset="0"/>
                      </a:endParaRPr>
                    </a:p>
                  </a:txBody>
                  <a:tcPr marL="59436" marR="59436" marT="27432" marB="27432" anchor="ctr">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noFill/>
                  </a:tcPr>
                </a:tc>
                <a:tc>
                  <a:txBody>
                    <a:bodyPr/>
                    <a:lstStyle/>
                    <a:p>
                      <a:pPr>
                        <a:lnSpc>
                          <a:spcPct val="100000"/>
                        </a:lnSpc>
                        <a:spcBef>
                          <a:spcPts val="0"/>
                        </a:spcBef>
                        <a:spcAft>
                          <a:spcPts val="0"/>
                        </a:spcAft>
                        <a:buNone/>
                      </a:pPr>
                      <a:r>
                        <a:rPr lang="en-BE" sz="1200" b="0" i="0" kern="100">
                          <a:effectLst/>
                          <a:latin typeface="EC Square Sans Pro" panose="020B0506040000020004" pitchFamily="34" charset="0"/>
                          <a:ea typeface="Aptos" panose="020B0004020202020204" pitchFamily="34" charset="0"/>
                          <a:cs typeface="Times New Roman" panose="02020603050405020304" pitchFamily="18" charset="0"/>
                        </a:rPr>
                        <a:t>With [number] days to go until the European Civil Protection Forum 2026, I’m preparing to [speak/attend/exhibit/contribute] on [topic]. I look forward to exchanging perspectives with colleagues from across Europe. [link] #CPForum2026</a:t>
                      </a:r>
                      <a:endParaRPr lang="en-GB" sz="1200" b="0" i="0" kern="100">
                        <a:effectLst/>
                        <a:latin typeface="EC Square Sans Pro" panose="020B0506040000020004" pitchFamily="34" charset="0"/>
                        <a:ea typeface="Aptos" panose="020B0004020202020204" pitchFamily="34" charset="0"/>
                        <a:cs typeface="Times New Roman" panose="02020603050405020304" pitchFamily="18" charset="0"/>
                      </a:endParaRPr>
                    </a:p>
                  </a:txBody>
                  <a:tcPr marL="59436" marR="59436" marT="27432" marB="27432" anchor="ctr">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noFill/>
                  </a:tcPr>
                </a:tc>
                <a:tc>
                  <a:txBody>
                    <a:bodyPr/>
                    <a:lstStyle/>
                    <a:p>
                      <a:pPr>
                        <a:lnSpc>
                          <a:spcPct val="100000"/>
                        </a:lnSpc>
                        <a:spcBef>
                          <a:spcPts val="0"/>
                        </a:spcBef>
                        <a:spcAft>
                          <a:spcPts val="0"/>
                        </a:spcAft>
                        <a:buNone/>
                      </a:pPr>
                      <a:r>
                        <a:rPr lang="en-BE" sz="1200" b="0" i="0" kern="100" dirty="0">
                          <a:effectLst/>
                          <a:latin typeface="EC Square Sans Pro" panose="020B0506040000020004" pitchFamily="34" charset="0"/>
                          <a:ea typeface="Aptos" panose="020B0004020202020204" pitchFamily="34" charset="0"/>
                          <a:cs typeface="Times New Roman" panose="02020603050405020304" pitchFamily="18" charset="0"/>
                        </a:rPr>
                        <a:t>The programme for the European Civil Protection Forum 2026 is available. I’m particularly interested in [session/topic] because [reason]. Explore the programme and identify the conversations you want to join: [link] #CPForum2026</a:t>
                      </a:r>
                      <a:endParaRPr lang="en-GB" sz="1200" b="0" i="0" kern="100" dirty="0">
                        <a:effectLst/>
                        <a:latin typeface="EC Square Sans Pro" panose="020B0506040000020004" pitchFamily="34" charset="0"/>
                        <a:ea typeface="Aptos" panose="020B0004020202020204" pitchFamily="34" charset="0"/>
                        <a:cs typeface="Times New Roman" panose="02020603050405020304" pitchFamily="18" charset="0"/>
                      </a:endParaRPr>
                    </a:p>
                  </a:txBody>
                  <a:tcPr marL="59436" marR="59436" marT="27432" marB="27432" anchor="ctr">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noFill/>
                  </a:tcPr>
                </a:tc>
                <a:extLst>
                  <a:ext uri="{0D108BD9-81ED-4DB2-BD59-A6C34878D82A}">
                    <a16:rowId xmlns:a16="http://schemas.microsoft.com/office/drawing/2014/main" val="2844726613"/>
                  </a:ext>
                </a:extLst>
              </a:tr>
            </a:tbl>
          </a:graphicData>
        </a:graphic>
      </p:graphicFrame>
      <p:sp>
        <p:nvSpPr>
          <p:cNvPr id="11" name="Slide Number 16"/>
          <p:cNvSpPr txBox="1"/>
          <p:nvPr/>
        </p:nvSpPr>
        <p:spPr>
          <a:xfrm>
            <a:off x="117475" y="6331486"/>
            <a:ext cx="720725" cy="365125"/>
          </a:xfrm>
          <a:prstGeom prst="rect">
            <a:avLst/>
          </a:prstGeom>
          <a:noFill/>
          <a:ln>
            <a:noFill/>
          </a:ln>
        </p:spPr>
        <p:txBody>
          <a:bodyPr wrap="none">
            <a:spAutoFit/>
          </a:bodyPr>
          <a:lstStyle/>
          <a:p>
            <a:pPr algn="ctr"/>
            <a:r>
              <a:rPr sz="1600">
                <a:solidFill>
                  <a:srgbClr val="FE5745"/>
                </a:solidFill>
                <a:latin typeface="+mn-lt"/>
              </a:rPr>
              <a:t>16</a:t>
            </a:r>
          </a:p>
        </p:txBody>
      </p:sp>
      <p:sp>
        <p:nvSpPr>
          <p:cNvPr id="12" name="Forum Tagline"/>
          <p:cNvSpPr txBox="1"/>
          <p:nvPr/>
        </p:nvSpPr>
        <p:spPr>
          <a:xfrm>
            <a:off x="6606289" y="835065"/>
            <a:ext cx="5237803" cy="246221"/>
          </a:xfrm>
          <a:prstGeom prst="rect">
            <a:avLst/>
          </a:prstGeom>
          <a:noFill/>
        </p:spPr>
        <p:txBody>
          <a:bodyPr wrap="square" lIns="0" tIns="0" rIns="0" bIns="0" anchor="ctr">
            <a:spAutoFit/>
          </a:bodyPr>
          <a:lstStyle/>
          <a:p>
            <a:pPr algn="l"/>
            <a:r>
              <a:rPr sz="1600" b="0" i="0" dirty="0">
                <a:solidFill>
                  <a:srgbClr val="FFFFFF"/>
                </a:solidFill>
                <a:latin typeface="EC Square Sans Pro"/>
              </a:rPr>
              <a:t>Preparing today, ready for tomorrow</a:t>
            </a:r>
            <a:endParaRPr lang="en-GB" sz="1600" b="0" i="0" dirty="0">
              <a:solidFill>
                <a:srgbClr val="FFFFFF"/>
              </a:solidFill>
              <a:latin typeface="EC Square Sans Pro"/>
            </a:endParaRPr>
          </a:p>
        </p:txBody>
      </p:sp>
    </p:spTree>
    <p:extLst>
      <p:ext uri="{BB962C8B-B14F-4D97-AF65-F5344CB8AC3E}">
        <p14:creationId xmlns:p14="http://schemas.microsoft.com/office/powerpoint/2010/main" val="2082126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DC39725C-4680-0840-A0D6-8E03B3748274}"/>
              </a:ext>
            </a:extLst>
          </p:cNvPr>
          <p:cNvSpPr txBox="1">
            <a:spLocks/>
          </p:cNvSpPr>
          <p:nvPr/>
        </p:nvSpPr>
        <p:spPr>
          <a:xfrm>
            <a:off x="274530" y="-192930"/>
            <a:ext cx="5602452" cy="1147316"/>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dirty="0">
                <a:ln>
                  <a:noFill/>
                </a:ln>
                <a:solidFill>
                  <a:prstClr val="white"/>
                </a:solidFill>
                <a:effectLst/>
                <a:uLnTx/>
                <a:uFillTx/>
                <a:latin typeface="EC Square Sans Pro" panose="020B0506040000020004" pitchFamily="34" charset="0"/>
                <a:ea typeface="+mn-ea"/>
                <a:cs typeface="+mn-cs"/>
              </a:rPr>
              <a:t>For ambassadors/participants</a:t>
            </a:r>
            <a:endParaRPr kumimoji="0" lang="pt-PT" sz="3200" b="0" i="0" u="none" strike="noStrike" kern="1200" cap="none" spc="0" normalizeH="0" baseline="0" noProof="0" dirty="0">
              <a:ln>
                <a:noFill/>
              </a:ln>
              <a:solidFill>
                <a:srgbClr val="FE5745"/>
              </a:solidFill>
              <a:effectLst/>
              <a:uLnTx/>
              <a:uFillTx/>
              <a:latin typeface="EC Square Sans Pro" panose="020B0506040000020004" pitchFamily="34" charset="0"/>
              <a:ea typeface="+mn-ea"/>
              <a:cs typeface="Segoe UI"/>
            </a:endParaRPr>
          </a:p>
        </p:txBody>
      </p:sp>
      <p:sp>
        <p:nvSpPr>
          <p:cNvPr id="10" name="Text Placeholder 2">
            <a:extLst>
              <a:ext uri="{FF2B5EF4-FFF2-40B4-BE49-F238E27FC236}">
                <a16:creationId xmlns:a16="http://schemas.microsoft.com/office/drawing/2014/main" id="{0506D61F-0B09-C445-B2E1-8568A068724A}"/>
              </a:ext>
            </a:extLst>
          </p:cNvPr>
          <p:cNvSpPr txBox="1">
            <a:spLocks/>
          </p:cNvSpPr>
          <p:nvPr/>
        </p:nvSpPr>
        <p:spPr>
          <a:xfrm>
            <a:off x="280094" y="1050083"/>
            <a:ext cx="6126480" cy="477593"/>
          </a:xfrm>
          <a:prstGeom prst="rect">
            <a:avLst/>
          </a:prstGeom>
        </p:spPr>
        <p:txBody>
          <a:bodyPr vert="horz" wrap="square" lIns="91440" tIns="45720" rIns="91440" bIns="45720" rtlCol="0">
            <a:normAutofit/>
          </a:bodyPr>
          <a:lstStyle>
            <a:lvl1pPr marL="228600" indent="-228600" algn="l" defTabSz="914400" rtl="0" eaLnBrk="1" latinLnBrk="0" hangingPunct="1">
              <a:lnSpc>
                <a:spcPct val="90000"/>
              </a:lnSpc>
              <a:spcBef>
                <a:spcPts val="1000"/>
              </a:spcBef>
              <a:buClr>
                <a:srgbClr val="FE5745"/>
              </a:buClr>
              <a:buFont typeface="Arial" panose="020B0604020202020204" pitchFamily="34" charset="0"/>
              <a:buChar char="•"/>
              <a:defRPr sz="4000" b="0" i="0" kern="1200">
                <a:solidFill>
                  <a:srgbClr val="003399"/>
                </a:solidFill>
                <a:latin typeface="EC Square Sans Pro" panose="020B0506040000020004" pitchFamily="34" charset="0"/>
                <a:ea typeface="+mn-ea"/>
                <a:cs typeface="+mn-cs"/>
              </a:defRPr>
            </a:lvl1pPr>
            <a:lvl2pPr marL="685800" indent="-228600" algn="l" defTabSz="914400" rtl="0" eaLnBrk="1" latinLnBrk="0" hangingPunct="1">
              <a:lnSpc>
                <a:spcPct val="90000"/>
              </a:lnSpc>
              <a:spcBef>
                <a:spcPts val="1000"/>
              </a:spcBef>
              <a:buClr>
                <a:srgbClr val="FE5745"/>
              </a:buClr>
              <a:buFont typeface="Arial" panose="020B0604020202020204" pitchFamily="34" charset="0"/>
              <a:buChar char="•"/>
              <a:defRPr sz="3000" b="0" i="0" kern="1200">
                <a:solidFill>
                  <a:srgbClr val="003399"/>
                </a:solidFill>
                <a:latin typeface="EC Square Sans Pro" panose="020B0506040000020004" pitchFamily="34" charset="0"/>
                <a:ea typeface="+mn-ea"/>
                <a:cs typeface="+mn-cs"/>
              </a:defRPr>
            </a:lvl2pPr>
            <a:lvl3pPr marL="1143000" indent="-228600" algn="l" defTabSz="914400" rtl="0" eaLnBrk="1" latinLnBrk="0" hangingPunct="1">
              <a:lnSpc>
                <a:spcPct val="90000"/>
              </a:lnSpc>
              <a:spcBef>
                <a:spcPts val="1000"/>
              </a:spcBef>
              <a:buClr>
                <a:srgbClr val="FE5745"/>
              </a:buClr>
              <a:buFont typeface="Arial" panose="020B0604020202020204" pitchFamily="34" charset="0"/>
              <a:buChar char="•"/>
              <a:defRPr sz="2000" b="0" i="0" kern="1200">
                <a:solidFill>
                  <a:srgbClr val="003399"/>
                </a:solidFill>
                <a:latin typeface="EC Square Sans Pro" panose="020B0506040000020004" pitchFamily="34" charset="0"/>
                <a:ea typeface="+mn-ea"/>
                <a:cs typeface="+mn-cs"/>
              </a:defRPr>
            </a:lvl3pPr>
            <a:lvl4pPr marL="1600200" indent="-228600" algn="l" defTabSz="914400" rtl="0" eaLnBrk="1" latinLnBrk="0" hangingPunct="1">
              <a:lnSpc>
                <a:spcPct val="90000"/>
              </a:lnSpc>
              <a:spcBef>
                <a:spcPts val="1000"/>
              </a:spcBef>
              <a:buClr>
                <a:srgbClr val="FE5745"/>
              </a:buClr>
              <a:buFont typeface="Arial" panose="020B0604020202020204" pitchFamily="34" charset="0"/>
              <a:buChar char="•"/>
              <a:defRPr sz="1800" b="0" i="0" kern="1200">
                <a:solidFill>
                  <a:srgbClr val="003399"/>
                </a:solidFill>
                <a:latin typeface="EC Square Sans Pro" panose="020B0506040000020004" pitchFamily="34" charset="0"/>
                <a:ea typeface="+mn-ea"/>
                <a:cs typeface="+mn-cs"/>
              </a:defRPr>
            </a:lvl4pPr>
            <a:lvl5pPr marL="2057400" indent="-228600" algn="l" defTabSz="914400" rtl="0" eaLnBrk="1" latinLnBrk="0" hangingPunct="1">
              <a:lnSpc>
                <a:spcPct val="90000"/>
              </a:lnSpc>
              <a:spcBef>
                <a:spcPts val="1000"/>
              </a:spcBef>
              <a:buClr>
                <a:srgbClr val="FE5745"/>
              </a:buClr>
              <a:buFont typeface="Arial" panose="020B0604020202020204" pitchFamily="34" charset="0"/>
              <a:buChar char="•"/>
              <a:defRPr sz="1800" b="0" i="0" kern="1200">
                <a:solidFill>
                  <a:srgbClr val="003399"/>
                </a:solidFill>
                <a:latin typeface="EC Square Sans Pro" panose="020B050604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Suggested messages d</a:t>
            </a:r>
            <a:r>
              <a:rPr lang="en-US" sz="2000" dirty="0" err="1">
                <a:solidFill>
                  <a:schemeClr val="bg1"/>
                </a:solidFill>
              </a:rPr>
              <a:t>uring</a:t>
            </a:r>
            <a:r>
              <a:rPr lang="en-US" sz="2000" dirty="0">
                <a:solidFill>
                  <a:schemeClr val="bg1"/>
                </a:solidFill>
              </a:rPr>
              <a:t> the event 1/2</a:t>
            </a:r>
          </a:p>
        </p:txBody>
      </p:sp>
      <p:graphicFrame>
        <p:nvGraphicFramePr>
          <p:cNvPr id="6" name="Content Placeholder 2">
            <a:extLst>
              <a:ext uri="{FF2B5EF4-FFF2-40B4-BE49-F238E27FC236}">
                <a16:creationId xmlns:a16="http://schemas.microsoft.com/office/drawing/2014/main" id="{E00D1854-C5AB-E845-93B2-13D653462213}"/>
              </a:ext>
            </a:extLst>
          </p:cNvPr>
          <p:cNvGraphicFramePr>
            <a:graphicFrameLocks/>
          </p:cNvGraphicFramePr>
          <p:nvPr>
            <p:extLst>
              <p:ext uri="{D42A27DB-BD31-4B8C-83A1-F6EECF244321}">
                <p14:modId xmlns:p14="http://schemas.microsoft.com/office/powerpoint/2010/main" val="2237656519"/>
              </p:ext>
            </p:extLst>
          </p:nvPr>
        </p:nvGraphicFramePr>
        <p:xfrm>
          <a:off x="374723" y="1623373"/>
          <a:ext cx="11463814" cy="4522246"/>
        </p:xfrm>
        <a:graphic>
          <a:graphicData uri="http://schemas.openxmlformats.org/drawingml/2006/table">
            <a:tbl>
              <a:tblPr firstRow="1" firstCol="1" bandRow="1"/>
              <a:tblGrid>
                <a:gridCol w="1263417">
                  <a:extLst>
                    <a:ext uri="{9D8B030D-6E8A-4147-A177-3AD203B41FA5}">
                      <a16:colId xmlns:a16="http://schemas.microsoft.com/office/drawing/2014/main" val="2500715308"/>
                    </a:ext>
                  </a:extLst>
                </a:gridCol>
                <a:gridCol w="4963365">
                  <a:extLst>
                    <a:ext uri="{9D8B030D-6E8A-4147-A177-3AD203B41FA5}">
                      <a16:colId xmlns:a16="http://schemas.microsoft.com/office/drawing/2014/main" val="4177814843"/>
                    </a:ext>
                  </a:extLst>
                </a:gridCol>
                <a:gridCol w="5237032">
                  <a:extLst>
                    <a:ext uri="{9D8B030D-6E8A-4147-A177-3AD203B41FA5}">
                      <a16:colId xmlns:a16="http://schemas.microsoft.com/office/drawing/2014/main" val="2446323261"/>
                    </a:ext>
                  </a:extLst>
                </a:gridCol>
              </a:tblGrid>
              <a:tr h="331371">
                <a:tc>
                  <a:txBody>
                    <a:bodyPr/>
                    <a:lstStyle/>
                    <a:p>
                      <a:pPr>
                        <a:lnSpc>
                          <a:spcPct val="100000"/>
                        </a:lnSpc>
                        <a:spcBef>
                          <a:spcPts val="0"/>
                        </a:spcBef>
                        <a:spcAft>
                          <a:spcPts val="0"/>
                        </a:spcAft>
                        <a:buNone/>
                      </a:pPr>
                      <a:r>
                        <a:rPr lang="en-BE" sz="1500" b="0" i="0" kern="100">
                          <a:solidFill>
                            <a:schemeClr val="bg1"/>
                          </a:solidFill>
                          <a:effectLst/>
                          <a:latin typeface="EC Square Sans Pro Medium" panose="020B0506040000020004" pitchFamily="34" charset="0"/>
                          <a:ea typeface="Aptos" panose="020B0004020202020204" pitchFamily="34" charset="0"/>
                          <a:cs typeface="Times New Roman" panose="02020603050405020304" pitchFamily="18" charset="0"/>
                        </a:rPr>
                        <a:t>Platform</a:t>
                      </a:r>
                      <a:endParaRPr lang="en-GB" sz="1500" b="0" i="0" kern="100">
                        <a:solidFill>
                          <a:schemeClr val="bg1"/>
                        </a:solidFill>
                        <a:effectLst/>
                        <a:latin typeface="EC Square Sans Pro Medium" panose="020B0506040000020004" pitchFamily="34" charset="0"/>
                        <a:ea typeface="Aptos" panose="020B0004020202020204" pitchFamily="34" charset="0"/>
                        <a:cs typeface="Times New Roman" panose="02020603050405020304" pitchFamily="18" charset="0"/>
                      </a:endParaRPr>
                    </a:p>
                  </a:txBody>
                  <a:tcPr marL="59436" marR="59436" marT="27432" marB="27432" anchor="ctr">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solidFill>
                      <a:srgbClr val="FE5745"/>
                    </a:solidFill>
                  </a:tcPr>
                </a:tc>
                <a:tc>
                  <a:txBody>
                    <a:bodyPr/>
                    <a:lstStyle/>
                    <a:p>
                      <a:pPr>
                        <a:lnSpc>
                          <a:spcPct val="100000"/>
                        </a:lnSpc>
                        <a:spcBef>
                          <a:spcPts val="0"/>
                        </a:spcBef>
                        <a:spcAft>
                          <a:spcPts val="0"/>
                        </a:spcAft>
                        <a:buNone/>
                      </a:pPr>
                      <a:r>
                        <a:rPr lang="en-BE" sz="1500" b="0" i="0" kern="100" dirty="0">
                          <a:solidFill>
                            <a:schemeClr val="bg1"/>
                          </a:solidFill>
                          <a:effectLst/>
                          <a:latin typeface="EC Square Sans Pro Medium"/>
                          <a:ea typeface="Aptos" panose="020B0004020202020204" pitchFamily="34" charset="0"/>
                          <a:cs typeface="Times New Roman"/>
                        </a:rPr>
                        <a:t>I’m speaking at the event (for speakers only)</a:t>
                      </a:r>
                      <a:endParaRPr lang="en-GB" sz="1500" b="0" i="0" kern="100" dirty="0">
                        <a:solidFill>
                          <a:schemeClr val="bg1"/>
                        </a:solidFill>
                        <a:effectLst/>
                        <a:latin typeface="EC Square Sans Pro Medium" panose="020B0506040000020004" pitchFamily="34" charset="0"/>
                        <a:ea typeface="Aptos" panose="020B0004020202020204" pitchFamily="34" charset="0"/>
                        <a:cs typeface="Times New Roman" panose="02020603050405020304" pitchFamily="18" charset="0"/>
                      </a:endParaRPr>
                    </a:p>
                  </a:txBody>
                  <a:tcPr marL="59436" marR="59436" marT="27432" marB="27432" anchor="ctr">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solidFill>
                      <a:srgbClr val="FE5745"/>
                    </a:solidFill>
                  </a:tcPr>
                </a:tc>
                <a:tc>
                  <a:txBody>
                    <a:bodyPr/>
                    <a:lstStyle/>
                    <a:p>
                      <a:pPr>
                        <a:lnSpc>
                          <a:spcPct val="100000"/>
                        </a:lnSpc>
                        <a:spcBef>
                          <a:spcPts val="0"/>
                        </a:spcBef>
                        <a:spcAft>
                          <a:spcPts val="0"/>
                        </a:spcAft>
                        <a:buNone/>
                      </a:pPr>
                      <a:r>
                        <a:rPr lang="en-BE" sz="1500" b="0" i="0" kern="100">
                          <a:solidFill>
                            <a:schemeClr val="bg1"/>
                          </a:solidFill>
                          <a:effectLst/>
                          <a:latin typeface="EC Square Sans Pro Medium" panose="020B0506040000020004" pitchFamily="34" charset="0"/>
                          <a:ea typeface="Aptos" panose="020B0004020202020204" pitchFamily="34" charset="0"/>
                          <a:cs typeface="Times New Roman" panose="02020603050405020304" pitchFamily="18" charset="0"/>
                        </a:rPr>
                        <a:t>Watch the livestream</a:t>
                      </a:r>
                      <a:endParaRPr lang="en-GB" sz="1500" b="0" i="0" kern="100">
                        <a:solidFill>
                          <a:schemeClr val="bg1"/>
                        </a:solidFill>
                        <a:effectLst/>
                        <a:latin typeface="EC Square Sans Pro Medium" panose="020B0506040000020004" pitchFamily="34" charset="0"/>
                        <a:ea typeface="Aptos" panose="020B0004020202020204" pitchFamily="34" charset="0"/>
                        <a:cs typeface="Times New Roman" panose="02020603050405020304" pitchFamily="18" charset="0"/>
                      </a:endParaRPr>
                    </a:p>
                  </a:txBody>
                  <a:tcPr marL="59436" marR="59436" marT="27432" marB="27432" anchor="ctr">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solidFill>
                      <a:srgbClr val="FE5745"/>
                    </a:solidFill>
                  </a:tcPr>
                </a:tc>
                <a:extLst>
                  <a:ext uri="{0D108BD9-81ED-4DB2-BD59-A6C34878D82A}">
                    <a16:rowId xmlns:a16="http://schemas.microsoft.com/office/drawing/2014/main" val="1043574708"/>
                  </a:ext>
                </a:extLst>
              </a:tr>
              <a:tr h="730967">
                <a:tc>
                  <a:txBody>
                    <a:bodyPr/>
                    <a:lstStyle/>
                    <a:p>
                      <a:pPr>
                        <a:lnSpc>
                          <a:spcPct val="100000"/>
                        </a:lnSpc>
                        <a:spcBef>
                          <a:spcPts val="0"/>
                        </a:spcBef>
                        <a:spcAft>
                          <a:spcPts val="0"/>
                        </a:spcAft>
                        <a:buNone/>
                      </a:pPr>
                      <a:r>
                        <a:rPr lang="en-BE" sz="1500" b="0" i="0" kern="100">
                          <a:solidFill>
                            <a:srgbClr val="003399"/>
                          </a:solidFill>
                          <a:effectLst/>
                          <a:latin typeface="EC Square Sans Pro Medium" panose="020B0506040000020004" pitchFamily="34" charset="0"/>
                          <a:ea typeface="Aptos" panose="020B0004020202020204" pitchFamily="34" charset="0"/>
                          <a:cs typeface="Times New Roman" panose="02020603050405020304" pitchFamily="18" charset="0"/>
                        </a:rPr>
                        <a:t>X</a:t>
                      </a:r>
                      <a:endParaRPr lang="en-GB" sz="1500" b="0" i="0" kern="100">
                        <a:solidFill>
                          <a:srgbClr val="003399"/>
                        </a:solidFill>
                        <a:effectLst/>
                        <a:latin typeface="EC Square Sans Pro Medium" panose="020B0506040000020004" pitchFamily="34" charset="0"/>
                        <a:ea typeface="Aptos" panose="020B0004020202020204" pitchFamily="34" charset="0"/>
                        <a:cs typeface="Times New Roman" panose="02020603050405020304" pitchFamily="18" charset="0"/>
                      </a:endParaRPr>
                    </a:p>
                  </a:txBody>
                  <a:tcPr marL="59436" marR="59436" marT="27432" marB="27432" anchor="ctr">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noFill/>
                  </a:tcPr>
                </a:tc>
                <a:tc>
                  <a:txBody>
                    <a:bodyPr/>
                    <a:lstStyle/>
                    <a:p>
                      <a:pPr>
                        <a:lnSpc>
                          <a:spcPct val="100000"/>
                        </a:lnSpc>
                        <a:spcBef>
                          <a:spcPts val="0"/>
                        </a:spcBef>
                        <a:spcAft>
                          <a:spcPts val="0"/>
                        </a:spcAft>
                        <a:buNone/>
                      </a:pPr>
                      <a:r>
                        <a:rPr lang="en-BE" sz="1200" kern="100">
                          <a:effectLst/>
                          <a:latin typeface="Aptos" panose="020B0004020202020204" pitchFamily="34" charset="0"/>
                          <a:ea typeface="Aptos" panose="020B0004020202020204" pitchFamily="34" charset="0"/>
                          <a:cs typeface="Times New Roman" panose="02020603050405020304" pitchFamily="18" charset="0"/>
                        </a:rPr>
                        <a:t>I’m speaking at #CPForum2026 today. Join me at [time] in [room/location] for “[session title]”, where we’ll discuss [topic/key question]. [programme link]</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59436" marR="59436" marT="27432" marB="27432" anchor="ctr">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noFill/>
                  </a:tcPr>
                </a:tc>
                <a:tc>
                  <a:txBody>
                    <a:bodyPr/>
                    <a:lstStyle/>
                    <a:p>
                      <a:pPr>
                        <a:lnSpc>
                          <a:spcPct val="100000"/>
                        </a:lnSpc>
                        <a:spcBef>
                          <a:spcPts val="0"/>
                        </a:spcBef>
                        <a:spcAft>
                          <a:spcPts val="0"/>
                        </a:spcAft>
                        <a:buNone/>
                      </a:pPr>
                      <a:r>
                        <a:rPr lang="en-BE" sz="1200" kern="100">
                          <a:effectLst/>
                          <a:latin typeface="Aptos" panose="020B0004020202020204" pitchFamily="34" charset="0"/>
                          <a:ea typeface="Aptos" panose="020B0004020202020204" pitchFamily="34" charset="0"/>
                          <a:cs typeface="Times New Roman" panose="02020603050405020304" pitchFamily="18" charset="0"/>
                        </a:rPr>
                        <a:t>Can’t make it to Brussels? Watch #CPForum2026 live on 3–4 November and follow the conversations shaping Europe’s future preparedness. Tune in: [livestream link]</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59436" marR="59436" marT="27432" marB="27432" anchor="ctr">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noFill/>
                  </a:tcPr>
                </a:tc>
                <a:extLst>
                  <a:ext uri="{0D108BD9-81ED-4DB2-BD59-A6C34878D82A}">
                    <a16:rowId xmlns:a16="http://schemas.microsoft.com/office/drawing/2014/main" val="1000599551"/>
                  </a:ext>
                </a:extLst>
              </a:tr>
              <a:tr h="623758">
                <a:tc>
                  <a:txBody>
                    <a:bodyPr/>
                    <a:lstStyle/>
                    <a:p>
                      <a:pPr>
                        <a:lnSpc>
                          <a:spcPct val="100000"/>
                        </a:lnSpc>
                        <a:spcBef>
                          <a:spcPts val="0"/>
                        </a:spcBef>
                        <a:spcAft>
                          <a:spcPts val="0"/>
                        </a:spcAft>
                        <a:buNone/>
                      </a:pPr>
                      <a:r>
                        <a:rPr lang="en-BE" sz="1500" b="0" i="0" kern="100">
                          <a:solidFill>
                            <a:srgbClr val="003399"/>
                          </a:solidFill>
                          <a:effectLst/>
                          <a:latin typeface="EC Square Sans Pro Medium" panose="020B0506040000020004" pitchFamily="34" charset="0"/>
                          <a:ea typeface="Aptos" panose="020B0004020202020204" pitchFamily="34" charset="0"/>
                          <a:cs typeface="Times New Roman" panose="02020603050405020304" pitchFamily="18" charset="0"/>
                        </a:rPr>
                        <a:t>Bluesky</a:t>
                      </a:r>
                      <a:endParaRPr lang="en-GB" sz="1500" b="0" i="0" kern="100">
                        <a:solidFill>
                          <a:srgbClr val="003399"/>
                        </a:solidFill>
                        <a:effectLst/>
                        <a:latin typeface="EC Square Sans Pro Medium" panose="020B0506040000020004" pitchFamily="34" charset="0"/>
                        <a:ea typeface="Aptos" panose="020B0004020202020204" pitchFamily="34" charset="0"/>
                        <a:cs typeface="Times New Roman" panose="02020603050405020304" pitchFamily="18" charset="0"/>
                      </a:endParaRPr>
                    </a:p>
                  </a:txBody>
                  <a:tcPr marL="59436" marR="59436" marT="27432" marB="27432" anchor="ctr">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noFill/>
                  </a:tcPr>
                </a:tc>
                <a:tc>
                  <a:txBody>
                    <a:bodyPr/>
                    <a:lstStyle/>
                    <a:p>
                      <a:pPr>
                        <a:lnSpc>
                          <a:spcPct val="100000"/>
                        </a:lnSpc>
                        <a:spcBef>
                          <a:spcPts val="0"/>
                        </a:spcBef>
                        <a:spcAft>
                          <a:spcPts val="0"/>
                        </a:spcAft>
                        <a:buNone/>
                      </a:pPr>
                      <a:r>
                        <a:rPr lang="en-BE" sz="1200" kern="100">
                          <a:effectLst/>
                          <a:latin typeface="Aptos" panose="020B0004020202020204" pitchFamily="34" charset="0"/>
                          <a:ea typeface="Aptos" panose="020B0004020202020204" pitchFamily="34" charset="0"/>
                          <a:cs typeface="Times New Roman" panose="02020603050405020304" pitchFamily="18" charset="0"/>
                        </a:rPr>
                        <a:t>I’m speaking at #CPForum2026 today about [topic]. Join “[session title]” at [time] in [room/location] and bring your questions. [link]</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59436" marR="59436" marT="27432" marB="27432" anchor="ctr">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noFill/>
                  </a:tcPr>
                </a:tc>
                <a:tc>
                  <a:txBody>
                    <a:bodyPr/>
                    <a:lstStyle/>
                    <a:p>
                      <a:pPr>
                        <a:lnSpc>
                          <a:spcPct val="100000"/>
                        </a:lnSpc>
                        <a:spcBef>
                          <a:spcPts val="0"/>
                        </a:spcBef>
                        <a:spcAft>
                          <a:spcPts val="0"/>
                        </a:spcAft>
                        <a:buNone/>
                      </a:pPr>
                      <a:r>
                        <a:rPr lang="en-BE" sz="1200" kern="100">
                          <a:effectLst/>
                          <a:latin typeface="Aptos" panose="020B0004020202020204" pitchFamily="34" charset="0"/>
                          <a:ea typeface="Aptos" panose="020B0004020202020204" pitchFamily="34" charset="0"/>
                          <a:cs typeface="Times New Roman" panose="02020603050405020304" pitchFamily="18" charset="0"/>
                        </a:rPr>
                        <a:t>Join #CPForum2026 from wherever you are. Watch the livestream on 3–4 November and share the ideas that stand out to you: [livestream link]</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59436" marR="59436" marT="27432" marB="27432" anchor="ctr">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noFill/>
                  </a:tcPr>
                </a:tc>
                <a:extLst>
                  <a:ext uri="{0D108BD9-81ED-4DB2-BD59-A6C34878D82A}">
                    <a16:rowId xmlns:a16="http://schemas.microsoft.com/office/drawing/2014/main" val="3450295292"/>
                  </a:ext>
                </a:extLst>
              </a:tr>
              <a:tr h="906398">
                <a:tc>
                  <a:txBody>
                    <a:bodyPr/>
                    <a:lstStyle/>
                    <a:p>
                      <a:pPr>
                        <a:lnSpc>
                          <a:spcPct val="100000"/>
                        </a:lnSpc>
                        <a:spcBef>
                          <a:spcPts val="0"/>
                        </a:spcBef>
                        <a:spcAft>
                          <a:spcPts val="0"/>
                        </a:spcAft>
                        <a:buNone/>
                      </a:pPr>
                      <a:r>
                        <a:rPr lang="en-BE" sz="1500" b="0" i="0" kern="100">
                          <a:solidFill>
                            <a:srgbClr val="003399"/>
                          </a:solidFill>
                          <a:effectLst/>
                          <a:latin typeface="EC Square Sans Pro Medium" panose="020B0506040000020004" pitchFamily="34" charset="0"/>
                          <a:ea typeface="Aptos" panose="020B0004020202020204" pitchFamily="34" charset="0"/>
                          <a:cs typeface="Times New Roman" panose="02020603050405020304" pitchFamily="18" charset="0"/>
                        </a:rPr>
                        <a:t>Facebook</a:t>
                      </a:r>
                      <a:endParaRPr lang="en-GB" sz="1500" b="0" i="0" kern="100">
                        <a:solidFill>
                          <a:srgbClr val="003399"/>
                        </a:solidFill>
                        <a:effectLst/>
                        <a:latin typeface="EC Square Sans Pro Medium" panose="020B0506040000020004" pitchFamily="34" charset="0"/>
                        <a:ea typeface="Aptos" panose="020B0004020202020204" pitchFamily="34" charset="0"/>
                        <a:cs typeface="Times New Roman" panose="02020603050405020304" pitchFamily="18" charset="0"/>
                      </a:endParaRPr>
                    </a:p>
                  </a:txBody>
                  <a:tcPr marL="59436" marR="59436" marT="27432" marB="27432" anchor="ctr">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noFill/>
                  </a:tcPr>
                </a:tc>
                <a:tc>
                  <a:txBody>
                    <a:bodyPr/>
                    <a:lstStyle/>
                    <a:p>
                      <a:pPr>
                        <a:lnSpc>
                          <a:spcPct val="100000"/>
                        </a:lnSpc>
                        <a:spcBef>
                          <a:spcPts val="0"/>
                        </a:spcBef>
                        <a:spcAft>
                          <a:spcPts val="0"/>
                        </a:spcAft>
                        <a:buNone/>
                      </a:pPr>
                      <a:r>
                        <a:rPr lang="en-BE" sz="1200" kern="100">
                          <a:effectLst/>
                          <a:latin typeface="Aptos" panose="020B0004020202020204" pitchFamily="34" charset="0"/>
                          <a:ea typeface="Aptos" panose="020B0004020202020204" pitchFamily="34" charset="0"/>
                          <a:cs typeface="Times New Roman" panose="02020603050405020304" pitchFamily="18" charset="0"/>
                        </a:rPr>
                        <a:t>I’m pleased to be speaking at the European Civil Protection Forum 2026. Join me for “[session title]” at [time] in [room/location], where I’ll discuss [topic] with [other speakers/panellists]. I hope to see you there. [link] #CPForum2026</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59436" marR="59436" marT="27432" marB="27432" anchor="ctr">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noFill/>
                  </a:tcPr>
                </a:tc>
                <a:tc>
                  <a:txBody>
                    <a:bodyPr/>
                    <a:lstStyle/>
                    <a:p>
                      <a:pPr>
                        <a:lnSpc>
                          <a:spcPct val="100000"/>
                        </a:lnSpc>
                        <a:spcBef>
                          <a:spcPts val="0"/>
                        </a:spcBef>
                        <a:spcAft>
                          <a:spcPts val="0"/>
                        </a:spcAft>
                        <a:buNone/>
                      </a:pPr>
                      <a:r>
                        <a:rPr lang="en-BE" sz="1200" kern="100">
                          <a:effectLst/>
                          <a:latin typeface="Aptos"/>
                          <a:ea typeface="Aptos" panose="020B0004020202020204" pitchFamily="34" charset="0"/>
                          <a:cs typeface="Times New Roman"/>
                        </a:rPr>
                        <a:t>Can’t join us in Brussels? You can still follow the European Civil Protection Forum 2026 live on 3–4 November. Watch the discussions, share your takeaways and join the conversation online: [livestream link] #CPForum2026</a:t>
                      </a:r>
                      <a:br>
                        <a:rPr lang="pt-PT" sz="1200" kern="100">
                          <a:effectLst/>
                          <a:latin typeface="Aptos"/>
                          <a:ea typeface="Aptos" panose="020B0004020202020204" pitchFamily="34" charset="0"/>
                          <a:cs typeface="Times New Roman"/>
                        </a:rPr>
                      </a:br>
                      <a:endParaRPr lang="en-GB" sz="1200" kern="100">
                        <a:effectLst/>
                        <a:latin typeface="Aptos"/>
                        <a:ea typeface="Aptos" panose="020B0004020202020204" pitchFamily="34" charset="0"/>
                        <a:cs typeface="Times New Roman"/>
                      </a:endParaRPr>
                    </a:p>
                  </a:txBody>
                  <a:tcPr marL="59436" marR="59436" marT="27432" marB="27432" anchor="ctr">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noFill/>
                  </a:tcPr>
                </a:tc>
                <a:extLst>
                  <a:ext uri="{0D108BD9-81ED-4DB2-BD59-A6C34878D82A}">
                    <a16:rowId xmlns:a16="http://schemas.microsoft.com/office/drawing/2014/main" val="2875466623"/>
                  </a:ext>
                </a:extLst>
              </a:tr>
              <a:tr h="779698">
                <a:tc>
                  <a:txBody>
                    <a:bodyPr/>
                    <a:lstStyle/>
                    <a:p>
                      <a:pPr>
                        <a:lnSpc>
                          <a:spcPct val="100000"/>
                        </a:lnSpc>
                        <a:spcBef>
                          <a:spcPts val="0"/>
                        </a:spcBef>
                        <a:spcAft>
                          <a:spcPts val="0"/>
                        </a:spcAft>
                        <a:buNone/>
                      </a:pPr>
                      <a:r>
                        <a:rPr lang="en-BE" sz="1500" b="0" i="0" kern="100">
                          <a:solidFill>
                            <a:srgbClr val="003399"/>
                          </a:solidFill>
                          <a:effectLst/>
                          <a:latin typeface="EC Square Sans Pro Medium" panose="020B0506040000020004" pitchFamily="34" charset="0"/>
                          <a:ea typeface="Aptos" panose="020B0004020202020204" pitchFamily="34" charset="0"/>
                          <a:cs typeface="Times New Roman" panose="02020603050405020304" pitchFamily="18" charset="0"/>
                        </a:rPr>
                        <a:t>Instagram</a:t>
                      </a:r>
                      <a:endParaRPr lang="en-GB" sz="1500" b="0" i="0" kern="100">
                        <a:solidFill>
                          <a:srgbClr val="003399"/>
                        </a:solidFill>
                        <a:effectLst/>
                        <a:latin typeface="EC Square Sans Pro Medium" panose="020B0506040000020004" pitchFamily="34" charset="0"/>
                        <a:ea typeface="Aptos" panose="020B0004020202020204" pitchFamily="34" charset="0"/>
                        <a:cs typeface="Times New Roman" panose="02020603050405020304" pitchFamily="18" charset="0"/>
                      </a:endParaRPr>
                    </a:p>
                  </a:txBody>
                  <a:tcPr marL="59436" marR="59436" marT="27432" marB="27432" anchor="ctr">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noFill/>
                  </a:tcPr>
                </a:tc>
                <a:tc>
                  <a:txBody>
                    <a:bodyPr/>
                    <a:lstStyle/>
                    <a:p>
                      <a:pPr>
                        <a:lnSpc>
                          <a:spcPct val="100000"/>
                        </a:lnSpc>
                        <a:spcBef>
                          <a:spcPts val="0"/>
                        </a:spcBef>
                        <a:spcAft>
                          <a:spcPts val="0"/>
                        </a:spcAft>
                        <a:buNone/>
                      </a:pPr>
                      <a:r>
                        <a:rPr lang="en-BE" sz="1200" kern="100">
                          <a:effectLst/>
                          <a:latin typeface="Aptos"/>
                          <a:ea typeface="Aptos" panose="020B0004020202020204" pitchFamily="34" charset="0"/>
                          <a:cs typeface="Times New Roman"/>
                        </a:rPr>
                        <a:t>On stage today at #CPForum2026. I’ll be speaking about [topic] during “[session title]” at [time], [room/location]. Come along and join the conversation. #EUCivilProtection</a:t>
                      </a:r>
                      <a:endParaRPr lang="en-GB" sz="1200" kern="100">
                        <a:effectLst/>
                        <a:latin typeface="Aptos"/>
                        <a:ea typeface="Aptos" panose="020B0004020202020204" pitchFamily="34" charset="0"/>
                        <a:cs typeface="Times New Roman"/>
                      </a:endParaRPr>
                    </a:p>
                  </a:txBody>
                  <a:tcPr marL="59436" marR="59436" marT="27432" marB="27432" anchor="ctr">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noFill/>
                  </a:tcPr>
                </a:tc>
                <a:tc>
                  <a:txBody>
                    <a:bodyPr/>
                    <a:lstStyle/>
                    <a:p>
                      <a:pPr>
                        <a:lnSpc>
                          <a:spcPct val="100000"/>
                        </a:lnSpc>
                        <a:spcBef>
                          <a:spcPts val="0"/>
                        </a:spcBef>
                        <a:spcAft>
                          <a:spcPts val="0"/>
                        </a:spcAft>
                        <a:buNone/>
                      </a:pPr>
                      <a:r>
                        <a:rPr lang="en-BE" sz="1200" kern="100">
                          <a:effectLst/>
                          <a:latin typeface="Aptos"/>
                          <a:ea typeface="Aptos" panose="020B0004020202020204" pitchFamily="34" charset="0"/>
                          <a:cs typeface="Times New Roman"/>
                        </a:rPr>
                        <a:t>Join #CPForum2026 live from Brussels. Watch the livestream on 3–4 November and share the moments and ideas that inspire you. [link in bio/link] #EUCivilProtection</a:t>
                      </a:r>
                      <a:endParaRPr lang="en-GB" sz="1200" kern="100">
                        <a:effectLst/>
                        <a:latin typeface="Aptos"/>
                        <a:ea typeface="Aptos" panose="020B0004020202020204" pitchFamily="34" charset="0"/>
                        <a:cs typeface="Times New Roman"/>
                      </a:endParaRPr>
                    </a:p>
                  </a:txBody>
                  <a:tcPr marL="59436" marR="59436" marT="27432" marB="27432" anchor="ctr">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noFill/>
                  </a:tcPr>
                </a:tc>
                <a:extLst>
                  <a:ext uri="{0D108BD9-81ED-4DB2-BD59-A6C34878D82A}">
                    <a16:rowId xmlns:a16="http://schemas.microsoft.com/office/drawing/2014/main" val="1484282165"/>
                  </a:ext>
                </a:extLst>
              </a:tr>
              <a:tr h="1150054">
                <a:tc>
                  <a:txBody>
                    <a:bodyPr/>
                    <a:lstStyle/>
                    <a:p>
                      <a:pPr>
                        <a:lnSpc>
                          <a:spcPct val="100000"/>
                        </a:lnSpc>
                        <a:spcBef>
                          <a:spcPts val="0"/>
                        </a:spcBef>
                        <a:spcAft>
                          <a:spcPts val="0"/>
                        </a:spcAft>
                        <a:buNone/>
                      </a:pPr>
                      <a:r>
                        <a:rPr lang="en-BE" sz="1500" b="0" i="0" kern="100">
                          <a:solidFill>
                            <a:srgbClr val="003399"/>
                          </a:solidFill>
                          <a:effectLst/>
                          <a:latin typeface="EC Square Sans Pro Medium" panose="020B0506040000020004" pitchFamily="34" charset="0"/>
                          <a:ea typeface="Aptos" panose="020B0004020202020204" pitchFamily="34" charset="0"/>
                          <a:cs typeface="Times New Roman" panose="02020603050405020304" pitchFamily="18" charset="0"/>
                        </a:rPr>
                        <a:t>LinkedIn</a:t>
                      </a:r>
                      <a:endParaRPr lang="en-GB" sz="1500" b="0" i="0" kern="100">
                        <a:solidFill>
                          <a:srgbClr val="003399"/>
                        </a:solidFill>
                        <a:effectLst/>
                        <a:latin typeface="EC Square Sans Pro Medium" panose="020B0506040000020004" pitchFamily="34" charset="0"/>
                        <a:ea typeface="Aptos" panose="020B0004020202020204" pitchFamily="34" charset="0"/>
                        <a:cs typeface="Times New Roman" panose="02020603050405020304" pitchFamily="18" charset="0"/>
                      </a:endParaRPr>
                    </a:p>
                  </a:txBody>
                  <a:tcPr marL="59436" marR="59436" marT="27432" marB="27432" anchor="ctr">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noFill/>
                  </a:tcPr>
                </a:tc>
                <a:tc>
                  <a:txBody>
                    <a:bodyPr/>
                    <a:lstStyle/>
                    <a:p>
                      <a:pPr>
                        <a:lnSpc>
                          <a:spcPct val="100000"/>
                        </a:lnSpc>
                        <a:spcBef>
                          <a:spcPts val="0"/>
                        </a:spcBef>
                        <a:spcAft>
                          <a:spcPts val="0"/>
                        </a:spcAft>
                        <a:buNone/>
                      </a:pPr>
                      <a:r>
                        <a:rPr lang="en-BE" sz="1200" kern="100">
                          <a:effectLst/>
                          <a:latin typeface="Aptos" panose="020B0004020202020204" pitchFamily="34" charset="0"/>
                          <a:ea typeface="Aptos" panose="020B0004020202020204" pitchFamily="34" charset="0"/>
                          <a:cs typeface="Times New Roman" panose="02020603050405020304" pitchFamily="18" charset="0"/>
                        </a:rPr>
                        <a:t>I’m pleased to be speaking at the European Civil Protection Forum 2026 in my role as [job title] at [organisation]. Join “[session title]” at [time] in [room/location] for a discussion on [topic] and [key question]. I look forward to sharing [insight/example] and hearing other perspectives. [link] #CPForum2026</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59436" marR="59436" marT="27432" marB="27432" anchor="ctr">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noFill/>
                  </a:tcPr>
                </a:tc>
                <a:tc>
                  <a:txBody>
                    <a:bodyPr/>
                    <a:lstStyle/>
                    <a:p>
                      <a:pPr>
                        <a:lnSpc>
                          <a:spcPct val="100000"/>
                        </a:lnSpc>
                        <a:spcBef>
                          <a:spcPts val="0"/>
                        </a:spcBef>
                        <a:spcAft>
                          <a:spcPts val="0"/>
                        </a:spcAft>
                        <a:buNone/>
                      </a:pPr>
                      <a:r>
                        <a:rPr lang="en-BE" sz="1200" kern="100">
                          <a:effectLst/>
                          <a:latin typeface="Aptos"/>
                          <a:ea typeface="Aptos" panose="020B0004020202020204" pitchFamily="34" charset="0"/>
                          <a:cs typeface="Times New Roman"/>
                        </a:rPr>
                        <a:t>The European Civil Protection Forum 2026 will be livestreamed from Brussels on 3–4 November. I encourage my network to tune in, follow the expert discussions and share the insights most relevant to your work. Watch here: [livestream link] #CPForum2026</a:t>
                      </a:r>
                      <a:endParaRPr lang="en-GB" sz="1200" kern="100">
                        <a:effectLst/>
                        <a:latin typeface="Aptos"/>
                        <a:ea typeface="Aptos" panose="020B0004020202020204" pitchFamily="34" charset="0"/>
                        <a:cs typeface="Times New Roman"/>
                      </a:endParaRPr>
                    </a:p>
                  </a:txBody>
                  <a:tcPr marL="59436" marR="59436" marT="27432" marB="27432" anchor="ctr">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noFill/>
                  </a:tcPr>
                </a:tc>
                <a:extLst>
                  <a:ext uri="{0D108BD9-81ED-4DB2-BD59-A6C34878D82A}">
                    <a16:rowId xmlns:a16="http://schemas.microsoft.com/office/drawing/2014/main" val="3386275990"/>
                  </a:ext>
                </a:extLst>
              </a:tr>
            </a:tbl>
          </a:graphicData>
        </a:graphic>
      </p:graphicFrame>
      <p:sp>
        <p:nvSpPr>
          <p:cNvPr id="11" name="Slide Number 17"/>
          <p:cNvSpPr txBox="1"/>
          <p:nvPr/>
        </p:nvSpPr>
        <p:spPr>
          <a:xfrm>
            <a:off x="117475" y="6331486"/>
            <a:ext cx="720725" cy="365125"/>
          </a:xfrm>
          <a:prstGeom prst="rect">
            <a:avLst/>
          </a:prstGeom>
          <a:noFill/>
          <a:ln>
            <a:noFill/>
          </a:ln>
        </p:spPr>
        <p:txBody>
          <a:bodyPr wrap="none">
            <a:spAutoFit/>
          </a:bodyPr>
          <a:lstStyle/>
          <a:p>
            <a:pPr algn="ctr"/>
            <a:r>
              <a:rPr sz="1600">
                <a:solidFill>
                  <a:srgbClr val="FE5745"/>
                </a:solidFill>
                <a:latin typeface="+mn-lt"/>
              </a:rPr>
              <a:t>17</a:t>
            </a:r>
          </a:p>
        </p:txBody>
      </p:sp>
      <p:sp>
        <p:nvSpPr>
          <p:cNvPr id="12" name="Forum Tagline"/>
          <p:cNvSpPr txBox="1"/>
          <p:nvPr/>
        </p:nvSpPr>
        <p:spPr>
          <a:xfrm>
            <a:off x="6606289" y="835065"/>
            <a:ext cx="5237803" cy="246221"/>
          </a:xfrm>
          <a:prstGeom prst="rect">
            <a:avLst/>
          </a:prstGeom>
          <a:noFill/>
        </p:spPr>
        <p:txBody>
          <a:bodyPr wrap="square" lIns="0" tIns="0" rIns="0" bIns="0" anchor="ctr">
            <a:spAutoFit/>
          </a:bodyPr>
          <a:lstStyle/>
          <a:p>
            <a:pPr algn="l"/>
            <a:r>
              <a:rPr sz="1600" b="0" i="0" dirty="0">
                <a:solidFill>
                  <a:srgbClr val="FFFFFF"/>
                </a:solidFill>
                <a:latin typeface="EC Square Sans Pro"/>
              </a:rPr>
              <a:t>Preparing today, ready for tomorrow</a:t>
            </a:r>
            <a:endParaRPr lang="en-GB" sz="1600" b="0" i="0" dirty="0">
              <a:solidFill>
                <a:srgbClr val="FFFFFF"/>
              </a:solidFill>
              <a:latin typeface="EC Square Sans Pro"/>
            </a:endParaRPr>
          </a:p>
        </p:txBody>
      </p:sp>
    </p:spTree>
    <p:extLst>
      <p:ext uri="{BB962C8B-B14F-4D97-AF65-F5344CB8AC3E}">
        <p14:creationId xmlns:p14="http://schemas.microsoft.com/office/powerpoint/2010/main" val="28841285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DC39725C-4680-0840-A0D6-8E03B3748274}"/>
              </a:ext>
            </a:extLst>
          </p:cNvPr>
          <p:cNvSpPr txBox="1">
            <a:spLocks/>
          </p:cNvSpPr>
          <p:nvPr/>
        </p:nvSpPr>
        <p:spPr>
          <a:xfrm>
            <a:off x="274530" y="-192930"/>
            <a:ext cx="5602452" cy="1147316"/>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dirty="0">
                <a:ln>
                  <a:noFill/>
                </a:ln>
                <a:solidFill>
                  <a:prstClr val="white"/>
                </a:solidFill>
                <a:effectLst/>
                <a:uLnTx/>
                <a:uFillTx/>
                <a:latin typeface="EC Square Sans Pro" panose="020B0506040000020004" pitchFamily="34" charset="0"/>
                <a:ea typeface="+mn-ea"/>
                <a:cs typeface="+mn-cs"/>
              </a:rPr>
              <a:t>For ambassadors/participants</a:t>
            </a:r>
            <a:endParaRPr kumimoji="0" lang="pt-PT" sz="3200" b="0" i="0" u="none" strike="noStrike" kern="1200" cap="none" spc="0" normalizeH="0" baseline="0" noProof="0" dirty="0">
              <a:ln>
                <a:noFill/>
              </a:ln>
              <a:solidFill>
                <a:srgbClr val="FE5745"/>
              </a:solidFill>
              <a:effectLst/>
              <a:uLnTx/>
              <a:uFillTx/>
              <a:latin typeface="EC Square Sans Pro" panose="020B0506040000020004" pitchFamily="34" charset="0"/>
              <a:ea typeface="+mn-ea"/>
              <a:cs typeface="Segoe UI"/>
            </a:endParaRPr>
          </a:p>
        </p:txBody>
      </p:sp>
      <p:sp>
        <p:nvSpPr>
          <p:cNvPr id="10" name="Text Placeholder 2">
            <a:extLst>
              <a:ext uri="{FF2B5EF4-FFF2-40B4-BE49-F238E27FC236}">
                <a16:creationId xmlns:a16="http://schemas.microsoft.com/office/drawing/2014/main" id="{0506D61F-0B09-C445-B2E1-8568A068724A}"/>
              </a:ext>
            </a:extLst>
          </p:cNvPr>
          <p:cNvSpPr txBox="1">
            <a:spLocks/>
          </p:cNvSpPr>
          <p:nvPr/>
        </p:nvSpPr>
        <p:spPr>
          <a:xfrm>
            <a:off x="280094" y="1050083"/>
            <a:ext cx="6126480" cy="477593"/>
          </a:xfrm>
          <a:prstGeom prst="rect">
            <a:avLst/>
          </a:prstGeom>
        </p:spPr>
        <p:txBody>
          <a:bodyPr vert="horz" wrap="square" lIns="91440" tIns="45720" rIns="91440" bIns="45720" rtlCol="0">
            <a:normAutofit/>
          </a:bodyPr>
          <a:lstStyle>
            <a:lvl1pPr marL="228600" indent="-228600" algn="l" defTabSz="914400" rtl="0" eaLnBrk="1" latinLnBrk="0" hangingPunct="1">
              <a:lnSpc>
                <a:spcPct val="90000"/>
              </a:lnSpc>
              <a:spcBef>
                <a:spcPts val="1000"/>
              </a:spcBef>
              <a:buClr>
                <a:srgbClr val="FE5745"/>
              </a:buClr>
              <a:buFont typeface="Arial" panose="020B0604020202020204" pitchFamily="34" charset="0"/>
              <a:buChar char="•"/>
              <a:defRPr sz="4000" b="0" i="0" kern="1200">
                <a:solidFill>
                  <a:srgbClr val="003399"/>
                </a:solidFill>
                <a:latin typeface="EC Square Sans Pro" panose="020B0506040000020004" pitchFamily="34" charset="0"/>
                <a:ea typeface="+mn-ea"/>
                <a:cs typeface="+mn-cs"/>
              </a:defRPr>
            </a:lvl1pPr>
            <a:lvl2pPr marL="685800" indent="-228600" algn="l" defTabSz="914400" rtl="0" eaLnBrk="1" latinLnBrk="0" hangingPunct="1">
              <a:lnSpc>
                <a:spcPct val="90000"/>
              </a:lnSpc>
              <a:spcBef>
                <a:spcPts val="1000"/>
              </a:spcBef>
              <a:buClr>
                <a:srgbClr val="FE5745"/>
              </a:buClr>
              <a:buFont typeface="Arial" panose="020B0604020202020204" pitchFamily="34" charset="0"/>
              <a:buChar char="•"/>
              <a:defRPr sz="3000" b="0" i="0" kern="1200">
                <a:solidFill>
                  <a:srgbClr val="003399"/>
                </a:solidFill>
                <a:latin typeface="EC Square Sans Pro" panose="020B0506040000020004" pitchFamily="34" charset="0"/>
                <a:ea typeface="+mn-ea"/>
                <a:cs typeface="+mn-cs"/>
              </a:defRPr>
            </a:lvl2pPr>
            <a:lvl3pPr marL="1143000" indent="-228600" algn="l" defTabSz="914400" rtl="0" eaLnBrk="1" latinLnBrk="0" hangingPunct="1">
              <a:lnSpc>
                <a:spcPct val="90000"/>
              </a:lnSpc>
              <a:spcBef>
                <a:spcPts val="1000"/>
              </a:spcBef>
              <a:buClr>
                <a:srgbClr val="FE5745"/>
              </a:buClr>
              <a:buFont typeface="Arial" panose="020B0604020202020204" pitchFamily="34" charset="0"/>
              <a:buChar char="•"/>
              <a:defRPr sz="2000" b="0" i="0" kern="1200">
                <a:solidFill>
                  <a:srgbClr val="003399"/>
                </a:solidFill>
                <a:latin typeface="EC Square Sans Pro" panose="020B0506040000020004" pitchFamily="34" charset="0"/>
                <a:ea typeface="+mn-ea"/>
                <a:cs typeface="+mn-cs"/>
              </a:defRPr>
            </a:lvl3pPr>
            <a:lvl4pPr marL="1600200" indent="-228600" algn="l" defTabSz="914400" rtl="0" eaLnBrk="1" latinLnBrk="0" hangingPunct="1">
              <a:lnSpc>
                <a:spcPct val="90000"/>
              </a:lnSpc>
              <a:spcBef>
                <a:spcPts val="1000"/>
              </a:spcBef>
              <a:buClr>
                <a:srgbClr val="FE5745"/>
              </a:buClr>
              <a:buFont typeface="Arial" panose="020B0604020202020204" pitchFamily="34" charset="0"/>
              <a:buChar char="•"/>
              <a:defRPr sz="1800" b="0" i="0" kern="1200">
                <a:solidFill>
                  <a:srgbClr val="003399"/>
                </a:solidFill>
                <a:latin typeface="EC Square Sans Pro" panose="020B0506040000020004" pitchFamily="34" charset="0"/>
                <a:ea typeface="+mn-ea"/>
                <a:cs typeface="+mn-cs"/>
              </a:defRPr>
            </a:lvl4pPr>
            <a:lvl5pPr marL="2057400" indent="-228600" algn="l" defTabSz="914400" rtl="0" eaLnBrk="1" latinLnBrk="0" hangingPunct="1">
              <a:lnSpc>
                <a:spcPct val="90000"/>
              </a:lnSpc>
              <a:spcBef>
                <a:spcPts val="1000"/>
              </a:spcBef>
              <a:buClr>
                <a:srgbClr val="FE5745"/>
              </a:buClr>
              <a:buFont typeface="Arial" panose="020B0604020202020204" pitchFamily="34" charset="0"/>
              <a:buChar char="•"/>
              <a:defRPr sz="1800" b="0" i="0" kern="1200">
                <a:solidFill>
                  <a:srgbClr val="003399"/>
                </a:solidFill>
                <a:latin typeface="EC Square Sans Pro" panose="020B050604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Suggested messages d</a:t>
            </a:r>
            <a:r>
              <a:rPr lang="en-US" sz="2000" dirty="0" err="1">
                <a:solidFill>
                  <a:schemeClr val="bg1"/>
                </a:solidFill>
              </a:rPr>
              <a:t>uring</a:t>
            </a:r>
            <a:r>
              <a:rPr lang="en-US" sz="2000" dirty="0">
                <a:solidFill>
                  <a:schemeClr val="bg1"/>
                </a:solidFill>
              </a:rPr>
              <a:t> the event 2/2</a:t>
            </a:r>
          </a:p>
        </p:txBody>
      </p:sp>
      <p:graphicFrame>
        <p:nvGraphicFramePr>
          <p:cNvPr id="6" name="Content Placeholder 2">
            <a:extLst>
              <a:ext uri="{FF2B5EF4-FFF2-40B4-BE49-F238E27FC236}">
                <a16:creationId xmlns:a16="http://schemas.microsoft.com/office/drawing/2014/main" id="{E00D1854-C5AB-E845-93B2-13D653462213}"/>
              </a:ext>
            </a:extLst>
          </p:cNvPr>
          <p:cNvGraphicFramePr>
            <a:graphicFrameLocks/>
          </p:cNvGraphicFramePr>
          <p:nvPr>
            <p:extLst>
              <p:ext uri="{D42A27DB-BD31-4B8C-83A1-F6EECF244321}">
                <p14:modId xmlns:p14="http://schemas.microsoft.com/office/powerpoint/2010/main" val="307162081"/>
              </p:ext>
            </p:extLst>
          </p:nvPr>
        </p:nvGraphicFramePr>
        <p:xfrm>
          <a:off x="374722" y="1623373"/>
          <a:ext cx="11463814" cy="4585112"/>
        </p:xfrm>
        <a:graphic>
          <a:graphicData uri="http://schemas.openxmlformats.org/drawingml/2006/table">
            <a:tbl>
              <a:tblPr firstRow="1" firstCol="1" bandRow="1"/>
              <a:tblGrid>
                <a:gridCol w="1263417">
                  <a:extLst>
                    <a:ext uri="{9D8B030D-6E8A-4147-A177-3AD203B41FA5}">
                      <a16:colId xmlns:a16="http://schemas.microsoft.com/office/drawing/2014/main" val="2500715308"/>
                    </a:ext>
                  </a:extLst>
                </a:gridCol>
                <a:gridCol w="4963365">
                  <a:extLst>
                    <a:ext uri="{9D8B030D-6E8A-4147-A177-3AD203B41FA5}">
                      <a16:colId xmlns:a16="http://schemas.microsoft.com/office/drawing/2014/main" val="4177814843"/>
                    </a:ext>
                  </a:extLst>
                </a:gridCol>
                <a:gridCol w="5237032">
                  <a:extLst>
                    <a:ext uri="{9D8B030D-6E8A-4147-A177-3AD203B41FA5}">
                      <a16:colId xmlns:a16="http://schemas.microsoft.com/office/drawing/2014/main" val="2446323261"/>
                    </a:ext>
                  </a:extLst>
                </a:gridCol>
              </a:tblGrid>
              <a:tr h="331371">
                <a:tc>
                  <a:txBody>
                    <a:bodyPr/>
                    <a:lstStyle/>
                    <a:p>
                      <a:pPr>
                        <a:lnSpc>
                          <a:spcPct val="100000"/>
                        </a:lnSpc>
                        <a:spcBef>
                          <a:spcPts val="0"/>
                        </a:spcBef>
                        <a:spcAft>
                          <a:spcPts val="0"/>
                        </a:spcAft>
                        <a:buNone/>
                      </a:pPr>
                      <a:r>
                        <a:rPr lang="en-BE" sz="1500" b="0" i="0" kern="100">
                          <a:solidFill>
                            <a:schemeClr val="bg1"/>
                          </a:solidFill>
                          <a:effectLst/>
                          <a:latin typeface="EC Square Sans Pro Medium" panose="020B0506040000020004" pitchFamily="34" charset="0"/>
                          <a:ea typeface="Aptos" panose="020B0004020202020204" pitchFamily="34" charset="0"/>
                          <a:cs typeface="Times New Roman" panose="02020603050405020304" pitchFamily="18" charset="0"/>
                        </a:rPr>
                        <a:t>Platform</a:t>
                      </a:r>
                      <a:endParaRPr lang="en-GB" sz="1500" b="0" i="0" kern="100">
                        <a:solidFill>
                          <a:schemeClr val="bg1"/>
                        </a:solidFill>
                        <a:effectLst/>
                        <a:latin typeface="EC Square Sans Pro Medium" panose="020B0506040000020004" pitchFamily="34" charset="0"/>
                        <a:ea typeface="Aptos" panose="020B0004020202020204" pitchFamily="34" charset="0"/>
                        <a:cs typeface="Times New Roman" panose="02020603050405020304" pitchFamily="18" charset="0"/>
                      </a:endParaRPr>
                    </a:p>
                  </a:txBody>
                  <a:tcPr marL="59436" marR="59436" marT="27432" marB="27432" anchor="ctr">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solidFill>
                      <a:srgbClr val="FE5745"/>
                    </a:solidFill>
                  </a:tcPr>
                </a:tc>
                <a:tc>
                  <a:txBody>
                    <a:bodyPr/>
                    <a:lstStyle/>
                    <a:p>
                      <a:pPr>
                        <a:lnSpc>
                          <a:spcPct val="100000"/>
                        </a:lnSpc>
                        <a:spcBef>
                          <a:spcPts val="0"/>
                        </a:spcBef>
                        <a:spcAft>
                          <a:spcPts val="0"/>
                        </a:spcAft>
                        <a:buNone/>
                      </a:pPr>
                      <a:r>
                        <a:rPr lang="en-BE" sz="1500" b="0" i="0" kern="100">
                          <a:solidFill>
                            <a:schemeClr val="bg1"/>
                          </a:solidFill>
                          <a:effectLst/>
                          <a:latin typeface="EC Square Sans Pro Medium" panose="020B0506040000020004" pitchFamily="34" charset="0"/>
                          <a:ea typeface="Aptos" panose="020B0004020202020204" pitchFamily="34" charset="0"/>
                          <a:cs typeface="Times New Roman" panose="02020603050405020304" pitchFamily="18" charset="0"/>
                        </a:rPr>
                        <a:t>Share a session takeaway</a:t>
                      </a:r>
                      <a:endParaRPr lang="en-GB" sz="1500" b="0" i="0" kern="100">
                        <a:solidFill>
                          <a:schemeClr val="bg1"/>
                        </a:solidFill>
                        <a:effectLst/>
                        <a:latin typeface="EC Square Sans Pro Medium" panose="020B0506040000020004" pitchFamily="34" charset="0"/>
                        <a:ea typeface="Aptos" panose="020B0004020202020204" pitchFamily="34" charset="0"/>
                        <a:cs typeface="Times New Roman" panose="02020603050405020304" pitchFamily="18" charset="0"/>
                      </a:endParaRPr>
                    </a:p>
                  </a:txBody>
                  <a:tcPr marL="59436" marR="59436" marT="27432" marB="27432" anchor="ctr">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solidFill>
                      <a:srgbClr val="FE5745"/>
                    </a:solidFill>
                  </a:tcPr>
                </a:tc>
                <a:tc>
                  <a:txBody>
                    <a:bodyPr/>
                    <a:lstStyle/>
                    <a:p>
                      <a:pPr>
                        <a:lnSpc>
                          <a:spcPct val="100000"/>
                        </a:lnSpc>
                        <a:spcBef>
                          <a:spcPts val="0"/>
                        </a:spcBef>
                        <a:spcAft>
                          <a:spcPts val="0"/>
                        </a:spcAft>
                        <a:buNone/>
                      </a:pPr>
                      <a:r>
                        <a:rPr lang="en-BE" sz="1500" b="0" i="0" kern="100">
                          <a:solidFill>
                            <a:schemeClr val="bg1"/>
                          </a:solidFill>
                          <a:effectLst/>
                          <a:latin typeface="EC Square Sans Pro Medium" panose="020B0506040000020004" pitchFamily="34" charset="0"/>
                          <a:ea typeface="Aptos" panose="020B0004020202020204" pitchFamily="34" charset="0"/>
                          <a:cs typeface="Times New Roman" panose="02020603050405020304" pitchFamily="18" charset="0"/>
                        </a:rPr>
                        <a:t>Networking moment / live reaction</a:t>
                      </a:r>
                      <a:endParaRPr lang="en-GB" sz="1500" b="0" i="0" kern="100">
                        <a:solidFill>
                          <a:schemeClr val="bg1"/>
                        </a:solidFill>
                        <a:effectLst/>
                        <a:latin typeface="EC Square Sans Pro Medium" panose="020B0506040000020004" pitchFamily="34" charset="0"/>
                        <a:ea typeface="Aptos" panose="020B0004020202020204" pitchFamily="34" charset="0"/>
                        <a:cs typeface="Times New Roman" panose="02020603050405020304" pitchFamily="18" charset="0"/>
                      </a:endParaRPr>
                    </a:p>
                  </a:txBody>
                  <a:tcPr marL="59436" marR="59436" marT="27432" marB="27432" anchor="ctr">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solidFill>
                      <a:srgbClr val="FE5745"/>
                    </a:solidFill>
                  </a:tcPr>
                </a:tc>
                <a:extLst>
                  <a:ext uri="{0D108BD9-81ED-4DB2-BD59-A6C34878D82A}">
                    <a16:rowId xmlns:a16="http://schemas.microsoft.com/office/drawing/2014/main" val="1043574708"/>
                  </a:ext>
                </a:extLst>
              </a:tr>
              <a:tr h="730967">
                <a:tc>
                  <a:txBody>
                    <a:bodyPr/>
                    <a:lstStyle/>
                    <a:p>
                      <a:pPr>
                        <a:lnSpc>
                          <a:spcPct val="100000"/>
                        </a:lnSpc>
                        <a:spcBef>
                          <a:spcPts val="0"/>
                        </a:spcBef>
                        <a:spcAft>
                          <a:spcPts val="0"/>
                        </a:spcAft>
                        <a:buNone/>
                      </a:pPr>
                      <a:r>
                        <a:rPr lang="en-BE" sz="1500" b="0" i="0" kern="100">
                          <a:solidFill>
                            <a:srgbClr val="003399"/>
                          </a:solidFill>
                          <a:effectLst/>
                          <a:latin typeface="EC Square Sans Pro Medium" panose="020B0506040000020004" pitchFamily="34" charset="0"/>
                          <a:ea typeface="Aptos" panose="020B0004020202020204" pitchFamily="34" charset="0"/>
                          <a:cs typeface="Times New Roman" panose="02020603050405020304" pitchFamily="18" charset="0"/>
                        </a:rPr>
                        <a:t>X</a:t>
                      </a:r>
                      <a:endParaRPr lang="en-GB" sz="1500" b="0" i="0" kern="100">
                        <a:solidFill>
                          <a:srgbClr val="003399"/>
                        </a:solidFill>
                        <a:effectLst/>
                        <a:latin typeface="EC Square Sans Pro Medium" panose="020B0506040000020004" pitchFamily="34" charset="0"/>
                        <a:ea typeface="Aptos" panose="020B0004020202020204" pitchFamily="34" charset="0"/>
                        <a:cs typeface="Times New Roman" panose="02020603050405020304" pitchFamily="18" charset="0"/>
                      </a:endParaRPr>
                    </a:p>
                  </a:txBody>
                  <a:tcPr marL="59436" marR="59436" marT="27432" marB="27432" anchor="ctr">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noFill/>
                  </a:tcPr>
                </a:tc>
                <a:tc>
                  <a:txBody>
                    <a:bodyPr/>
                    <a:lstStyle/>
                    <a:p>
                      <a:pPr>
                        <a:lnSpc>
                          <a:spcPct val="100000"/>
                        </a:lnSpc>
                        <a:spcBef>
                          <a:spcPts val="0"/>
                        </a:spcBef>
                        <a:spcAft>
                          <a:spcPts val="0"/>
                        </a:spcAft>
                        <a:buNone/>
                      </a:pPr>
                      <a:r>
                        <a:rPr lang="en-BE" sz="1200" kern="100">
                          <a:effectLst/>
                          <a:latin typeface="Aptos" panose="020B0004020202020204" pitchFamily="34" charset="0"/>
                          <a:ea typeface="Aptos" panose="020B0004020202020204" pitchFamily="34" charset="0"/>
                          <a:cs typeface="Times New Roman" panose="02020603050405020304" pitchFamily="18" charset="0"/>
                        </a:rPr>
                        <a:t>One takeaway from “[session title]” at #CPForum2026: [key insight]. It matters because [why it matters]. What would help turn this into action? [link]</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59436" marR="59436" marT="27432" marB="27432" anchor="ctr">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noFill/>
                  </a:tcPr>
                </a:tc>
                <a:tc>
                  <a:txBody>
                    <a:bodyPr/>
                    <a:lstStyle/>
                    <a:p>
                      <a:pPr>
                        <a:lnSpc>
                          <a:spcPct val="100000"/>
                        </a:lnSpc>
                        <a:spcBef>
                          <a:spcPts val="0"/>
                        </a:spcBef>
                        <a:spcAft>
                          <a:spcPts val="0"/>
                        </a:spcAft>
                        <a:buNone/>
                      </a:pPr>
                      <a:r>
                        <a:rPr lang="en-BE" sz="1200" kern="100">
                          <a:effectLst/>
                          <a:latin typeface="Aptos" panose="020B0004020202020204" pitchFamily="34" charset="0"/>
                          <a:ea typeface="Aptos" panose="020B0004020202020204" pitchFamily="34" charset="0"/>
                          <a:cs typeface="Times New Roman" panose="02020603050405020304" pitchFamily="18" charset="0"/>
                        </a:rPr>
                        <a:t>A valuable #CPForum2026 conversation with [name/organisation] about [topic]. My immediate reaction: [insight or question]. Let’s keep the exchange going.</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59436" marR="59436" marT="27432" marB="27432" anchor="ctr">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noFill/>
                  </a:tcPr>
                </a:tc>
                <a:extLst>
                  <a:ext uri="{0D108BD9-81ED-4DB2-BD59-A6C34878D82A}">
                    <a16:rowId xmlns:a16="http://schemas.microsoft.com/office/drawing/2014/main" val="1000599551"/>
                  </a:ext>
                </a:extLst>
              </a:tr>
              <a:tr h="623758">
                <a:tc>
                  <a:txBody>
                    <a:bodyPr/>
                    <a:lstStyle/>
                    <a:p>
                      <a:pPr>
                        <a:lnSpc>
                          <a:spcPct val="100000"/>
                        </a:lnSpc>
                        <a:spcBef>
                          <a:spcPts val="0"/>
                        </a:spcBef>
                        <a:spcAft>
                          <a:spcPts val="0"/>
                        </a:spcAft>
                        <a:buNone/>
                      </a:pPr>
                      <a:r>
                        <a:rPr lang="en-BE" sz="1500" b="0" i="0" kern="100">
                          <a:solidFill>
                            <a:srgbClr val="003399"/>
                          </a:solidFill>
                          <a:effectLst/>
                          <a:latin typeface="EC Square Sans Pro Medium" panose="020B0506040000020004" pitchFamily="34" charset="0"/>
                          <a:ea typeface="Aptos" panose="020B0004020202020204" pitchFamily="34" charset="0"/>
                          <a:cs typeface="Times New Roman" panose="02020603050405020304" pitchFamily="18" charset="0"/>
                        </a:rPr>
                        <a:t>Bluesky</a:t>
                      </a:r>
                      <a:endParaRPr lang="en-GB" sz="1500" b="0" i="0" kern="100">
                        <a:solidFill>
                          <a:srgbClr val="003399"/>
                        </a:solidFill>
                        <a:effectLst/>
                        <a:latin typeface="EC Square Sans Pro Medium" panose="020B0506040000020004" pitchFamily="34" charset="0"/>
                        <a:ea typeface="Aptos" panose="020B0004020202020204" pitchFamily="34" charset="0"/>
                        <a:cs typeface="Times New Roman" panose="02020603050405020304" pitchFamily="18" charset="0"/>
                      </a:endParaRPr>
                    </a:p>
                  </a:txBody>
                  <a:tcPr marL="59436" marR="59436" marT="27432" marB="27432" anchor="ctr">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noFill/>
                  </a:tcPr>
                </a:tc>
                <a:tc>
                  <a:txBody>
                    <a:bodyPr/>
                    <a:lstStyle/>
                    <a:p>
                      <a:pPr>
                        <a:lnSpc>
                          <a:spcPct val="100000"/>
                        </a:lnSpc>
                        <a:spcBef>
                          <a:spcPts val="0"/>
                        </a:spcBef>
                        <a:spcAft>
                          <a:spcPts val="0"/>
                        </a:spcAft>
                        <a:buNone/>
                      </a:pPr>
                      <a:r>
                        <a:rPr lang="en-BE" sz="1200" kern="100">
                          <a:effectLst/>
                          <a:latin typeface="Aptos" panose="020B0004020202020204" pitchFamily="34" charset="0"/>
                          <a:ea typeface="Aptos" panose="020B0004020202020204" pitchFamily="34" charset="0"/>
                          <a:cs typeface="Times New Roman" panose="02020603050405020304" pitchFamily="18" charset="0"/>
                        </a:rPr>
                        <a:t>A key idea from “[session title]” at #CPForum2026: [takeaway]. The next question is [question or implication]. What’s your view? [link]</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59436" marR="59436" marT="27432" marB="27432" anchor="ctr">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noFill/>
                  </a:tcPr>
                </a:tc>
                <a:tc>
                  <a:txBody>
                    <a:bodyPr/>
                    <a:lstStyle/>
                    <a:p>
                      <a:pPr>
                        <a:lnSpc>
                          <a:spcPct val="100000"/>
                        </a:lnSpc>
                        <a:spcBef>
                          <a:spcPts val="0"/>
                        </a:spcBef>
                        <a:spcAft>
                          <a:spcPts val="0"/>
                        </a:spcAft>
                        <a:buNone/>
                      </a:pPr>
                      <a:r>
                        <a:rPr lang="en-BE" sz="1200" kern="100">
                          <a:effectLst/>
                          <a:latin typeface="Aptos" panose="020B0004020202020204" pitchFamily="34" charset="0"/>
                          <a:ea typeface="Aptos" panose="020B0004020202020204" pitchFamily="34" charset="0"/>
                          <a:cs typeface="Times New Roman" panose="02020603050405020304" pitchFamily="18" charset="0"/>
                        </a:rPr>
                        <a:t>Good to connect with [name/organisation] at #CPForum2026 about [topic]. One thought I’m taking away: [insight]. What are you hearing today?</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59436" marR="59436" marT="27432" marB="27432" anchor="ctr">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noFill/>
                  </a:tcPr>
                </a:tc>
                <a:extLst>
                  <a:ext uri="{0D108BD9-81ED-4DB2-BD59-A6C34878D82A}">
                    <a16:rowId xmlns:a16="http://schemas.microsoft.com/office/drawing/2014/main" val="3450295292"/>
                  </a:ext>
                </a:extLst>
              </a:tr>
              <a:tr h="906398">
                <a:tc>
                  <a:txBody>
                    <a:bodyPr/>
                    <a:lstStyle/>
                    <a:p>
                      <a:pPr>
                        <a:lnSpc>
                          <a:spcPct val="100000"/>
                        </a:lnSpc>
                        <a:spcBef>
                          <a:spcPts val="0"/>
                        </a:spcBef>
                        <a:spcAft>
                          <a:spcPts val="0"/>
                        </a:spcAft>
                        <a:buNone/>
                      </a:pPr>
                      <a:r>
                        <a:rPr lang="en-BE" sz="1500" b="0" i="0" kern="100">
                          <a:solidFill>
                            <a:srgbClr val="003399"/>
                          </a:solidFill>
                          <a:effectLst/>
                          <a:latin typeface="EC Square Sans Pro Medium" panose="020B0506040000020004" pitchFamily="34" charset="0"/>
                          <a:ea typeface="Aptos" panose="020B0004020202020204" pitchFamily="34" charset="0"/>
                          <a:cs typeface="Times New Roman" panose="02020603050405020304" pitchFamily="18" charset="0"/>
                        </a:rPr>
                        <a:t>Facebook</a:t>
                      </a:r>
                      <a:endParaRPr lang="en-GB" sz="1500" b="0" i="0" kern="100">
                        <a:solidFill>
                          <a:srgbClr val="003399"/>
                        </a:solidFill>
                        <a:effectLst/>
                        <a:latin typeface="EC Square Sans Pro Medium" panose="020B0506040000020004" pitchFamily="34" charset="0"/>
                        <a:ea typeface="Aptos" panose="020B0004020202020204" pitchFamily="34" charset="0"/>
                        <a:cs typeface="Times New Roman" panose="02020603050405020304" pitchFamily="18" charset="0"/>
                      </a:endParaRPr>
                    </a:p>
                  </a:txBody>
                  <a:tcPr marL="59436" marR="59436" marT="27432" marB="27432" anchor="ctr">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noFill/>
                  </a:tcPr>
                </a:tc>
                <a:tc>
                  <a:txBody>
                    <a:bodyPr/>
                    <a:lstStyle/>
                    <a:p>
                      <a:pPr>
                        <a:lnSpc>
                          <a:spcPct val="100000"/>
                        </a:lnSpc>
                        <a:spcBef>
                          <a:spcPts val="0"/>
                        </a:spcBef>
                        <a:spcAft>
                          <a:spcPts val="0"/>
                        </a:spcAft>
                        <a:buNone/>
                      </a:pPr>
                      <a:r>
                        <a:rPr lang="en-BE" sz="1200" kern="100">
                          <a:effectLst/>
                          <a:latin typeface="Aptos" panose="020B0004020202020204" pitchFamily="34" charset="0"/>
                          <a:ea typeface="Aptos" panose="020B0004020202020204" pitchFamily="34" charset="0"/>
                          <a:cs typeface="Times New Roman" panose="02020603050405020304" pitchFamily="18" charset="0"/>
                        </a:rPr>
                        <a:t>A key takeaway from “[session title]” at the European Civil Protection Forum 2026 was [insight]. It matters for [audience/area] because [reason]. My next step is to [action]. What stood out to you? [link] #CPForum2026</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59436" marR="59436" marT="27432" marB="27432" anchor="ctr">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noFill/>
                  </a:tcPr>
                </a:tc>
                <a:tc>
                  <a:txBody>
                    <a:bodyPr/>
                    <a:lstStyle/>
                    <a:p>
                      <a:pPr>
                        <a:lnSpc>
                          <a:spcPct val="100000"/>
                        </a:lnSpc>
                        <a:spcBef>
                          <a:spcPts val="0"/>
                        </a:spcBef>
                        <a:spcAft>
                          <a:spcPts val="0"/>
                        </a:spcAft>
                        <a:buNone/>
                      </a:pPr>
                      <a:r>
                        <a:rPr lang="en-BE" sz="1200" kern="100">
                          <a:effectLst/>
                          <a:latin typeface="Aptos" panose="020B0004020202020204" pitchFamily="34" charset="0"/>
                          <a:ea typeface="Aptos" panose="020B0004020202020204" pitchFamily="34" charset="0"/>
                          <a:cs typeface="Times New Roman" panose="02020603050405020304" pitchFamily="18" charset="0"/>
                        </a:rPr>
                        <a:t>One of the most valuable parts of the European Civil Protection Forum 2026 is meeting people who bring different perspectives. I enjoyed exchanging ideas with [name/organisation] about [topic]. My immediate reaction: [insight or question]. #CPForum2026</a:t>
                      </a:r>
                      <a:br>
                        <a:rPr lang="pt-PT" sz="1200" kern="100">
                          <a:effectLst/>
                          <a:latin typeface="Aptos" panose="020B0004020202020204" pitchFamily="34" charset="0"/>
                          <a:ea typeface="Aptos" panose="020B0004020202020204" pitchFamily="34" charset="0"/>
                          <a:cs typeface="Times New Roman" panose="02020603050405020304" pitchFamily="18" charset="0"/>
                        </a:rPr>
                      </a:b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59436" marR="59436" marT="27432" marB="27432" anchor="ctr">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noFill/>
                  </a:tcPr>
                </a:tc>
                <a:extLst>
                  <a:ext uri="{0D108BD9-81ED-4DB2-BD59-A6C34878D82A}">
                    <a16:rowId xmlns:a16="http://schemas.microsoft.com/office/drawing/2014/main" val="2875466623"/>
                  </a:ext>
                </a:extLst>
              </a:tr>
              <a:tr h="779698">
                <a:tc>
                  <a:txBody>
                    <a:bodyPr/>
                    <a:lstStyle/>
                    <a:p>
                      <a:pPr>
                        <a:lnSpc>
                          <a:spcPct val="100000"/>
                        </a:lnSpc>
                        <a:spcBef>
                          <a:spcPts val="0"/>
                        </a:spcBef>
                        <a:spcAft>
                          <a:spcPts val="0"/>
                        </a:spcAft>
                        <a:buNone/>
                      </a:pPr>
                      <a:r>
                        <a:rPr lang="en-BE" sz="1500" b="0" i="0" kern="100">
                          <a:solidFill>
                            <a:srgbClr val="003399"/>
                          </a:solidFill>
                          <a:effectLst/>
                          <a:latin typeface="EC Square Sans Pro Medium" panose="020B0506040000020004" pitchFamily="34" charset="0"/>
                          <a:ea typeface="Aptos" panose="020B0004020202020204" pitchFamily="34" charset="0"/>
                          <a:cs typeface="Times New Roman" panose="02020603050405020304" pitchFamily="18" charset="0"/>
                        </a:rPr>
                        <a:t>Instagram</a:t>
                      </a:r>
                      <a:endParaRPr lang="en-GB" sz="1500" b="0" i="0" kern="100">
                        <a:solidFill>
                          <a:srgbClr val="003399"/>
                        </a:solidFill>
                        <a:effectLst/>
                        <a:latin typeface="EC Square Sans Pro Medium" panose="020B0506040000020004" pitchFamily="34" charset="0"/>
                        <a:ea typeface="Aptos" panose="020B0004020202020204" pitchFamily="34" charset="0"/>
                        <a:cs typeface="Times New Roman" panose="02020603050405020304" pitchFamily="18" charset="0"/>
                      </a:endParaRPr>
                    </a:p>
                  </a:txBody>
                  <a:tcPr marL="59436" marR="59436" marT="27432" marB="27432" anchor="ctr">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noFill/>
                  </a:tcPr>
                </a:tc>
                <a:tc>
                  <a:txBody>
                    <a:bodyPr/>
                    <a:lstStyle/>
                    <a:p>
                      <a:pPr>
                        <a:lnSpc>
                          <a:spcPct val="100000"/>
                        </a:lnSpc>
                        <a:spcBef>
                          <a:spcPts val="0"/>
                        </a:spcBef>
                        <a:spcAft>
                          <a:spcPts val="0"/>
                        </a:spcAft>
                        <a:buNone/>
                      </a:pPr>
                      <a:r>
                        <a:rPr lang="en-BE" sz="1200" kern="100">
                          <a:effectLst/>
                          <a:latin typeface="Aptos"/>
                          <a:ea typeface="Aptos" panose="020B0004020202020204" pitchFamily="34" charset="0"/>
                          <a:cs typeface="Times New Roman"/>
                        </a:rPr>
                        <a:t>Today’s takeaway from “[session title]”: [short insight]. How can we turn it into action? Share your view. #CPForum2026 #EUCivilProtection </a:t>
                      </a:r>
                      <a:endParaRPr lang="en-US" sz="1200" kern="100">
                        <a:effectLst/>
                        <a:latin typeface="Aptos"/>
                        <a:ea typeface="Aptos" panose="020B0004020202020204" pitchFamily="34" charset="0"/>
                        <a:cs typeface="Times New Roman"/>
                      </a:endParaRPr>
                    </a:p>
                  </a:txBody>
                  <a:tcPr marL="59436" marR="59436" marT="27432" marB="27432" anchor="ctr">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noFill/>
                  </a:tcPr>
                </a:tc>
                <a:tc>
                  <a:txBody>
                    <a:bodyPr/>
                    <a:lstStyle/>
                    <a:p>
                      <a:pPr>
                        <a:lnSpc>
                          <a:spcPct val="100000"/>
                        </a:lnSpc>
                        <a:spcBef>
                          <a:spcPts val="0"/>
                        </a:spcBef>
                        <a:spcAft>
                          <a:spcPts val="0"/>
                        </a:spcAft>
                        <a:buNone/>
                      </a:pPr>
                      <a:r>
                        <a:rPr lang="en-BE" sz="1200" kern="100">
                          <a:effectLst/>
                          <a:latin typeface="Aptos"/>
                          <a:ea typeface="Aptos" panose="020B0004020202020204" pitchFamily="34" charset="0"/>
                          <a:cs typeface="Times New Roman"/>
                        </a:rPr>
                        <a:t>A great #CPForum2026 moment with [name/organisation], exchanging ideas on [topic]. My live reaction: [short insight]. What is inspiring you today? #EUCivilProtection</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59436" marR="59436" marT="27432" marB="27432" anchor="ctr">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noFill/>
                  </a:tcPr>
                </a:tc>
                <a:extLst>
                  <a:ext uri="{0D108BD9-81ED-4DB2-BD59-A6C34878D82A}">
                    <a16:rowId xmlns:a16="http://schemas.microsoft.com/office/drawing/2014/main" val="1484282165"/>
                  </a:ext>
                </a:extLst>
              </a:tr>
              <a:tr h="1150054">
                <a:tc>
                  <a:txBody>
                    <a:bodyPr/>
                    <a:lstStyle/>
                    <a:p>
                      <a:pPr>
                        <a:lnSpc>
                          <a:spcPct val="100000"/>
                        </a:lnSpc>
                        <a:spcBef>
                          <a:spcPts val="0"/>
                        </a:spcBef>
                        <a:spcAft>
                          <a:spcPts val="0"/>
                        </a:spcAft>
                        <a:buNone/>
                      </a:pPr>
                      <a:r>
                        <a:rPr lang="en-BE" sz="1500" b="0" i="0" kern="100">
                          <a:solidFill>
                            <a:srgbClr val="003399"/>
                          </a:solidFill>
                          <a:effectLst/>
                          <a:latin typeface="EC Square Sans Pro Medium" panose="020B0506040000020004" pitchFamily="34" charset="0"/>
                          <a:ea typeface="Aptos" panose="020B0004020202020204" pitchFamily="34" charset="0"/>
                          <a:cs typeface="Times New Roman" panose="02020603050405020304" pitchFamily="18" charset="0"/>
                        </a:rPr>
                        <a:t>LinkedIn</a:t>
                      </a:r>
                      <a:endParaRPr lang="en-GB" sz="1500" b="0" i="0" kern="100">
                        <a:solidFill>
                          <a:srgbClr val="003399"/>
                        </a:solidFill>
                        <a:effectLst/>
                        <a:latin typeface="EC Square Sans Pro Medium" panose="020B0506040000020004" pitchFamily="34" charset="0"/>
                        <a:ea typeface="Aptos" panose="020B0004020202020204" pitchFamily="34" charset="0"/>
                        <a:cs typeface="Times New Roman" panose="02020603050405020304" pitchFamily="18" charset="0"/>
                      </a:endParaRPr>
                    </a:p>
                  </a:txBody>
                  <a:tcPr marL="59436" marR="59436" marT="27432" marB="27432" anchor="ctr">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noFill/>
                  </a:tcPr>
                </a:tc>
                <a:tc>
                  <a:txBody>
                    <a:bodyPr/>
                    <a:lstStyle/>
                    <a:p>
                      <a:pPr>
                        <a:lnSpc>
                          <a:spcPct val="100000"/>
                        </a:lnSpc>
                        <a:spcBef>
                          <a:spcPts val="0"/>
                        </a:spcBef>
                        <a:spcAft>
                          <a:spcPts val="0"/>
                        </a:spcAft>
                        <a:buNone/>
                      </a:pPr>
                      <a:r>
                        <a:rPr lang="en-BE" sz="1200" kern="100">
                          <a:effectLst/>
                          <a:latin typeface="Aptos" panose="020B0004020202020204" pitchFamily="34" charset="0"/>
                          <a:ea typeface="Aptos" panose="020B0004020202020204" pitchFamily="34" charset="0"/>
                          <a:cs typeface="Times New Roman" panose="02020603050405020304" pitchFamily="18" charset="0"/>
                        </a:rPr>
                        <a:t>A key takeaway from “[session title]” at the European Civil Protection Forum 2026 was [insight]. For [organisation/sector], this matters because [reason]. I will take this discussion forward by [next step]. What implications do you see for your work? [link] #CPForum2026</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59436" marR="59436" marT="27432" marB="27432" anchor="ctr">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noFill/>
                  </a:tcPr>
                </a:tc>
                <a:tc>
                  <a:txBody>
                    <a:bodyPr/>
                    <a:lstStyle/>
                    <a:p>
                      <a:pPr>
                        <a:lnSpc>
                          <a:spcPct val="100000"/>
                        </a:lnSpc>
                        <a:spcBef>
                          <a:spcPts val="0"/>
                        </a:spcBef>
                        <a:spcAft>
                          <a:spcPts val="0"/>
                        </a:spcAft>
                        <a:buNone/>
                      </a:pPr>
                      <a:r>
                        <a:rPr lang="en-BE" sz="1200" kern="100">
                          <a:effectLst/>
                          <a:latin typeface="Aptos" panose="020B0004020202020204" pitchFamily="34" charset="0"/>
                          <a:ea typeface="Aptos" panose="020B0004020202020204" pitchFamily="34" charset="0"/>
                          <a:cs typeface="Times New Roman" panose="02020603050405020304" pitchFamily="18" charset="0"/>
                        </a:rPr>
                        <a:t>A valuable conversation at the European Civil Protection Forum 2026 with [name/organisation] about [topic]. We discussed [challenge or opportunity], and my immediate reflection is [insight]. I would welcome perspectives from others working on this issue. #CPForum2026</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59436" marR="59436" marT="27432" marB="27432" anchor="ctr">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noFill/>
                  </a:tcPr>
                </a:tc>
                <a:extLst>
                  <a:ext uri="{0D108BD9-81ED-4DB2-BD59-A6C34878D82A}">
                    <a16:rowId xmlns:a16="http://schemas.microsoft.com/office/drawing/2014/main" val="3386275990"/>
                  </a:ext>
                </a:extLst>
              </a:tr>
            </a:tbl>
          </a:graphicData>
        </a:graphic>
      </p:graphicFrame>
      <p:sp>
        <p:nvSpPr>
          <p:cNvPr id="11" name="Slide Number 18"/>
          <p:cNvSpPr txBox="1"/>
          <p:nvPr/>
        </p:nvSpPr>
        <p:spPr>
          <a:xfrm>
            <a:off x="117475" y="6331486"/>
            <a:ext cx="720725" cy="365125"/>
          </a:xfrm>
          <a:prstGeom prst="rect">
            <a:avLst/>
          </a:prstGeom>
          <a:noFill/>
          <a:ln>
            <a:noFill/>
          </a:ln>
        </p:spPr>
        <p:txBody>
          <a:bodyPr wrap="none">
            <a:spAutoFit/>
          </a:bodyPr>
          <a:lstStyle/>
          <a:p>
            <a:pPr algn="ctr"/>
            <a:r>
              <a:rPr sz="1600">
                <a:solidFill>
                  <a:srgbClr val="FE5745"/>
                </a:solidFill>
                <a:latin typeface="+mn-lt"/>
              </a:rPr>
              <a:t>18</a:t>
            </a:r>
          </a:p>
        </p:txBody>
      </p:sp>
      <p:sp>
        <p:nvSpPr>
          <p:cNvPr id="12" name="Forum Tagline"/>
          <p:cNvSpPr txBox="1"/>
          <p:nvPr/>
        </p:nvSpPr>
        <p:spPr>
          <a:xfrm>
            <a:off x="6606289" y="835065"/>
            <a:ext cx="5237803" cy="246221"/>
          </a:xfrm>
          <a:prstGeom prst="rect">
            <a:avLst/>
          </a:prstGeom>
          <a:noFill/>
        </p:spPr>
        <p:txBody>
          <a:bodyPr wrap="square" lIns="0" tIns="0" rIns="0" bIns="0" anchor="ctr">
            <a:spAutoFit/>
          </a:bodyPr>
          <a:lstStyle/>
          <a:p>
            <a:pPr algn="l"/>
            <a:r>
              <a:rPr sz="1600" b="0" i="0" dirty="0">
                <a:solidFill>
                  <a:srgbClr val="FFFFFF"/>
                </a:solidFill>
                <a:latin typeface="EC Square Sans Pro"/>
              </a:rPr>
              <a:t>Preparing today, ready for tomorrow</a:t>
            </a:r>
            <a:endParaRPr lang="en-GB" sz="1600" b="0" i="0" dirty="0">
              <a:solidFill>
                <a:srgbClr val="FFFFFF"/>
              </a:solidFill>
              <a:latin typeface="EC Square Sans Pro"/>
            </a:endParaRPr>
          </a:p>
        </p:txBody>
      </p:sp>
    </p:spTree>
    <p:extLst>
      <p:ext uri="{BB962C8B-B14F-4D97-AF65-F5344CB8AC3E}">
        <p14:creationId xmlns:p14="http://schemas.microsoft.com/office/powerpoint/2010/main" val="22985929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DC39725C-4680-0840-A0D6-8E03B3748274}"/>
              </a:ext>
            </a:extLst>
          </p:cNvPr>
          <p:cNvSpPr txBox="1">
            <a:spLocks/>
          </p:cNvSpPr>
          <p:nvPr/>
        </p:nvSpPr>
        <p:spPr>
          <a:xfrm>
            <a:off x="274530" y="-192930"/>
            <a:ext cx="5602452" cy="1147316"/>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dirty="0">
                <a:ln>
                  <a:noFill/>
                </a:ln>
                <a:solidFill>
                  <a:prstClr val="white"/>
                </a:solidFill>
                <a:effectLst/>
                <a:uLnTx/>
                <a:uFillTx/>
                <a:latin typeface="EC Square Sans Pro" panose="020B0506040000020004" pitchFamily="34" charset="0"/>
                <a:ea typeface="+mn-ea"/>
                <a:cs typeface="+mn-cs"/>
              </a:rPr>
              <a:t>For ambassadors/participants</a:t>
            </a:r>
            <a:endParaRPr kumimoji="0" lang="pt-PT" sz="3200" b="0" i="0" u="none" strike="noStrike" kern="1200" cap="none" spc="0" normalizeH="0" baseline="0" noProof="0" dirty="0">
              <a:ln>
                <a:noFill/>
              </a:ln>
              <a:solidFill>
                <a:srgbClr val="FE5745"/>
              </a:solidFill>
              <a:effectLst/>
              <a:uLnTx/>
              <a:uFillTx/>
              <a:latin typeface="EC Square Sans Pro" panose="020B0506040000020004" pitchFamily="34" charset="0"/>
              <a:ea typeface="+mn-ea"/>
              <a:cs typeface="Segoe UI"/>
            </a:endParaRPr>
          </a:p>
        </p:txBody>
      </p:sp>
      <p:sp>
        <p:nvSpPr>
          <p:cNvPr id="10" name="Text Placeholder 2">
            <a:extLst>
              <a:ext uri="{FF2B5EF4-FFF2-40B4-BE49-F238E27FC236}">
                <a16:creationId xmlns:a16="http://schemas.microsoft.com/office/drawing/2014/main" id="{0506D61F-0B09-C445-B2E1-8568A068724A}"/>
              </a:ext>
            </a:extLst>
          </p:cNvPr>
          <p:cNvSpPr txBox="1">
            <a:spLocks/>
          </p:cNvSpPr>
          <p:nvPr/>
        </p:nvSpPr>
        <p:spPr>
          <a:xfrm>
            <a:off x="280094" y="1050083"/>
            <a:ext cx="6126480" cy="477593"/>
          </a:xfrm>
          <a:prstGeom prst="rect">
            <a:avLst/>
          </a:prstGeom>
        </p:spPr>
        <p:txBody>
          <a:bodyPr vert="horz" wrap="square" lIns="91440" tIns="45720" rIns="91440" bIns="45720" rtlCol="0" anchor="t">
            <a:normAutofit/>
          </a:bodyPr>
          <a:lstStyle>
            <a:lvl1pPr marL="228600" indent="-228600" algn="l" defTabSz="914400" rtl="0" eaLnBrk="1" latinLnBrk="0" hangingPunct="1">
              <a:lnSpc>
                <a:spcPct val="90000"/>
              </a:lnSpc>
              <a:spcBef>
                <a:spcPts val="1000"/>
              </a:spcBef>
              <a:buClr>
                <a:srgbClr val="FE5745"/>
              </a:buClr>
              <a:buFont typeface="Arial" panose="020B0604020202020204" pitchFamily="34" charset="0"/>
              <a:buChar char="•"/>
              <a:defRPr sz="4000" b="0" i="0" kern="1200">
                <a:solidFill>
                  <a:srgbClr val="003399"/>
                </a:solidFill>
                <a:latin typeface="EC Square Sans Pro" panose="020B0506040000020004" pitchFamily="34" charset="0"/>
                <a:ea typeface="+mn-ea"/>
                <a:cs typeface="+mn-cs"/>
              </a:defRPr>
            </a:lvl1pPr>
            <a:lvl2pPr marL="685800" indent="-228600" algn="l" defTabSz="914400" rtl="0" eaLnBrk="1" latinLnBrk="0" hangingPunct="1">
              <a:lnSpc>
                <a:spcPct val="90000"/>
              </a:lnSpc>
              <a:spcBef>
                <a:spcPts val="1000"/>
              </a:spcBef>
              <a:buClr>
                <a:srgbClr val="FE5745"/>
              </a:buClr>
              <a:buFont typeface="Arial" panose="020B0604020202020204" pitchFamily="34" charset="0"/>
              <a:buChar char="•"/>
              <a:defRPr sz="3000" b="0" i="0" kern="1200">
                <a:solidFill>
                  <a:srgbClr val="003399"/>
                </a:solidFill>
                <a:latin typeface="EC Square Sans Pro" panose="020B0506040000020004" pitchFamily="34" charset="0"/>
                <a:ea typeface="+mn-ea"/>
                <a:cs typeface="+mn-cs"/>
              </a:defRPr>
            </a:lvl2pPr>
            <a:lvl3pPr marL="1143000" indent="-228600" algn="l" defTabSz="914400" rtl="0" eaLnBrk="1" latinLnBrk="0" hangingPunct="1">
              <a:lnSpc>
                <a:spcPct val="90000"/>
              </a:lnSpc>
              <a:spcBef>
                <a:spcPts val="1000"/>
              </a:spcBef>
              <a:buClr>
                <a:srgbClr val="FE5745"/>
              </a:buClr>
              <a:buFont typeface="Arial" panose="020B0604020202020204" pitchFamily="34" charset="0"/>
              <a:buChar char="•"/>
              <a:defRPr sz="2000" b="0" i="0" kern="1200">
                <a:solidFill>
                  <a:srgbClr val="003399"/>
                </a:solidFill>
                <a:latin typeface="EC Square Sans Pro" panose="020B0506040000020004" pitchFamily="34" charset="0"/>
                <a:ea typeface="+mn-ea"/>
                <a:cs typeface="+mn-cs"/>
              </a:defRPr>
            </a:lvl3pPr>
            <a:lvl4pPr marL="1600200" indent="-228600" algn="l" defTabSz="914400" rtl="0" eaLnBrk="1" latinLnBrk="0" hangingPunct="1">
              <a:lnSpc>
                <a:spcPct val="90000"/>
              </a:lnSpc>
              <a:spcBef>
                <a:spcPts val="1000"/>
              </a:spcBef>
              <a:buClr>
                <a:srgbClr val="FE5745"/>
              </a:buClr>
              <a:buFont typeface="Arial" panose="020B0604020202020204" pitchFamily="34" charset="0"/>
              <a:buChar char="•"/>
              <a:defRPr sz="1800" b="0" i="0" kern="1200">
                <a:solidFill>
                  <a:srgbClr val="003399"/>
                </a:solidFill>
                <a:latin typeface="EC Square Sans Pro" panose="020B0506040000020004" pitchFamily="34" charset="0"/>
                <a:ea typeface="+mn-ea"/>
                <a:cs typeface="+mn-cs"/>
              </a:defRPr>
            </a:lvl4pPr>
            <a:lvl5pPr marL="2057400" indent="-228600" algn="l" defTabSz="914400" rtl="0" eaLnBrk="1" latinLnBrk="0" hangingPunct="1">
              <a:lnSpc>
                <a:spcPct val="90000"/>
              </a:lnSpc>
              <a:spcBef>
                <a:spcPts val="1000"/>
              </a:spcBef>
              <a:buClr>
                <a:srgbClr val="FE5745"/>
              </a:buClr>
              <a:buFont typeface="Arial" panose="020B0604020202020204" pitchFamily="34" charset="0"/>
              <a:buChar char="•"/>
              <a:defRPr sz="1800" b="0" i="0" kern="1200">
                <a:solidFill>
                  <a:srgbClr val="003399"/>
                </a:solidFill>
                <a:latin typeface="EC Square Sans Pro" panose="020B050604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Suggested messages after the </a:t>
            </a:r>
            <a:r>
              <a:rPr lang="en-US" sz="2000" dirty="0">
                <a:solidFill>
                  <a:schemeClr val="bg1"/>
                </a:solidFill>
                <a:latin typeface="EC Square Sans Pro"/>
              </a:rPr>
              <a:t>event 1/2</a:t>
            </a:r>
            <a:endParaRPr lang="en-US" dirty="0">
              <a:solidFill>
                <a:schemeClr val="bg1"/>
              </a:solidFill>
            </a:endParaRPr>
          </a:p>
        </p:txBody>
      </p:sp>
      <p:graphicFrame>
        <p:nvGraphicFramePr>
          <p:cNvPr id="7" name="Content Placeholder 2">
            <a:extLst>
              <a:ext uri="{FF2B5EF4-FFF2-40B4-BE49-F238E27FC236}">
                <a16:creationId xmlns:a16="http://schemas.microsoft.com/office/drawing/2014/main" id="{6092772D-605D-874D-A13D-23635BD71932}"/>
              </a:ext>
            </a:extLst>
          </p:cNvPr>
          <p:cNvGraphicFramePr>
            <a:graphicFrameLocks/>
          </p:cNvGraphicFramePr>
          <p:nvPr>
            <p:extLst>
              <p:ext uri="{D42A27DB-BD31-4B8C-83A1-F6EECF244321}">
                <p14:modId xmlns:p14="http://schemas.microsoft.com/office/powerpoint/2010/main" val="2163130958"/>
              </p:ext>
            </p:extLst>
          </p:nvPr>
        </p:nvGraphicFramePr>
        <p:xfrm>
          <a:off x="336343" y="1623372"/>
          <a:ext cx="11508326" cy="4426555"/>
        </p:xfrm>
        <a:graphic>
          <a:graphicData uri="http://schemas.openxmlformats.org/drawingml/2006/table">
            <a:tbl>
              <a:tblPr firstRow="1" firstCol="1" bandRow="1"/>
              <a:tblGrid>
                <a:gridCol w="1067235">
                  <a:extLst>
                    <a:ext uri="{9D8B030D-6E8A-4147-A177-3AD203B41FA5}">
                      <a16:colId xmlns:a16="http://schemas.microsoft.com/office/drawing/2014/main" val="2500715308"/>
                    </a:ext>
                  </a:extLst>
                </a:gridCol>
                <a:gridCol w="5167382">
                  <a:extLst>
                    <a:ext uri="{9D8B030D-6E8A-4147-A177-3AD203B41FA5}">
                      <a16:colId xmlns:a16="http://schemas.microsoft.com/office/drawing/2014/main" val="4177814843"/>
                    </a:ext>
                  </a:extLst>
                </a:gridCol>
                <a:gridCol w="5273709">
                  <a:extLst>
                    <a:ext uri="{9D8B030D-6E8A-4147-A177-3AD203B41FA5}">
                      <a16:colId xmlns:a16="http://schemas.microsoft.com/office/drawing/2014/main" val="2446323261"/>
                    </a:ext>
                  </a:extLst>
                </a:gridCol>
              </a:tblGrid>
              <a:tr h="321831">
                <a:tc>
                  <a:txBody>
                    <a:bodyPr/>
                    <a:lstStyle/>
                    <a:p>
                      <a:pPr>
                        <a:lnSpc>
                          <a:spcPct val="115000"/>
                        </a:lnSpc>
                        <a:spcAft>
                          <a:spcPts val="800"/>
                        </a:spcAft>
                        <a:buNone/>
                      </a:pPr>
                      <a:r>
                        <a:rPr lang="en-BE" sz="1500" b="0" i="0" kern="100">
                          <a:solidFill>
                            <a:schemeClr val="bg1"/>
                          </a:solidFill>
                          <a:effectLst/>
                          <a:latin typeface="EC Square Sans Pro Medium" panose="020B0506040000020004" pitchFamily="34" charset="0"/>
                          <a:ea typeface="Aptos" panose="020B0004020202020204" pitchFamily="34" charset="0"/>
                          <a:cs typeface="Times New Roman" panose="02020603050405020304" pitchFamily="18" charset="0"/>
                        </a:rPr>
                        <a:t>Platform</a:t>
                      </a:r>
                      <a:endParaRPr lang="en-GB" sz="1500" b="0" i="0" kern="100">
                        <a:solidFill>
                          <a:schemeClr val="bg1"/>
                        </a:solidFill>
                        <a:effectLst/>
                        <a:latin typeface="EC Square Sans Pro Medium" panose="020B05060400000200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solidFill>
                      <a:srgbClr val="FE5745"/>
                    </a:solidFill>
                  </a:tcPr>
                </a:tc>
                <a:tc>
                  <a:txBody>
                    <a:bodyPr/>
                    <a:lstStyle/>
                    <a:p>
                      <a:pPr>
                        <a:lnSpc>
                          <a:spcPct val="115000"/>
                        </a:lnSpc>
                        <a:spcAft>
                          <a:spcPts val="800"/>
                        </a:spcAft>
                        <a:buNone/>
                      </a:pPr>
                      <a:r>
                        <a:rPr lang="en-BE" sz="1500" b="0" i="0" kern="100" dirty="0">
                          <a:solidFill>
                            <a:schemeClr val="bg1"/>
                          </a:solidFill>
                          <a:effectLst/>
                          <a:latin typeface="EC Square Sans Pro Medium"/>
                          <a:ea typeface="Aptos" panose="020B0004020202020204" pitchFamily="34" charset="0"/>
                          <a:cs typeface="Times New Roman"/>
                        </a:rPr>
                        <a:t>Thank you for participating</a:t>
                      </a:r>
                      <a:endParaRPr lang="en-GB" sz="1500" b="0" i="0" kern="100" dirty="0">
                        <a:solidFill>
                          <a:schemeClr val="bg1"/>
                        </a:solidFill>
                        <a:effectLst/>
                        <a:latin typeface="EC Square Sans Pro Medium" panose="020B05060400000200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solidFill>
                      <a:srgbClr val="FE5745"/>
                    </a:solidFill>
                  </a:tcPr>
                </a:tc>
                <a:tc>
                  <a:txBody>
                    <a:bodyPr/>
                    <a:lstStyle/>
                    <a:p>
                      <a:pPr>
                        <a:lnSpc>
                          <a:spcPct val="115000"/>
                        </a:lnSpc>
                        <a:spcAft>
                          <a:spcPts val="800"/>
                        </a:spcAft>
                        <a:buNone/>
                      </a:pPr>
                      <a:r>
                        <a:rPr lang="en-BE" sz="1500" b="0" i="0" kern="100">
                          <a:solidFill>
                            <a:schemeClr val="bg1"/>
                          </a:solidFill>
                          <a:effectLst/>
                          <a:latin typeface="EC Square Sans Pro Medium" panose="020B0506040000020004" pitchFamily="34" charset="0"/>
                          <a:ea typeface="Aptos" panose="020B0004020202020204" pitchFamily="34" charset="0"/>
                          <a:cs typeface="Times New Roman" panose="02020603050405020304" pitchFamily="18" charset="0"/>
                        </a:rPr>
                        <a:t>Outcomes and decisions</a:t>
                      </a:r>
                      <a:endParaRPr lang="en-GB" sz="1500" b="0" i="0" kern="100">
                        <a:solidFill>
                          <a:schemeClr val="bg1"/>
                        </a:solidFill>
                        <a:effectLst/>
                        <a:latin typeface="EC Square Sans Pro Medium" panose="020B05060400000200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solidFill>
                      <a:srgbClr val="FE5745"/>
                    </a:solidFill>
                  </a:tcPr>
                </a:tc>
                <a:extLst>
                  <a:ext uri="{0D108BD9-81ED-4DB2-BD59-A6C34878D82A}">
                    <a16:rowId xmlns:a16="http://schemas.microsoft.com/office/drawing/2014/main" val="1043574708"/>
                  </a:ext>
                </a:extLst>
              </a:tr>
              <a:tr h="709921">
                <a:tc>
                  <a:txBody>
                    <a:bodyPr/>
                    <a:lstStyle/>
                    <a:p>
                      <a:pPr>
                        <a:lnSpc>
                          <a:spcPct val="115000"/>
                        </a:lnSpc>
                        <a:spcAft>
                          <a:spcPts val="800"/>
                        </a:spcAft>
                        <a:buNone/>
                      </a:pPr>
                      <a:r>
                        <a:rPr lang="en-BE" sz="1500" b="0" i="0" kern="100">
                          <a:solidFill>
                            <a:srgbClr val="003399"/>
                          </a:solidFill>
                          <a:effectLst/>
                          <a:latin typeface="EC Square Sans Pro Medium" panose="020B0506040000020004" pitchFamily="34" charset="0"/>
                          <a:ea typeface="Aptos" panose="020B0004020202020204" pitchFamily="34" charset="0"/>
                          <a:cs typeface="Times New Roman" panose="02020603050405020304" pitchFamily="18" charset="0"/>
                        </a:rPr>
                        <a:t>X</a:t>
                      </a:r>
                      <a:endParaRPr lang="en-GB" sz="1500" b="0" i="0" kern="100">
                        <a:solidFill>
                          <a:srgbClr val="003399"/>
                        </a:solidFill>
                        <a:effectLst/>
                        <a:latin typeface="EC Square Sans Pro Medium" panose="020B05060400000200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noFill/>
                  </a:tcPr>
                </a:tc>
                <a:tc>
                  <a:txBody>
                    <a:bodyPr/>
                    <a:lstStyle/>
                    <a:p>
                      <a:pPr>
                        <a:lnSpc>
                          <a:spcPct val="115000"/>
                        </a:lnSpc>
                        <a:spcAft>
                          <a:spcPts val="800"/>
                        </a:spcAft>
                        <a:buNone/>
                      </a:pPr>
                      <a:r>
                        <a:rPr lang="en-BE" sz="1200" kern="100">
                          <a:effectLst/>
                          <a:latin typeface="Aptos"/>
                          <a:ea typeface="Aptos" panose="020B0004020202020204" pitchFamily="34" charset="0"/>
                          <a:cs typeface="Times New Roman"/>
                        </a:rPr>
                        <a:t>Thank you to everyone who made #CPForum2026 possible </a:t>
                      </a:r>
                      <a:r>
                        <a:rPr lang="en-GB" sz="1200" b="0" i="0" u="none" strike="noStrike" kern="100" noProof="0">
                          <a:solidFill>
                            <a:srgbClr val="000000"/>
                          </a:solidFill>
                          <a:effectLst/>
                          <a:latin typeface="EC Square Sans Pro"/>
                          <a:ea typeface="Aptos" panose="020B0004020202020204" pitchFamily="34" charset="0"/>
                          <a:cs typeface="Times New Roman"/>
                        </a:rPr>
                        <a:t>–</a:t>
                      </a:r>
                      <a:r>
                        <a:rPr lang="en-BE" sz="1200" kern="100">
                          <a:effectLst/>
                          <a:latin typeface="Aptos"/>
                          <a:ea typeface="Aptos" panose="020B0004020202020204" pitchFamily="34" charset="0"/>
                          <a:cs typeface="Times New Roman"/>
                        </a:rPr>
                        <a:t> and to all who shared their expertise, questions and ideas. Together, we are preparing today to be ready for tomorrow!</a:t>
                      </a:r>
                      <a:endParaRPr lang="en-GB" sz="1200" kern="100">
                        <a:effectLst/>
                        <a:latin typeface="Aptos"/>
                        <a:ea typeface="Aptos" panose="020B0004020202020204" pitchFamily="34" charset="0"/>
                        <a:cs typeface="Times New Roman" panose="02020603050405020304" pitchFamily="18" charset="0"/>
                      </a:endParaRPr>
                    </a:p>
                  </a:txBody>
                  <a:tcPr marL="68580" marR="68580" marT="0" marB="0" anchor="ctr">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noFill/>
                  </a:tcPr>
                </a:tc>
                <a:tc>
                  <a:txBody>
                    <a:bodyPr/>
                    <a:lstStyle/>
                    <a:p>
                      <a:pPr>
                        <a:lnSpc>
                          <a:spcPct val="115000"/>
                        </a:lnSpc>
                        <a:spcAft>
                          <a:spcPts val="800"/>
                        </a:spcAft>
                        <a:buNone/>
                      </a:pPr>
                      <a:r>
                        <a:rPr lang="en-BE" sz="1200" kern="100">
                          <a:effectLst/>
                          <a:latin typeface="Aptos" panose="020B0004020202020204" pitchFamily="34" charset="0"/>
                          <a:ea typeface="Aptos" panose="020B0004020202020204" pitchFamily="34" charset="0"/>
                          <a:cs typeface="Times New Roman" panose="02020603050405020304" pitchFamily="18" charset="0"/>
                        </a:rPr>
                        <a:t>#CPForum2026 closed with a clear message: [main outcome]. Next, [organisation/community] will [action or commitment] to strengthen [area of preparedness or response]. More: [link]</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noFill/>
                  </a:tcPr>
                </a:tc>
                <a:extLst>
                  <a:ext uri="{0D108BD9-81ED-4DB2-BD59-A6C34878D82A}">
                    <a16:rowId xmlns:a16="http://schemas.microsoft.com/office/drawing/2014/main" val="1000599551"/>
                  </a:ext>
                </a:extLst>
              </a:tr>
              <a:tr h="640310">
                <a:tc>
                  <a:txBody>
                    <a:bodyPr/>
                    <a:lstStyle/>
                    <a:p>
                      <a:pPr>
                        <a:lnSpc>
                          <a:spcPct val="115000"/>
                        </a:lnSpc>
                        <a:spcAft>
                          <a:spcPts val="800"/>
                        </a:spcAft>
                        <a:buNone/>
                      </a:pPr>
                      <a:r>
                        <a:rPr lang="en-BE" sz="1500" b="0" i="0" kern="100">
                          <a:solidFill>
                            <a:srgbClr val="003399"/>
                          </a:solidFill>
                          <a:effectLst/>
                          <a:latin typeface="EC Square Sans Pro Medium" panose="020B0506040000020004" pitchFamily="34" charset="0"/>
                          <a:ea typeface="Aptos" panose="020B0004020202020204" pitchFamily="34" charset="0"/>
                          <a:cs typeface="Times New Roman" panose="02020603050405020304" pitchFamily="18" charset="0"/>
                        </a:rPr>
                        <a:t>Bluesky</a:t>
                      </a:r>
                      <a:endParaRPr lang="en-GB" sz="1500" b="0" i="0" kern="100">
                        <a:solidFill>
                          <a:srgbClr val="003399"/>
                        </a:solidFill>
                        <a:effectLst/>
                        <a:latin typeface="EC Square Sans Pro Medium" panose="020B05060400000200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noFill/>
                  </a:tcPr>
                </a:tc>
                <a:tc>
                  <a:txBody>
                    <a:bodyPr/>
                    <a:lstStyle/>
                    <a:p>
                      <a:pPr>
                        <a:lnSpc>
                          <a:spcPct val="115000"/>
                        </a:lnSpc>
                        <a:spcAft>
                          <a:spcPts val="800"/>
                        </a:spcAft>
                        <a:buNone/>
                      </a:pPr>
                      <a:r>
                        <a:rPr lang="en-BE" sz="1200" kern="100">
                          <a:effectLst/>
                          <a:latin typeface="Aptos" panose="020B0004020202020204" pitchFamily="34" charset="0"/>
                          <a:ea typeface="Aptos" panose="020B0004020202020204" pitchFamily="34" charset="0"/>
                          <a:cs typeface="Times New Roman" panose="02020603050405020304" pitchFamily="18" charset="0"/>
                        </a:rPr>
                        <a:t>Thank you for two inspiring days at #CPForum2026. The conversations, connections and shared commitment will help strengthen preparedness across Europe.</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noFill/>
                  </a:tcPr>
                </a:tc>
                <a:tc>
                  <a:txBody>
                    <a:bodyPr/>
                    <a:lstStyle/>
                    <a:p>
                      <a:pPr>
                        <a:lnSpc>
                          <a:spcPct val="115000"/>
                        </a:lnSpc>
                        <a:spcAft>
                          <a:spcPts val="800"/>
                        </a:spcAft>
                        <a:buNone/>
                      </a:pPr>
                      <a:r>
                        <a:rPr lang="en-BE" sz="1200" kern="100">
                          <a:effectLst/>
                          <a:latin typeface="Aptos" panose="020B0004020202020204" pitchFamily="34" charset="0"/>
                          <a:ea typeface="Aptos" panose="020B0004020202020204" pitchFamily="34" charset="0"/>
                          <a:cs typeface="Times New Roman" panose="02020603050405020304" pitchFamily="18" charset="0"/>
                        </a:rPr>
                        <a:t>What comes next after #CPForum2026? [Main outcome or decision], followed by [next step]. Read the key conclusions: [link]</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noFill/>
                  </a:tcPr>
                </a:tc>
                <a:extLst>
                  <a:ext uri="{0D108BD9-81ED-4DB2-BD59-A6C34878D82A}">
                    <a16:rowId xmlns:a16="http://schemas.microsoft.com/office/drawing/2014/main" val="3450295292"/>
                  </a:ext>
                </a:extLst>
              </a:tr>
              <a:tr h="880302">
                <a:tc>
                  <a:txBody>
                    <a:bodyPr/>
                    <a:lstStyle/>
                    <a:p>
                      <a:pPr>
                        <a:lnSpc>
                          <a:spcPct val="115000"/>
                        </a:lnSpc>
                        <a:spcAft>
                          <a:spcPts val="800"/>
                        </a:spcAft>
                        <a:buNone/>
                      </a:pPr>
                      <a:r>
                        <a:rPr lang="en-BE" sz="1500" b="0" i="0" kern="100">
                          <a:solidFill>
                            <a:srgbClr val="003399"/>
                          </a:solidFill>
                          <a:effectLst/>
                          <a:latin typeface="EC Square Sans Pro Medium" panose="020B0506040000020004" pitchFamily="34" charset="0"/>
                          <a:ea typeface="Aptos" panose="020B0004020202020204" pitchFamily="34" charset="0"/>
                          <a:cs typeface="Times New Roman" panose="02020603050405020304" pitchFamily="18" charset="0"/>
                        </a:rPr>
                        <a:t>Facebook</a:t>
                      </a:r>
                      <a:endParaRPr lang="en-GB" sz="1500" b="0" i="0" kern="100">
                        <a:solidFill>
                          <a:srgbClr val="003399"/>
                        </a:solidFill>
                        <a:effectLst/>
                        <a:latin typeface="EC Square Sans Pro Medium" panose="020B05060400000200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noFill/>
                  </a:tcPr>
                </a:tc>
                <a:tc>
                  <a:txBody>
                    <a:bodyPr/>
                    <a:lstStyle/>
                    <a:p>
                      <a:pPr>
                        <a:lnSpc>
                          <a:spcPct val="115000"/>
                        </a:lnSpc>
                        <a:spcAft>
                          <a:spcPts val="800"/>
                        </a:spcAft>
                        <a:buNone/>
                      </a:pPr>
                      <a:r>
                        <a:rPr lang="en-BE" sz="1200" kern="100">
                          <a:effectLst/>
                          <a:latin typeface="Aptos" panose="020B0004020202020204" pitchFamily="34" charset="0"/>
                          <a:ea typeface="Aptos" panose="020B0004020202020204" pitchFamily="34" charset="0"/>
                          <a:cs typeface="Times New Roman" panose="02020603050405020304" pitchFamily="18" charset="0"/>
                        </a:rPr>
                        <a:t>Thank you to everyone who participated in the European Civil Protection Forum 2026: speakers, partners, exhibitors and members of the civil protection community. Your expertise and engagement made these two days in Brussels truly valuable. #CPForum2026</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noFill/>
                  </a:tcPr>
                </a:tc>
                <a:tc>
                  <a:txBody>
                    <a:bodyPr/>
                    <a:lstStyle/>
                    <a:p>
                      <a:pPr>
                        <a:lnSpc>
                          <a:spcPct val="115000"/>
                        </a:lnSpc>
                        <a:spcAft>
                          <a:spcPts val="800"/>
                        </a:spcAft>
                        <a:buNone/>
                      </a:pPr>
                      <a:r>
                        <a:rPr lang="en-BE" sz="1200" kern="100">
                          <a:effectLst/>
                          <a:latin typeface="Aptos" panose="020B0004020202020204" pitchFamily="34" charset="0"/>
                          <a:ea typeface="Aptos" panose="020B0004020202020204" pitchFamily="34" charset="0"/>
                          <a:cs typeface="Times New Roman" panose="02020603050405020304" pitchFamily="18" charset="0"/>
                        </a:rPr>
                        <a:t>The European Civil Protection Forum 2026 concluded with important messages for the future of European preparedness. Key outcomes included [outcome 1], [outcome 2] and [outcome 3]. The next step is [decision/action]. Read more: [link] #CPForum2026</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noFill/>
                  </a:tcPr>
                </a:tc>
                <a:extLst>
                  <a:ext uri="{0D108BD9-81ED-4DB2-BD59-A6C34878D82A}">
                    <a16:rowId xmlns:a16="http://schemas.microsoft.com/office/drawing/2014/main" val="2875466623"/>
                  </a:ext>
                </a:extLst>
              </a:tr>
              <a:tr h="757249">
                <a:tc>
                  <a:txBody>
                    <a:bodyPr/>
                    <a:lstStyle/>
                    <a:p>
                      <a:pPr>
                        <a:lnSpc>
                          <a:spcPct val="115000"/>
                        </a:lnSpc>
                        <a:spcAft>
                          <a:spcPts val="800"/>
                        </a:spcAft>
                        <a:buNone/>
                      </a:pPr>
                      <a:r>
                        <a:rPr lang="en-BE" sz="1500" b="0" i="0" kern="100">
                          <a:solidFill>
                            <a:srgbClr val="003399"/>
                          </a:solidFill>
                          <a:effectLst/>
                          <a:latin typeface="EC Square Sans Pro Medium" panose="020B0506040000020004" pitchFamily="34" charset="0"/>
                          <a:ea typeface="Aptos" panose="020B0004020202020204" pitchFamily="34" charset="0"/>
                          <a:cs typeface="Times New Roman" panose="02020603050405020304" pitchFamily="18" charset="0"/>
                        </a:rPr>
                        <a:t>Instagram</a:t>
                      </a:r>
                      <a:endParaRPr lang="en-GB" sz="1500" b="0" i="0" kern="100">
                        <a:solidFill>
                          <a:srgbClr val="003399"/>
                        </a:solidFill>
                        <a:effectLst/>
                        <a:latin typeface="EC Square Sans Pro Medium" panose="020B05060400000200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noFill/>
                  </a:tcPr>
                </a:tc>
                <a:tc>
                  <a:txBody>
                    <a:bodyPr/>
                    <a:lstStyle/>
                    <a:p>
                      <a:pPr>
                        <a:lnSpc>
                          <a:spcPct val="115000"/>
                        </a:lnSpc>
                        <a:spcAft>
                          <a:spcPts val="800"/>
                        </a:spcAft>
                        <a:buNone/>
                      </a:pPr>
                      <a:r>
                        <a:rPr lang="en-BE" sz="1200" kern="100">
                          <a:effectLst/>
                          <a:latin typeface="Aptos"/>
                          <a:ea typeface="Aptos" panose="020B0004020202020204" pitchFamily="34" charset="0"/>
                          <a:cs typeface="Times New Roman"/>
                        </a:rPr>
                        <a:t>Two days. One committed community. Thank you to everyone who joined #CPForum2026 and helped turn knowledge into connection and action. #EUCivilProtection </a:t>
                      </a:r>
                      <a:endParaRPr lang="en-GB" sz="1200" kern="100">
                        <a:effectLst/>
                        <a:latin typeface="Aptos"/>
                        <a:ea typeface="Aptos" panose="020B0004020202020204" pitchFamily="34" charset="0"/>
                        <a:cs typeface="Times New Roman"/>
                      </a:endParaRPr>
                    </a:p>
                  </a:txBody>
                  <a:tcPr marL="68580" marR="68580" marT="0" marB="0" anchor="ctr">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noFill/>
                  </a:tcPr>
                </a:tc>
                <a:tc>
                  <a:txBody>
                    <a:bodyPr/>
                    <a:lstStyle/>
                    <a:p>
                      <a:pPr>
                        <a:lnSpc>
                          <a:spcPct val="115000"/>
                        </a:lnSpc>
                        <a:spcAft>
                          <a:spcPts val="800"/>
                        </a:spcAft>
                        <a:buNone/>
                      </a:pPr>
                      <a:r>
                        <a:rPr lang="en-BE" sz="1200" kern="100">
                          <a:effectLst/>
                          <a:latin typeface="Aptos" panose="020B0004020202020204" pitchFamily="34" charset="0"/>
                          <a:ea typeface="Aptos" panose="020B0004020202020204" pitchFamily="34" charset="0"/>
                          <a:cs typeface="Times New Roman" panose="02020603050405020304" pitchFamily="18" charset="0"/>
                        </a:rPr>
                        <a:t>From discussion to action. The key outcomes of #CPForum2026: [outcome 1]; [outcome 2]; [outcome 3]. Next step: [action]. Find out more via [link in bio/link].</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noFill/>
                  </a:tcPr>
                </a:tc>
                <a:extLst>
                  <a:ext uri="{0D108BD9-81ED-4DB2-BD59-A6C34878D82A}">
                    <a16:rowId xmlns:a16="http://schemas.microsoft.com/office/drawing/2014/main" val="1484282165"/>
                  </a:ext>
                </a:extLst>
              </a:tr>
              <a:tr h="1116942">
                <a:tc>
                  <a:txBody>
                    <a:bodyPr/>
                    <a:lstStyle/>
                    <a:p>
                      <a:pPr>
                        <a:lnSpc>
                          <a:spcPct val="115000"/>
                        </a:lnSpc>
                        <a:spcAft>
                          <a:spcPts val="800"/>
                        </a:spcAft>
                        <a:buNone/>
                      </a:pPr>
                      <a:r>
                        <a:rPr lang="en-BE" sz="1500" b="0" i="0" kern="100">
                          <a:solidFill>
                            <a:srgbClr val="003399"/>
                          </a:solidFill>
                          <a:effectLst/>
                          <a:latin typeface="EC Square Sans Pro Medium" panose="020B0506040000020004" pitchFamily="34" charset="0"/>
                          <a:ea typeface="Aptos" panose="020B0004020202020204" pitchFamily="34" charset="0"/>
                          <a:cs typeface="Times New Roman" panose="02020603050405020304" pitchFamily="18" charset="0"/>
                        </a:rPr>
                        <a:t>LinkedIn</a:t>
                      </a:r>
                      <a:endParaRPr lang="en-GB" sz="1500" b="0" i="0" kern="100">
                        <a:solidFill>
                          <a:srgbClr val="003399"/>
                        </a:solidFill>
                        <a:effectLst/>
                        <a:latin typeface="EC Square Sans Pro Medium" panose="020B05060400000200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noFill/>
                  </a:tcPr>
                </a:tc>
                <a:tc>
                  <a:txBody>
                    <a:bodyPr/>
                    <a:lstStyle/>
                    <a:p>
                      <a:pPr>
                        <a:lnSpc>
                          <a:spcPct val="115000"/>
                        </a:lnSpc>
                        <a:spcAft>
                          <a:spcPts val="800"/>
                        </a:spcAft>
                        <a:buNone/>
                      </a:pPr>
                      <a:r>
                        <a:rPr lang="en-BE" sz="1200" kern="100">
                          <a:effectLst/>
                          <a:latin typeface="Aptos" panose="020B0004020202020204" pitchFamily="34" charset="0"/>
                          <a:ea typeface="Aptos" panose="020B0004020202020204" pitchFamily="34" charset="0"/>
                          <a:cs typeface="Times New Roman" panose="02020603050405020304" pitchFamily="18" charset="0"/>
                        </a:rPr>
                        <a:t>Thank you to everyone who contributed to the European Civil Protection Forum 2026. The exchange of knowledge, operational experience and perspectives across sectors has created valuable momentum for the work ahead. I am grateful to [people/organisations] for [specific contribution]. #CPForum2026</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noFill/>
                  </a:tcPr>
                </a:tc>
                <a:tc>
                  <a:txBody>
                    <a:bodyPr/>
                    <a:lstStyle/>
                    <a:p>
                      <a:pPr>
                        <a:lnSpc>
                          <a:spcPct val="115000"/>
                        </a:lnSpc>
                        <a:spcAft>
                          <a:spcPts val="800"/>
                        </a:spcAft>
                        <a:buNone/>
                      </a:pPr>
                      <a:r>
                        <a:rPr lang="en-BE" sz="1200" kern="100" dirty="0">
                          <a:effectLst/>
                          <a:latin typeface="Aptos" panose="020B0004020202020204" pitchFamily="34" charset="0"/>
                          <a:ea typeface="Aptos" panose="020B0004020202020204" pitchFamily="34" charset="0"/>
                          <a:cs typeface="Times New Roman" panose="02020603050405020304" pitchFamily="18" charset="0"/>
                        </a:rPr>
                        <a:t>The European Civil Protection Forum 2026 set out several priorities for the work ahead: [outcome 1], [outcome 2] and [outcome 3]. For [organisation], the most significant takeaway is [message], and our next step will be [action]. Read the conclusions: [link] #CPForum2026</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noFill/>
                  </a:tcPr>
                </a:tc>
                <a:extLst>
                  <a:ext uri="{0D108BD9-81ED-4DB2-BD59-A6C34878D82A}">
                    <a16:rowId xmlns:a16="http://schemas.microsoft.com/office/drawing/2014/main" val="3386275990"/>
                  </a:ext>
                </a:extLst>
              </a:tr>
            </a:tbl>
          </a:graphicData>
        </a:graphic>
      </p:graphicFrame>
      <p:sp>
        <p:nvSpPr>
          <p:cNvPr id="11" name="Slide Number 19"/>
          <p:cNvSpPr txBox="1"/>
          <p:nvPr/>
        </p:nvSpPr>
        <p:spPr>
          <a:xfrm>
            <a:off x="117475" y="6331486"/>
            <a:ext cx="720725" cy="365125"/>
          </a:xfrm>
          <a:prstGeom prst="rect">
            <a:avLst/>
          </a:prstGeom>
          <a:noFill/>
          <a:ln>
            <a:noFill/>
          </a:ln>
        </p:spPr>
        <p:txBody>
          <a:bodyPr wrap="none">
            <a:spAutoFit/>
          </a:bodyPr>
          <a:lstStyle/>
          <a:p>
            <a:pPr algn="ctr"/>
            <a:r>
              <a:rPr sz="1600">
                <a:solidFill>
                  <a:srgbClr val="FE5745"/>
                </a:solidFill>
                <a:latin typeface="+mn-lt"/>
              </a:rPr>
              <a:t>19</a:t>
            </a:r>
          </a:p>
        </p:txBody>
      </p:sp>
      <p:sp>
        <p:nvSpPr>
          <p:cNvPr id="12" name="Forum Tagline"/>
          <p:cNvSpPr txBox="1"/>
          <p:nvPr/>
        </p:nvSpPr>
        <p:spPr>
          <a:xfrm>
            <a:off x="6606289" y="835065"/>
            <a:ext cx="5237803" cy="246221"/>
          </a:xfrm>
          <a:prstGeom prst="rect">
            <a:avLst/>
          </a:prstGeom>
          <a:noFill/>
        </p:spPr>
        <p:txBody>
          <a:bodyPr wrap="square" lIns="0" tIns="0" rIns="0" bIns="0" anchor="ctr">
            <a:spAutoFit/>
          </a:bodyPr>
          <a:lstStyle/>
          <a:p>
            <a:pPr algn="l"/>
            <a:r>
              <a:rPr sz="1600" b="0" i="0" dirty="0">
                <a:solidFill>
                  <a:srgbClr val="FFFFFF"/>
                </a:solidFill>
                <a:latin typeface="EC Square Sans Pro"/>
              </a:rPr>
              <a:t>Preparing today, ready for tomorrow</a:t>
            </a:r>
            <a:endParaRPr lang="en-GB" sz="1600" b="0" i="0" dirty="0">
              <a:solidFill>
                <a:srgbClr val="FFFFFF"/>
              </a:solidFill>
              <a:latin typeface="EC Square Sans Pro"/>
            </a:endParaRPr>
          </a:p>
        </p:txBody>
      </p:sp>
    </p:spTree>
    <p:extLst>
      <p:ext uri="{BB962C8B-B14F-4D97-AF65-F5344CB8AC3E}">
        <p14:creationId xmlns:p14="http://schemas.microsoft.com/office/powerpoint/2010/main" val="10293293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DC39725C-4680-0840-A0D6-8E03B3748274}"/>
              </a:ext>
            </a:extLst>
          </p:cNvPr>
          <p:cNvSpPr txBox="1">
            <a:spLocks/>
          </p:cNvSpPr>
          <p:nvPr/>
        </p:nvSpPr>
        <p:spPr>
          <a:xfrm>
            <a:off x="274530" y="-192930"/>
            <a:ext cx="5602452" cy="1147316"/>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dirty="0">
                <a:ln>
                  <a:noFill/>
                </a:ln>
                <a:solidFill>
                  <a:prstClr val="white"/>
                </a:solidFill>
                <a:effectLst/>
                <a:uLnTx/>
                <a:uFillTx/>
                <a:latin typeface="EC Square Sans Pro" panose="020B0506040000020004" pitchFamily="34" charset="0"/>
                <a:ea typeface="+mn-ea"/>
                <a:cs typeface="+mn-cs"/>
              </a:rPr>
              <a:t>For ambassadors/participants</a:t>
            </a:r>
            <a:endParaRPr kumimoji="0" lang="pt-PT" sz="3200" b="0" i="0" u="none" strike="noStrike" kern="1200" cap="none" spc="0" normalizeH="0" baseline="0" noProof="0" dirty="0">
              <a:ln>
                <a:noFill/>
              </a:ln>
              <a:solidFill>
                <a:srgbClr val="FE5745"/>
              </a:solidFill>
              <a:effectLst/>
              <a:uLnTx/>
              <a:uFillTx/>
              <a:latin typeface="EC Square Sans Pro" panose="020B0506040000020004" pitchFamily="34" charset="0"/>
              <a:ea typeface="+mn-ea"/>
              <a:cs typeface="Segoe UI"/>
            </a:endParaRPr>
          </a:p>
        </p:txBody>
      </p:sp>
      <p:sp>
        <p:nvSpPr>
          <p:cNvPr id="10" name="Text Placeholder 2">
            <a:extLst>
              <a:ext uri="{FF2B5EF4-FFF2-40B4-BE49-F238E27FC236}">
                <a16:creationId xmlns:a16="http://schemas.microsoft.com/office/drawing/2014/main" id="{0506D61F-0B09-C445-B2E1-8568A068724A}"/>
              </a:ext>
            </a:extLst>
          </p:cNvPr>
          <p:cNvSpPr txBox="1">
            <a:spLocks/>
          </p:cNvSpPr>
          <p:nvPr/>
        </p:nvSpPr>
        <p:spPr>
          <a:xfrm>
            <a:off x="280094" y="1050083"/>
            <a:ext cx="6126480" cy="477593"/>
          </a:xfrm>
          <a:prstGeom prst="rect">
            <a:avLst/>
          </a:prstGeom>
        </p:spPr>
        <p:txBody>
          <a:bodyPr vert="horz" wrap="square" lIns="91440" tIns="45720" rIns="91440" bIns="45720" rtlCol="0">
            <a:normAutofit/>
          </a:bodyPr>
          <a:lstStyle>
            <a:lvl1pPr marL="228600" indent="-228600" algn="l" defTabSz="914400" rtl="0" eaLnBrk="1" latinLnBrk="0" hangingPunct="1">
              <a:lnSpc>
                <a:spcPct val="90000"/>
              </a:lnSpc>
              <a:spcBef>
                <a:spcPts val="1000"/>
              </a:spcBef>
              <a:buClr>
                <a:srgbClr val="FE5745"/>
              </a:buClr>
              <a:buFont typeface="Arial" panose="020B0604020202020204" pitchFamily="34" charset="0"/>
              <a:buChar char="•"/>
              <a:defRPr sz="4000" b="0" i="0" kern="1200">
                <a:solidFill>
                  <a:srgbClr val="003399"/>
                </a:solidFill>
                <a:latin typeface="EC Square Sans Pro" panose="020B0506040000020004" pitchFamily="34" charset="0"/>
                <a:ea typeface="+mn-ea"/>
                <a:cs typeface="+mn-cs"/>
              </a:defRPr>
            </a:lvl1pPr>
            <a:lvl2pPr marL="685800" indent="-228600" algn="l" defTabSz="914400" rtl="0" eaLnBrk="1" latinLnBrk="0" hangingPunct="1">
              <a:lnSpc>
                <a:spcPct val="90000"/>
              </a:lnSpc>
              <a:spcBef>
                <a:spcPts val="1000"/>
              </a:spcBef>
              <a:buClr>
                <a:srgbClr val="FE5745"/>
              </a:buClr>
              <a:buFont typeface="Arial" panose="020B0604020202020204" pitchFamily="34" charset="0"/>
              <a:buChar char="•"/>
              <a:defRPr sz="3000" b="0" i="0" kern="1200">
                <a:solidFill>
                  <a:srgbClr val="003399"/>
                </a:solidFill>
                <a:latin typeface="EC Square Sans Pro" panose="020B0506040000020004" pitchFamily="34" charset="0"/>
                <a:ea typeface="+mn-ea"/>
                <a:cs typeface="+mn-cs"/>
              </a:defRPr>
            </a:lvl2pPr>
            <a:lvl3pPr marL="1143000" indent="-228600" algn="l" defTabSz="914400" rtl="0" eaLnBrk="1" latinLnBrk="0" hangingPunct="1">
              <a:lnSpc>
                <a:spcPct val="90000"/>
              </a:lnSpc>
              <a:spcBef>
                <a:spcPts val="1000"/>
              </a:spcBef>
              <a:buClr>
                <a:srgbClr val="FE5745"/>
              </a:buClr>
              <a:buFont typeface="Arial" panose="020B0604020202020204" pitchFamily="34" charset="0"/>
              <a:buChar char="•"/>
              <a:defRPr sz="2000" b="0" i="0" kern="1200">
                <a:solidFill>
                  <a:srgbClr val="003399"/>
                </a:solidFill>
                <a:latin typeface="EC Square Sans Pro" panose="020B0506040000020004" pitchFamily="34" charset="0"/>
                <a:ea typeface="+mn-ea"/>
                <a:cs typeface="+mn-cs"/>
              </a:defRPr>
            </a:lvl3pPr>
            <a:lvl4pPr marL="1600200" indent="-228600" algn="l" defTabSz="914400" rtl="0" eaLnBrk="1" latinLnBrk="0" hangingPunct="1">
              <a:lnSpc>
                <a:spcPct val="90000"/>
              </a:lnSpc>
              <a:spcBef>
                <a:spcPts val="1000"/>
              </a:spcBef>
              <a:buClr>
                <a:srgbClr val="FE5745"/>
              </a:buClr>
              <a:buFont typeface="Arial" panose="020B0604020202020204" pitchFamily="34" charset="0"/>
              <a:buChar char="•"/>
              <a:defRPr sz="1800" b="0" i="0" kern="1200">
                <a:solidFill>
                  <a:srgbClr val="003399"/>
                </a:solidFill>
                <a:latin typeface="EC Square Sans Pro" panose="020B0506040000020004" pitchFamily="34" charset="0"/>
                <a:ea typeface="+mn-ea"/>
                <a:cs typeface="+mn-cs"/>
              </a:defRPr>
            </a:lvl4pPr>
            <a:lvl5pPr marL="2057400" indent="-228600" algn="l" defTabSz="914400" rtl="0" eaLnBrk="1" latinLnBrk="0" hangingPunct="1">
              <a:lnSpc>
                <a:spcPct val="90000"/>
              </a:lnSpc>
              <a:spcBef>
                <a:spcPts val="1000"/>
              </a:spcBef>
              <a:buClr>
                <a:srgbClr val="FE5745"/>
              </a:buClr>
              <a:buFont typeface="Arial" panose="020B0604020202020204" pitchFamily="34" charset="0"/>
              <a:buChar char="•"/>
              <a:defRPr sz="1800" b="0" i="0" kern="1200">
                <a:solidFill>
                  <a:srgbClr val="003399"/>
                </a:solidFill>
                <a:latin typeface="EC Square Sans Pro" panose="020B050604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Suggested messages after the </a:t>
            </a:r>
            <a:r>
              <a:rPr kumimoji="0" lang="en-US" sz="2000" b="0" i="0" u="none" strike="noStrike" kern="1200" cap="none" spc="0" normalizeH="0" baseline="0" noProof="0" dirty="0">
                <a:ln>
                  <a:noFill/>
                </a:ln>
                <a:solidFill>
                  <a:prstClr val="white"/>
                </a:solidFill>
                <a:effectLst/>
                <a:uLnTx/>
                <a:uFillTx/>
                <a:latin typeface="EC Square Sans Pro"/>
                <a:ea typeface="+mn-ea"/>
                <a:cs typeface="+mn-cs"/>
              </a:rPr>
              <a:t>event </a:t>
            </a:r>
            <a:r>
              <a:rPr lang="en-US" sz="2000" dirty="0">
                <a:solidFill>
                  <a:schemeClr val="bg1"/>
                </a:solidFill>
              </a:rPr>
              <a:t>2/2</a:t>
            </a:r>
          </a:p>
        </p:txBody>
      </p:sp>
      <p:graphicFrame>
        <p:nvGraphicFramePr>
          <p:cNvPr id="5" name="Content Placeholder 5">
            <a:extLst>
              <a:ext uri="{FF2B5EF4-FFF2-40B4-BE49-F238E27FC236}">
                <a16:creationId xmlns:a16="http://schemas.microsoft.com/office/drawing/2014/main" id="{65729814-68A5-8C4A-8561-941390D84ED0}"/>
              </a:ext>
            </a:extLst>
          </p:cNvPr>
          <p:cNvGraphicFramePr>
            <a:graphicFrameLocks/>
          </p:cNvGraphicFramePr>
          <p:nvPr>
            <p:extLst>
              <p:ext uri="{D42A27DB-BD31-4B8C-83A1-F6EECF244321}">
                <p14:modId xmlns:p14="http://schemas.microsoft.com/office/powerpoint/2010/main" val="2189684519"/>
              </p:ext>
            </p:extLst>
          </p:nvPr>
        </p:nvGraphicFramePr>
        <p:xfrm>
          <a:off x="348961" y="1634005"/>
          <a:ext cx="11506341" cy="4308694"/>
        </p:xfrm>
        <a:graphic>
          <a:graphicData uri="http://schemas.openxmlformats.org/drawingml/2006/table">
            <a:tbl>
              <a:tblPr firstRow="1" firstCol="1" bandRow="1"/>
              <a:tblGrid>
                <a:gridCol w="1308520">
                  <a:extLst>
                    <a:ext uri="{9D8B030D-6E8A-4147-A177-3AD203B41FA5}">
                      <a16:colId xmlns:a16="http://schemas.microsoft.com/office/drawing/2014/main" val="3552979885"/>
                    </a:ext>
                  </a:extLst>
                </a:gridCol>
                <a:gridCol w="10197821">
                  <a:extLst>
                    <a:ext uri="{9D8B030D-6E8A-4147-A177-3AD203B41FA5}">
                      <a16:colId xmlns:a16="http://schemas.microsoft.com/office/drawing/2014/main" val="3375715487"/>
                    </a:ext>
                  </a:extLst>
                </a:gridCol>
              </a:tblGrid>
              <a:tr h="566935">
                <a:tc>
                  <a:txBody>
                    <a:bodyPr/>
                    <a:lstStyle/>
                    <a:p>
                      <a:pPr>
                        <a:lnSpc>
                          <a:spcPct val="115000"/>
                        </a:lnSpc>
                        <a:spcAft>
                          <a:spcPts val="800"/>
                        </a:spcAft>
                        <a:buNone/>
                      </a:pPr>
                      <a:r>
                        <a:rPr lang="en-BE" sz="1500" b="0" i="0" kern="100">
                          <a:solidFill>
                            <a:schemeClr val="bg1"/>
                          </a:solidFill>
                          <a:effectLst/>
                          <a:latin typeface="EC Square Sans Pro Medium" panose="020B0506040000020004" pitchFamily="34" charset="0"/>
                          <a:ea typeface="Aptos" panose="020B0004020202020204" pitchFamily="34" charset="0"/>
                          <a:cs typeface="Times New Roman" panose="02020603050405020304" pitchFamily="18" charset="0"/>
                        </a:rPr>
                        <a:t>Platform</a:t>
                      </a:r>
                      <a:endParaRPr lang="en-GB" sz="1500" b="0" i="0" kern="100">
                        <a:solidFill>
                          <a:schemeClr val="bg1"/>
                        </a:solidFill>
                        <a:effectLst/>
                        <a:latin typeface="EC Square Sans Pro Medium" panose="020B05060400000200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solidFill>
                      <a:srgbClr val="FE5745"/>
                    </a:solidFill>
                  </a:tcPr>
                </a:tc>
                <a:tc>
                  <a:txBody>
                    <a:bodyPr/>
                    <a:lstStyle/>
                    <a:p>
                      <a:pPr>
                        <a:lnSpc>
                          <a:spcPct val="115000"/>
                        </a:lnSpc>
                        <a:spcAft>
                          <a:spcPts val="800"/>
                        </a:spcAft>
                        <a:buNone/>
                      </a:pPr>
                      <a:r>
                        <a:rPr lang="en-BE" sz="1500" b="0" i="0" kern="100">
                          <a:solidFill>
                            <a:schemeClr val="bg1"/>
                          </a:solidFill>
                          <a:effectLst/>
                          <a:latin typeface="EC Square Sans Pro Medium" panose="020B0506040000020004" pitchFamily="34" charset="0"/>
                          <a:ea typeface="Aptos" panose="020B0004020202020204" pitchFamily="34" charset="0"/>
                          <a:cs typeface="Times New Roman" panose="02020603050405020304" pitchFamily="18" charset="0"/>
                        </a:rPr>
                        <a:t>Photos, videos, highlights and speeches</a:t>
                      </a:r>
                      <a:endParaRPr lang="en-GB" sz="1500" b="0" i="0" kern="100">
                        <a:solidFill>
                          <a:schemeClr val="bg1"/>
                        </a:solidFill>
                        <a:effectLst/>
                        <a:latin typeface="EC Square Sans Pro Medium" panose="020B05060400000200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solidFill>
                      <a:srgbClr val="FE5745"/>
                    </a:solidFill>
                  </a:tcPr>
                </a:tc>
                <a:extLst>
                  <a:ext uri="{0D108BD9-81ED-4DB2-BD59-A6C34878D82A}">
                    <a16:rowId xmlns:a16="http://schemas.microsoft.com/office/drawing/2014/main" val="416505346"/>
                  </a:ext>
                </a:extLst>
              </a:tr>
              <a:tr h="620999">
                <a:tc>
                  <a:txBody>
                    <a:bodyPr/>
                    <a:lstStyle/>
                    <a:p>
                      <a:pPr>
                        <a:lnSpc>
                          <a:spcPct val="115000"/>
                        </a:lnSpc>
                        <a:spcAft>
                          <a:spcPts val="800"/>
                        </a:spcAft>
                        <a:buNone/>
                      </a:pPr>
                      <a:r>
                        <a:rPr lang="en-BE" sz="1500" b="0" i="0" kern="100">
                          <a:solidFill>
                            <a:srgbClr val="003399"/>
                          </a:solidFill>
                          <a:effectLst/>
                          <a:latin typeface="EC Square Sans Pro Medium" panose="020B0506040000020004" pitchFamily="34" charset="0"/>
                          <a:ea typeface="Aptos" panose="020B0004020202020204" pitchFamily="34" charset="0"/>
                          <a:cs typeface="Times New Roman" panose="02020603050405020304" pitchFamily="18" charset="0"/>
                        </a:rPr>
                        <a:t>X</a:t>
                      </a:r>
                      <a:endParaRPr lang="en-GB" sz="1500" b="0" i="0" kern="100">
                        <a:solidFill>
                          <a:srgbClr val="003399"/>
                        </a:solidFill>
                        <a:effectLst/>
                        <a:latin typeface="EC Square Sans Pro Medium" panose="020B05060400000200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noFill/>
                  </a:tcPr>
                </a:tc>
                <a:tc>
                  <a:txBody>
                    <a:bodyPr/>
                    <a:lstStyle/>
                    <a:p>
                      <a:pPr>
                        <a:lnSpc>
                          <a:spcPct val="115000"/>
                        </a:lnSpc>
                        <a:spcAft>
                          <a:spcPts val="800"/>
                        </a:spcAft>
                        <a:buNone/>
                      </a:pPr>
                      <a:r>
                        <a:rPr lang="en-BE" sz="1200" b="0" i="0" kern="100">
                          <a:effectLst/>
                          <a:latin typeface="EC Square Sans Pro" panose="020B0506040000020004" pitchFamily="34" charset="0"/>
                          <a:ea typeface="Aptos" panose="020B0004020202020204" pitchFamily="34" charset="0"/>
                          <a:cs typeface="Times New Roman" panose="02020603050405020304" pitchFamily="18" charset="0"/>
                        </a:rPr>
                        <a:t>Relive #CPForum2026. Explore the photos, videos, session highlights and speeches from two days of exchange and cooperation in Brussels: [link]</a:t>
                      </a:r>
                      <a:endParaRPr lang="en-GB" sz="1200" b="0" i="0" kern="100">
                        <a:effectLst/>
                        <a:latin typeface="EC Square Sans Pro" panose="020B05060400000200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noFill/>
                  </a:tcPr>
                </a:tc>
                <a:extLst>
                  <a:ext uri="{0D108BD9-81ED-4DB2-BD59-A6C34878D82A}">
                    <a16:rowId xmlns:a16="http://schemas.microsoft.com/office/drawing/2014/main" val="441153281"/>
                  </a:ext>
                </a:extLst>
              </a:tr>
              <a:tr h="620999">
                <a:tc>
                  <a:txBody>
                    <a:bodyPr/>
                    <a:lstStyle/>
                    <a:p>
                      <a:pPr>
                        <a:lnSpc>
                          <a:spcPct val="115000"/>
                        </a:lnSpc>
                        <a:spcAft>
                          <a:spcPts val="800"/>
                        </a:spcAft>
                        <a:buNone/>
                      </a:pPr>
                      <a:r>
                        <a:rPr lang="en-BE" sz="1500" b="0" i="0" kern="100">
                          <a:solidFill>
                            <a:srgbClr val="003399"/>
                          </a:solidFill>
                          <a:effectLst/>
                          <a:latin typeface="EC Square Sans Pro Medium" panose="020B0506040000020004" pitchFamily="34" charset="0"/>
                          <a:ea typeface="Aptos" panose="020B0004020202020204" pitchFamily="34" charset="0"/>
                          <a:cs typeface="Times New Roman" panose="02020603050405020304" pitchFamily="18" charset="0"/>
                        </a:rPr>
                        <a:t>Bluesky</a:t>
                      </a:r>
                      <a:endParaRPr lang="en-GB" sz="1500" b="0" i="0" kern="100">
                        <a:solidFill>
                          <a:srgbClr val="003399"/>
                        </a:solidFill>
                        <a:effectLst/>
                        <a:latin typeface="EC Square Sans Pro Medium" panose="020B05060400000200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noFill/>
                  </a:tcPr>
                </a:tc>
                <a:tc>
                  <a:txBody>
                    <a:bodyPr/>
                    <a:lstStyle/>
                    <a:p>
                      <a:pPr>
                        <a:lnSpc>
                          <a:spcPct val="115000"/>
                        </a:lnSpc>
                        <a:spcAft>
                          <a:spcPts val="800"/>
                        </a:spcAft>
                        <a:buNone/>
                      </a:pPr>
                      <a:r>
                        <a:rPr lang="en-BE" sz="1200" b="0" i="0" kern="100">
                          <a:effectLst/>
                          <a:latin typeface="EC Square Sans Pro"/>
                          <a:ea typeface="Aptos" panose="020B0004020202020204" pitchFamily="34" charset="0"/>
                          <a:cs typeface="Times New Roman"/>
                        </a:rPr>
                        <a:t>Missed a moment from #CPForum2026 </a:t>
                      </a:r>
                      <a:r>
                        <a:rPr lang="en-GB" sz="1200" b="0" i="0" u="none" strike="noStrike" kern="100" noProof="0">
                          <a:solidFill>
                            <a:srgbClr val="000000"/>
                          </a:solidFill>
                          <a:effectLst/>
                          <a:latin typeface="EC Square Sans Pro"/>
                          <a:ea typeface="Aptos" panose="020B0004020202020204" pitchFamily="34" charset="0"/>
                          <a:cs typeface="Times New Roman"/>
                        </a:rPr>
                        <a:t>– </a:t>
                      </a:r>
                      <a:r>
                        <a:rPr lang="en-BE" sz="1200" b="0" i="0" kern="100">
                          <a:effectLst/>
                          <a:latin typeface="EC Square Sans Pro"/>
                          <a:ea typeface="Aptos" panose="020B0004020202020204" pitchFamily="34" charset="0"/>
                          <a:cs typeface="Times New Roman"/>
                        </a:rPr>
                        <a:t>or want to revisit one? See the photos, videos, highlights and speeches: [link]</a:t>
                      </a:r>
                      <a:endParaRPr lang="en-GB" sz="1200" b="0" i="0" kern="100">
                        <a:effectLst/>
                        <a:latin typeface="EC Square Sans Pro"/>
                        <a:ea typeface="Aptos" panose="020B0004020202020204" pitchFamily="34" charset="0"/>
                        <a:cs typeface="Times New Roman"/>
                      </a:endParaRPr>
                    </a:p>
                  </a:txBody>
                  <a:tcPr marL="68580" marR="68580" marT="0" marB="0" anchor="ctr">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noFill/>
                  </a:tcPr>
                </a:tc>
                <a:extLst>
                  <a:ext uri="{0D108BD9-81ED-4DB2-BD59-A6C34878D82A}">
                    <a16:rowId xmlns:a16="http://schemas.microsoft.com/office/drawing/2014/main" val="3207693077"/>
                  </a:ext>
                </a:extLst>
              </a:tr>
              <a:tr h="939381">
                <a:tc>
                  <a:txBody>
                    <a:bodyPr/>
                    <a:lstStyle/>
                    <a:p>
                      <a:pPr>
                        <a:lnSpc>
                          <a:spcPct val="115000"/>
                        </a:lnSpc>
                        <a:spcAft>
                          <a:spcPts val="800"/>
                        </a:spcAft>
                        <a:buNone/>
                      </a:pPr>
                      <a:r>
                        <a:rPr lang="en-BE" sz="1500" b="0" i="0" kern="100">
                          <a:solidFill>
                            <a:srgbClr val="003399"/>
                          </a:solidFill>
                          <a:effectLst/>
                          <a:latin typeface="EC Square Sans Pro Medium" panose="020B0506040000020004" pitchFamily="34" charset="0"/>
                          <a:ea typeface="Aptos" panose="020B0004020202020204" pitchFamily="34" charset="0"/>
                          <a:cs typeface="Times New Roman" panose="02020603050405020304" pitchFamily="18" charset="0"/>
                        </a:rPr>
                        <a:t>Facebook</a:t>
                      </a:r>
                      <a:endParaRPr lang="en-GB" sz="1500" b="0" i="0" kern="100">
                        <a:solidFill>
                          <a:srgbClr val="003399"/>
                        </a:solidFill>
                        <a:effectLst/>
                        <a:latin typeface="EC Square Sans Pro Medium" panose="020B05060400000200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noFill/>
                  </a:tcPr>
                </a:tc>
                <a:tc>
                  <a:txBody>
                    <a:bodyPr/>
                    <a:lstStyle/>
                    <a:p>
                      <a:pPr>
                        <a:lnSpc>
                          <a:spcPct val="115000"/>
                        </a:lnSpc>
                        <a:spcAft>
                          <a:spcPts val="800"/>
                        </a:spcAft>
                        <a:buNone/>
                      </a:pPr>
                      <a:r>
                        <a:rPr lang="en-BE" sz="1200" b="0" i="0" kern="100">
                          <a:effectLst/>
                          <a:latin typeface="EC Square Sans Pro" panose="020B0506040000020004" pitchFamily="34" charset="0"/>
                          <a:ea typeface="Aptos" panose="020B0004020202020204" pitchFamily="34" charset="0"/>
                          <a:cs typeface="Times New Roman" panose="02020603050405020304" pitchFamily="18" charset="0"/>
                        </a:rPr>
                        <a:t>Relive the European Civil Protection Forum 2026. Browse event photos, watch video highlights and revisit speeches and key moments from Brussels. Explore the collection: [link] #CPForum2026</a:t>
                      </a:r>
                      <a:endParaRPr lang="en-GB" sz="1200" b="0" i="0" kern="100">
                        <a:effectLst/>
                        <a:latin typeface="EC Square Sans Pro" panose="020B05060400000200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noFill/>
                  </a:tcPr>
                </a:tc>
                <a:extLst>
                  <a:ext uri="{0D108BD9-81ED-4DB2-BD59-A6C34878D82A}">
                    <a16:rowId xmlns:a16="http://schemas.microsoft.com/office/drawing/2014/main" val="3923301655"/>
                  </a:ext>
                </a:extLst>
              </a:tr>
              <a:tr h="620999">
                <a:tc>
                  <a:txBody>
                    <a:bodyPr/>
                    <a:lstStyle/>
                    <a:p>
                      <a:pPr>
                        <a:lnSpc>
                          <a:spcPct val="115000"/>
                        </a:lnSpc>
                        <a:spcAft>
                          <a:spcPts val="800"/>
                        </a:spcAft>
                        <a:buNone/>
                      </a:pPr>
                      <a:r>
                        <a:rPr lang="en-BE" sz="1500" b="0" i="0" kern="100">
                          <a:solidFill>
                            <a:srgbClr val="003399"/>
                          </a:solidFill>
                          <a:effectLst/>
                          <a:latin typeface="EC Square Sans Pro Medium" panose="020B0506040000020004" pitchFamily="34" charset="0"/>
                          <a:ea typeface="Aptos" panose="020B0004020202020204" pitchFamily="34" charset="0"/>
                          <a:cs typeface="Times New Roman" panose="02020603050405020304" pitchFamily="18" charset="0"/>
                        </a:rPr>
                        <a:t>Instagram</a:t>
                      </a:r>
                      <a:endParaRPr lang="en-GB" sz="1500" b="0" i="0" kern="100">
                        <a:solidFill>
                          <a:srgbClr val="003399"/>
                        </a:solidFill>
                        <a:effectLst/>
                        <a:latin typeface="EC Square Sans Pro Medium" panose="020B05060400000200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noFill/>
                  </a:tcPr>
                </a:tc>
                <a:tc>
                  <a:txBody>
                    <a:bodyPr/>
                    <a:lstStyle/>
                    <a:p>
                      <a:pPr>
                        <a:lnSpc>
                          <a:spcPct val="115000"/>
                        </a:lnSpc>
                        <a:spcAft>
                          <a:spcPts val="800"/>
                        </a:spcAft>
                        <a:buNone/>
                      </a:pPr>
                      <a:r>
                        <a:rPr lang="en-BE" sz="1200" b="0" i="0" kern="100">
                          <a:effectLst/>
                          <a:latin typeface="EC Square Sans Pro"/>
                          <a:ea typeface="Aptos" panose="020B0004020202020204" pitchFamily="34" charset="0"/>
                          <a:cs typeface="Times New Roman"/>
                        </a:rPr>
                        <a:t>Revisit the people, ideas and moments that shaped #CPForum2026. Photos, videos and highlights are now available via [link in bio/link]. #EUCivilProtection </a:t>
                      </a:r>
                      <a:endParaRPr lang="en-US" sz="1200" b="0" i="0" kern="100">
                        <a:effectLst/>
                        <a:latin typeface="EC Square Sans Pro"/>
                        <a:ea typeface="Aptos" panose="020B0004020202020204" pitchFamily="34" charset="0"/>
                        <a:cs typeface="Times New Roman"/>
                      </a:endParaRPr>
                    </a:p>
                  </a:txBody>
                  <a:tcPr marL="68580" marR="68580" marT="0" marB="0" anchor="ctr">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noFill/>
                  </a:tcPr>
                </a:tc>
                <a:extLst>
                  <a:ext uri="{0D108BD9-81ED-4DB2-BD59-A6C34878D82A}">
                    <a16:rowId xmlns:a16="http://schemas.microsoft.com/office/drawing/2014/main" val="1041905449"/>
                  </a:ext>
                </a:extLst>
              </a:tr>
              <a:tr h="939381">
                <a:tc>
                  <a:txBody>
                    <a:bodyPr/>
                    <a:lstStyle/>
                    <a:p>
                      <a:pPr>
                        <a:lnSpc>
                          <a:spcPct val="115000"/>
                        </a:lnSpc>
                        <a:spcAft>
                          <a:spcPts val="800"/>
                        </a:spcAft>
                        <a:buNone/>
                      </a:pPr>
                      <a:r>
                        <a:rPr lang="en-BE" sz="1500" b="0" i="0" kern="100">
                          <a:solidFill>
                            <a:srgbClr val="003399"/>
                          </a:solidFill>
                          <a:effectLst/>
                          <a:latin typeface="EC Square Sans Pro Medium" panose="020B0506040000020004" pitchFamily="34" charset="0"/>
                          <a:ea typeface="Aptos" panose="020B0004020202020204" pitchFamily="34" charset="0"/>
                          <a:cs typeface="Times New Roman" panose="02020603050405020304" pitchFamily="18" charset="0"/>
                        </a:rPr>
                        <a:t>LinkedIn</a:t>
                      </a:r>
                      <a:endParaRPr lang="en-GB" sz="1500" b="0" i="0" kern="100">
                        <a:solidFill>
                          <a:srgbClr val="003399"/>
                        </a:solidFill>
                        <a:effectLst/>
                        <a:latin typeface="EC Square Sans Pro Medium" panose="020B05060400000200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noFill/>
                  </a:tcPr>
                </a:tc>
                <a:tc>
                  <a:txBody>
                    <a:bodyPr/>
                    <a:lstStyle/>
                    <a:p>
                      <a:pPr>
                        <a:lnSpc>
                          <a:spcPct val="115000"/>
                        </a:lnSpc>
                        <a:spcAft>
                          <a:spcPts val="800"/>
                        </a:spcAft>
                        <a:buNone/>
                      </a:pPr>
                      <a:r>
                        <a:rPr lang="en-BE" sz="1200" b="0" i="0" kern="100">
                          <a:effectLst/>
                          <a:latin typeface="EC Square Sans Pro" panose="020B0506040000020004" pitchFamily="34" charset="0"/>
                          <a:ea typeface="Aptos" panose="020B0004020202020204" pitchFamily="34" charset="0"/>
                          <a:cs typeface="Times New Roman" panose="02020603050405020304" pitchFamily="18" charset="0"/>
                        </a:rPr>
                        <a:t>Resources from the European Civil Protection Forum 2026 are now available. Revisit the discussions through event photos, videos, highlights and speeches, and share the insights most relevant to your network. Access the materials: [link] #CPForum2026</a:t>
                      </a:r>
                      <a:endParaRPr lang="en-GB" sz="1200" b="0" i="0" kern="100">
                        <a:effectLst/>
                        <a:latin typeface="EC Square Sans Pro" panose="020B05060400000200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noFill/>
                  </a:tcPr>
                </a:tc>
                <a:extLst>
                  <a:ext uri="{0D108BD9-81ED-4DB2-BD59-A6C34878D82A}">
                    <a16:rowId xmlns:a16="http://schemas.microsoft.com/office/drawing/2014/main" val="3691561310"/>
                  </a:ext>
                </a:extLst>
              </a:tr>
            </a:tbl>
          </a:graphicData>
        </a:graphic>
      </p:graphicFrame>
      <p:sp>
        <p:nvSpPr>
          <p:cNvPr id="11" name="Slide Number 20"/>
          <p:cNvSpPr txBox="1"/>
          <p:nvPr/>
        </p:nvSpPr>
        <p:spPr>
          <a:xfrm>
            <a:off x="117475" y="6331486"/>
            <a:ext cx="720725" cy="365125"/>
          </a:xfrm>
          <a:prstGeom prst="rect">
            <a:avLst/>
          </a:prstGeom>
          <a:noFill/>
          <a:ln>
            <a:noFill/>
          </a:ln>
        </p:spPr>
        <p:txBody>
          <a:bodyPr wrap="none">
            <a:spAutoFit/>
          </a:bodyPr>
          <a:lstStyle/>
          <a:p>
            <a:pPr algn="ctr"/>
            <a:r>
              <a:rPr sz="1600">
                <a:solidFill>
                  <a:srgbClr val="FE5745"/>
                </a:solidFill>
                <a:latin typeface="+mn-lt"/>
              </a:rPr>
              <a:t>20</a:t>
            </a:r>
          </a:p>
        </p:txBody>
      </p:sp>
      <p:sp>
        <p:nvSpPr>
          <p:cNvPr id="12" name="Forum Tagline"/>
          <p:cNvSpPr txBox="1"/>
          <p:nvPr/>
        </p:nvSpPr>
        <p:spPr>
          <a:xfrm>
            <a:off x="6606289" y="835065"/>
            <a:ext cx="5237803" cy="246221"/>
          </a:xfrm>
          <a:prstGeom prst="rect">
            <a:avLst/>
          </a:prstGeom>
          <a:noFill/>
        </p:spPr>
        <p:txBody>
          <a:bodyPr wrap="square" lIns="0" tIns="0" rIns="0" bIns="0" anchor="ctr">
            <a:spAutoFit/>
          </a:bodyPr>
          <a:lstStyle/>
          <a:p>
            <a:pPr algn="l"/>
            <a:r>
              <a:rPr sz="1600" b="0" i="0" dirty="0">
                <a:solidFill>
                  <a:srgbClr val="FFFFFF"/>
                </a:solidFill>
                <a:latin typeface="EC Square Sans Pro"/>
              </a:rPr>
              <a:t>Preparing today, ready for tomorrow</a:t>
            </a:r>
            <a:endParaRPr lang="en-GB" sz="1600" b="0" i="0" dirty="0">
              <a:solidFill>
                <a:srgbClr val="FFFFFF"/>
              </a:solidFill>
              <a:latin typeface="EC Square Sans Pro"/>
            </a:endParaRPr>
          </a:p>
        </p:txBody>
      </p:sp>
    </p:spTree>
    <p:extLst>
      <p:ext uri="{BB962C8B-B14F-4D97-AF65-F5344CB8AC3E}">
        <p14:creationId xmlns:p14="http://schemas.microsoft.com/office/powerpoint/2010/main" val="10193717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9FDFB2-C4BA-A203-317B-E30300B3C8A6}"/>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B836704B-8B14-3C60-11D5-88418D388EB0}"/>
              </a:ext>
            </a:extLst>
          </p:cNvPr>
          <p:cNvSpPr txBox="1">
            <a:spLocks/>
          </p:cNvSpPr>
          <p:nvPr/>
        </p:nvSpPr>
        <p:spPr>
          <a:xfrm>
            <a:off x="285819" y="-192930"/>
            <a:ext cx="5602452" cy="1147316"/>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i="0" u="none" strike="noStrike" kern="1200" cap="none" spc="0" normalizeH="0" baseline="0" noProof="0" dirty="0">
                <a:ln>
                  <a:noFill/>
                </a:ln>
                <a:solidFill>
                  <a:prstClr val="white"/>
                </a:solidFill>
                <a:effectLst/>
                <a:uLnTx/>
                <a:uFillTx/>
                <a:latin typeface="EC Square Sans Pro" panose="020B0506040000020004" pitchFamily="34" charset="0"/>
                <a:ea typeface="+mn-ea"/>
                <a:cs typeface="+mn-cs"/>
              </a:rPr>
              <a:t>For influencers</a:t>
            </a:r>
            <a:endParaRPr kumimoji="0" lang="pt-PT" sz="3200" i="0" u="none" strike="noStrike" kern="1200" cap="none" spc="0" normalizeH="0" baseline="0" noProof="0" dirty="0">
              <a:ln>
                <a:noFill/>
              </a:ln>
              <a:solidFill>
                <a:srgbClr val="FE5745"/>
              </a:solidFill>
              <a:effectLst/>
              <a:uLnTx/>
              <a:uFillTx/>
              <a:latin typeface="EC Square Sans Pro" panose="020B0506040000020004" pitchFamily="34" charset="0"/>
              <a:ea typeface="+mn-ea"/>
              <a:cs typeface="Segoe UI"/>
            </a:endParaRPr>
          </a:p>
        </p:txBody>
      </p:sp>
      <p:sp>
        <p:nvSpPr>
          <p:cNvPr id="10" name="Text Placeholder 2">
            <a:extLst>
              <a:ext uri="{FF2B5EF4-FFF2-40B4-BE49-F238E27FC236}">
                <a16:creationId xmlns:a16="http://schemas.microsoft.com/office/drawing/2014/main" id="{31CDF65E-7085-2D57-4BAD-B0F6E4811B7F}"/>
              </a:ext>
            </a:extLst>
          </p:cNvPr>
          <p:cNvSpPr txBox="1">
            <a:spLocks/>
          </p:cNvSpPr>
          <p:nvPr/>
        </p:nvSpPr>
        <p:spPr>
          <a:xfrm>
            <a:off x="280094" y="1050083"/>
            <a:ext cx="5212080" cy="477593"/>
          </a:xfrm>
          <a:prstGeom prst="rect">
            <a:avLst/>
          </a:prstGeom>
        </p:spPr>
        <p:txBody>
          <a:bodyPr vert="horz" wrap="square" lIns="91440" tIns="45720" rIns="91440" bIns="45720" rtlCol="0">
            <a:normAutofit/>
          </a:bodyPr>
          <a:lstStyle>
            <a:lvl1pPr marL="228600" indent="-228600" algn="l" defTabSz="914400" rtl="0" eaLnBrk="1" latinLnBrk="0" hangingPunct="1">
              <a:lnSpc>
                <a:spcPct val="90000"/>
              </a:lnSpc>
              <a:spcBef>
                <a:spcPts val="1000"/>
              </a:spcBef>
              <a:buClr>
                <a:srgbClr val="FE5745"/>
              </a:buClr>
              <a:buFont typeface="Arial" panose="020B0604020202020204" pitchFamily="34" charset="0"/>
              <a:buChar char="•"/>
              <a:defRPr sz="4000" b="0" i="0" kern="1200">
                <a:solidFill>
                  <a:srgbClr val="003399"/>
                </a:solidFill>
                <a:latin typeface="EC Square Sans Pro" panose="020B0506040000020004" pitchFamily="34" charset="0"/>
                <a:ea typeface="+mn-ea"/>
                <a:cs typeface="+mn-cs"/>
              </a:defRPr>
            </a:lvl1pPr>
            <a:lvl2pPr marL="685800" indent="-228600" algn="l" defTabSz="914400" rtl="0" eaLnBrk="1" latinLnBrk="0" hangingPunct="1">
              <a:lnSpc>
                <a:spcPct val="90000"/>
              </a:lnSpc>
              <a:spcBef>
                <a:spcPts val="1000"/>
              </a:spcBef>
              <a:buClr>
                <a:srgbClr val="FE5745"/>
              </a:buClr>
              <a:buFont typeface="Arial" panose="020B0604020202020204" pitchFamily="34" charset="0"/>
              <a:buChar char="•"/>
              <a:defRPr sz="3000" b="0" i="0" kern="1200">
                <a:solidFill>
                  <a:srgbClr val="003399"/>
                </a:solidFill>
                <a:latin typeface="EC Square Sans Pro" panose="020B0506040000020004" pitchFamily="34" charset="0"/>
                <a:ea typeface="+mn-ea"/>
                <a:cs typeface="+mn-cs"/>
              </a:defRPr>
            </a:lvl2pPr>
            <a:lvl3pPr marL="1143000" indent="-228600" algn="l" defTabSz="914400" rtl="0" eaLnBrk="1" latinLnBrk="0" hangingPunct="1">
              <a:lnSpc>
                <a:spcPct val="90000"/>
              </a:lnSpc>
              <a:spcBef>
                <a:spcPts val="1000"/>
              </a:spcBef>
              <a:buClr>
                <a:srgbClr val="FE5745"/>
              </a:buClr>
              <a:buFont typeface="Arial" panose="020B0604020202020204" pitchFamily="34" charset="0"/>
              <a:buChar char="•"/>
              <a:defRPr sz="2000" b="0" i="0" kern="1200">
                <a:solidFill>
                  <a:srgbClr val="003399"/>
                </a:solidFill>
                <a:latin typeface="EC Square Sans Pro" panose="020B0506040000020004" pitchFamily="34" charset="0"/>
                <a:ea typeface="+mn-ea"/>
                <a:cs typeface="+mn-cs"/>
              </a:defRPr>
            </a:lvl3pPr>
            <a:lvl4pPr marL="1600200" indent="-228600" algn="l" defTabSz="914400" rtl="0" eaLnBrk="1" latinLnBrk="0" hangingPunct="1">
              <a:lnSpc>
                <a:spcPct val="90000"/>
              </a:lnSpc>
              <a:spcBef>
                <a:spcPts val="1000"/>
              </a:spcBef>
              <a:buClr>
                <a:srgbClr val="FE5745"/>
              </a:buClr>
              <a:buFont typeface="Arial" panose="020B0604020202020204" pitchFamily="34" charset="0"/>
              <a:buChar char="•"/>
              <a:defRPr sz="1800" b="0" i="0" kern="1200">
                <a:solidFill>
                  <a:srgbClr val="003399"/>
                </a:solidFill>
                <a:latin typeface="EC Square Sans Pro" panose="020B0506040000020004" pitchFamily="34" charset="0"/>
                <a:ea typeface="+mn-ea"/>
                <a:cs typeface="+mn-cs"/>
              </a:defRPr>
            </a:lvl4pPr>
            <a:lvl5pPr marL="2057400" indent="-228600" algn="l" defTabSz="914400" rtl="0" eaLnBrk="1" latinLnBrk="0" hangingPunct="1">
              <a:lnSpc>
                <a:spcPct val="90000"/>
              </a:lnSpc>
              <a:spcBef>
                <a:spcPts val="1000"/>
              </a:spcBef>
              <a:buClr>
                <a:srgbClr val="FE5745"/>
              </a:buClr>
              <a:buFont typeface="Arial" panose="020B0604020202020204" pitchFamily="34" charset="0"/>
              <a:buChar char="•"/>
              <a:defRPr sz="1800" b="0" i="0" kern="1200">
                <a:solidFill>
                  <a:srgbClr val="003399"/>
                </a:solidFill>
                <a:latin typeface="EC Square Sans Pro" panose="020B050604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srgbClr val="FE5745"/>
              </a:buClr>
              <a:buSzTx/>
              <a:buFont typeface="Arial" panose="020B0604020202020204" pitchFamily="34" charset="0"/>
              <a:buNone/>
              <a:tabLst/>
              <a:defRPr/>
            </a:pPr>
            <a:r>
              <a:rPr kumimoji="0" lang="en-US" sz="2000" b="0" i="0" u="none" strike="noStrike" kern="1200" cap="none" spc="0" normalizeH="0" baseline="0" noProof="0" dirty="0">
                <a:ln>
                  <a:noFill/>
                </a:ln>
                <a:solidFill>
                  <a:prstClr val="white"/>
                </a:solidFill>
                <a:effectLst/>
                <a:uLnTx/>
                <a:uFillTx/>
                <a:latin typeface="EC Square Sans Pro" panose="020B0506040000020004" pitchFamily="34" charset="0"/>
                <a:ea typeface="+mn-ea"/>
                <a:cs typeface="+mn-cs"/>
              </a:rPr>
              <a:t>Suggested messages before the event</a:t>
            </a:r>
          </a:p>
        </p:txBody>
      </p:sp>
      <p:graphicFrame>
        <p:nvGraphicFramePr>
          <p:cNvPr id="7" name="Content Placeholder 2">
            <a:extLst>
              <a:ext uri="{FF2B5EF4-FFF2-40B4-BE49-F238E27FC236}">
                <a16:creationId xmlns:a16="http://schemas.microsoft.com/office/drawing/2014/main" id="{60FA5B64-92A7-9352-07CD-87AAA44EFBEC}"/>
              </a:ext>
            </a:extLst>
          </p:cNvPr>
          <p:cNvGraphicFramePr>
            <a:graphicFrameLocks/>
          </p:cNvGraphicFramePr>
          <p:nvPr>
            <p:extLst>
              <p:ext uri="{D42A27DB-BD31-4B8C-83A1-F6EECF244321}">
                <p14:modId xmlns:p14="http://schemas.microsoft.com/office/powerpoint/2010/main" val="1905456686"/>
              </p:ext>
            </p:extLst>
          </p:nvPr>
        </p:nvGraphicFramePr>
        <p:xfrm>
          <a:off x="372136" y="1623372"/>
          <a:ext cx="11430004" cy="4479716"/>
        </p:xfrm>
        <a:graphic>
          <a:graphicData uri="http://schemas.openxmlformats.org/drawingml/2006/table">
            <a:tbl>
              <a:tblPr firstRow="1" firstCol="1" bandRow="1"/>
              <a:tblGrid>
                <a:gridCol w="1226852">
                  <a:extLst>
                    <a:ext uri="{9D8B030D-6E8A-4147-A177-3AD203B41FA5}">
                      <a16:colId xmlns:a16="http://schemas.microsoft.com/office/drawing/2014/main" val="205298641"/>
                    </a:ext>
                  </a:extLst>
                </a:gridCol>
                <a:gridCol w="4877609">
                  <a:extLst>
                    <a:ext uri="{9D8B030D-6E8A-4147-A177-3AD203B41FA5}">
                      <a16:colId xmlns:a16="http://schemas.microsoft.com/office/drawing/2014/main" val="1411701967"/>
                    </a:ext>
                  </a:extLst>
                </a:gridCol>
                <a:gridCol w="5325543">
                  <a:extLst>
                    <a:ext uri="{9D8B030D-6E8A-4147-A177-3AD203B41FA5}">
                      <a16:colId xmlns:a16="http://schemas.microsoft.com/office/drawing/2014/main" val="863239754"/>
                    </a:ext>
                  </a:extLst>
                </a:gridCol>
              </a:tblGrid>
              <a:tr h="328255">
                <a:tc>
                  <a:txBody>
                    <a:bodyPr/>
                    <a:lstStyle/>
                    <a:p>
                      <a:pPr>
                        <a:lnSpc>
                          <a:spcPct val="100000"/>
                        </a:lnSpc>
                        <a:spcBef>
                          <a:spcPts val="0"/>
                        </a:spcBef>
                        <a:spcAft>
                          <a:spcPts val="0"/>
                        </a:spcAft>
                        <a:buNone/>
                      </a:pPr>
                      <a:r>
                        <a:rPr lang="en-BE" sz="1500" b="0" i="0" kern="100" dirty="0">
                          <a:solidFill>
                            <a:schemeClr val="bg1"/>
                          </a:solidFill>
                          <a:effectLst/>
                          <a:latin typeface="EC Square Sans Pro Medium"/>
                          <a:ea typeface="Aptos" panose="020B0004020202020204" pitchFamily="34" charset="0"/>
                          <a:cs typeface="Times New Roman"/>
                        </a:rPr>
                        <a:t>Platform</a:t>
                      </a:r>
                      <a:endParaRPr lang="en-GB" sz="1500" b="0" i="0" kern="100" dirty="0">
                        <a:solidFill>
                          <a:schemeClr val="bg1"/>
                        </a:solidFill>
                        <a:effectLst/>
                        <a:latin typeface="EC Square Sans Pro Medium"/>
                        <a:ea typeface="Aptos" panose="020B0004020202020204" pitchFamily="34" charset="0"/>
                        <a:cs typeface="Times New Roman"/>
                      </a:endParaRPr>
                    </a:p>
                  </a:txBody>
                  <a:tcPr marL="59436" marR="59436" marT="27432" marB="27432" anchor="ctr">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solidFill>
                      <a:srgbClr val="FE5745"/>
                    </a:solidFill>
                  </a:tcPr>
                </a:tc>
                <a:tc>
                  <a:txBody>
                    <a:bodyPr/>
                    <a:lstStyle/>
                    <a:p>
                      <a:pPr>
                        <a:lnSpc>
                          <a:spcPct val="100000"/>
                        </a:lnSpc>
                        <a:spcBef>
                          <a:spcPts val="0"/>
                        </a:spcBef>
                        <a:spcAft>
                          <a:spcPts val="0"/>
                        </a:spcAft>
                        <a:buNone/>
                      </a:pPr>
                      <a:r>
                        <a:rPr lang="en-BE" sz="1500" b="0" i="0" kern="100" dirty="0">
                          <a:solidFill>
                            <a:schemeClr val="bg1"/>
                          </a:solidFill>
                          <a:effectLst/>
                          <a:latin typeface="EC Square Sans Pro Medium"/>
                          <a:ea typeface="Aptos" panose="020B0004020202020204" pitchFamily="34" charset="0"/>
                          <a:cs typeface="Times New Roman"/>
                        </a:rPr>
                        <a:t>See the programme</a:t>
                      </a:r>
                      <a:endParaRPr lang="en-GB" sz="1500" b="0" i="0" kern="100" dirty="0">
                        <a:solidFill>
                          <a:schemeClr val="bg1"/>
                        </a:solidFill>
                        <a:effectLst/>
                        <a:latin typeface="EC Square Sans Pro Medium"/>
                        <a:ea typeface="Aptos" panose="020B0004020202020204" pitchFamily="34" charset="0"/>
                        <a:cs typeface="Times New Roman"/>
                      </a:endParaRPr>
                    </a:p>
                  </a:txBody>
                  <a:tcPr marL="59436" marR="59436" marT="27432" marB="27432" anchor="ctr">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solidFill>
                      <a:srgbClr val="FE5745"/>
                    </a:solidFill>
                  </a:tcPr>
                </a:tc>
                <a:tc>
                  <a:txBody>
                    <a:bodyPr/>
                    <a:lstStyle/>
                    <a:p>
                      <a:pPr>
                        <a:lnSpc>
                          <a:spcPct val="100000"/>
                        </a:lnSpc>
                        <a:spcBef>
                          <a:spcPts val="0"/>
                        </a:spcBef>
                        <a:spcAft>
                          <a:spcPts val="0"/>
                        </a:spcAft>
                        <a:buNone/>
                      </a:pPr>
                      <a:r>
                        <a:rPr lang="en-BE" sz="1500" b="0" i="0" kern="100" dirty="0">
                          <a:solidFill>
                            <a:schemeClr val="bg1"/>
                          </a:solidFill>
                          <a:effectLst/>
                          <a:latin typeface="EC Square Sans Pro Medium"/>
                          <a:ea typeface="Aptos" panose="020B0004020202020204" pitchFamily="34" charset="0"/>
                          <a:cs typeface="Times New Roman"/>
                        </a:rPr>
                        <a:t>Countdown to the event</a:t>
                      </a:r>
                      <a:endParaRPr lang="en-GB" sz="1500" b="0" i="0" kern="100" dirty="0">
                        <a:solidFill>
                          <a:schemeClr val="bg1"/>
                        </a:solidFill>
                        <a:effectLst/>
                        <a:latin typeface="EC Square Sans Pro Medium"/>
                        <a:ea typeface="Aptos" panose="020B0004020202020204" pitchFamily="34" charset="0"/>
                        <a:cs typeface="Times New Roman"/>
                      </a:endParaRPr>
                    </a:p>
                  </a:txBody>
                  <a:tcPr marL="59436" marR="59436" marT="27432" marB="27432" anchor="ctr">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solidFill>
                      <a:srgbClr val="FE5745"/>
                    </a:solidFill>
                  </a:tcPr>
                </a:tc>
                <a:extLst>
                  <a:ext uri="{0D108BD9-81ED-4DB2-BD59-A6C34878D82A}">
                    <a16:rowId xmlns:a16="http://schemas.microsoft.com/office/drawing/2014/main" val="2049740027"/>
                  </a:ext>
                </a:extLst>
              </a:tr>
              <a:tr h="724092">
                <a:tc>
                  <a:txBody>
                    <a:bodyPr/>
                    <a:lstStyle/>
                    <a:p>
                      <a:pPr>
                        <a:lnSpc>
                          <a:spcPct val="100000"/>
                        </a:lnSpc>
                        <a:spcBef>
                          <a:spcPts val="0"/>
                        </a:spcBef>
                        <a:spcAft>
                          <a:spcPts val="0"/>
                        </a:spcAft>
                        <a:buNone/>
                      </a:pPr>
                      <a:r>
                        <a:rPr lang="en-BE" sz="1500" b="0" i="0" kern="100" dirty="0">
                          <a:solidFill>
                            <a:srgbClr val="003399"/>
                          </a:solidFill>
                          <a:effectLst/>
                          <a:latin typeface="EC Square Sans Pro Medium"/>
                          <a:ea typeface="Aptos" panose="020B0004020202020204" pitchFamily="34" charset="0"/>
                          <a:cs typeface="Times New Roman"/>
                        </a:rPr>
                        <a:t>X</a:t>
                      </a:r>
                      <a:endParaRPr lang="en-GB" sz="1500" b="0" i="0" kern="100" dirty="0">
                        <a:solidFill>
                          <a:srgbClr val="003399"/>
                        </a:solidFill>
                        <a:effectLst/>
                        <a:latin typeface="EC Square Sans Pro Medium"/>
                        <a:ea typeface="Aptos" panose="020B0004020202020204" pitchFamily="34" charset="0"/>
                        <a:cs typeface="Times New Roman"/>
                      </a:endParaRPr>
                    </a:p>
                  </a:txBody>
                  <a:tcPr marL="59436" marR="59436" marT="27432" marB="27432" anchor="ctr">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noFill/>
                  </a:tcPr>
                </a:tc>
                <a:tc>
                  <a:txBody>
                    <a:bodyPr/>
                    <a:lstStyle/>
                    <a:p>
                      <a:pPr>
                        <a:lnSpc>
                          <a:spcPct val="100000"/>
                        </a:lnSpc>
                        <a:spcBef>
                          <a:spcPts val="0"/>
                        </a:spcBef>
                        <a:spcAft>
                          <a:spcPts val="0"/>
                        </a:spcAft>
                        <a:buNone/>
                      </a:pPr>
                      <a:r>
                        <a:rPr lang="en-BE" sz="1200" b="0" i="0" kern="100" dirty="0">
                          <a:effectLst/>
                          <a:latin typeface="EC Square Sans Pro"/>
                          <a:ea typeface="Aptos" panose="020B0004020202020204" pitchFamily="34" charset="0"/>
                          <a:cs typeface="Times New Roman"/>
                        </a:rPr>
                        <a:t>The #CPForum2026 programme is live. I’m exploring sessions on [theme/topic] and looking forward to hearing from [speaker/name]. See what’s planned: [link]</a:t>
                      </a:r>
                      <a:endParaRPr lang="en-GB" sz="1200" b="0" i="0" kern="100" dirty="0">
                        <a:solidFill>
                          <a:schemeClr val="tx1"/>
                        </a:solidFill>
                        <a:effectLst/>
                        <a:latin typeface="EC Square Sans Pro"/>
                        <a:ea typeface="Aptos" panose="020B0004020202020204" pitchFamily="34" charset="0"/>
                        <a:cs typeface="Times New Roman"/>
                      </a:endParaRPr>
                    </a:p>
                  </a:txBody>
                  <a:tcPr marL="59436" marR="59436" marT="27432" marB="27432" anchor="ctr">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noFill/>
                  </a:tcPr>
                </a:tc>
                <a:tc>
                  <a:txBody>
                    <a:bodyPr/>
                    <a:lstStyle/>
                    <a:p>
                      <a:pPr>
                        <a:lnSpc>
                          <a:spcPct val="100000"/>
                        </a:lnSpc>
                        <a:spcBef>
                          <a:spcPts val="0"/>
                        </a:spcBef>
                        <a:spcAft>
                          <a:spcPts val="0"/>
                        </a:spcAft>
                        <a:buNone/>
                      </a:pPr>
                      <a:r>
                        <a:rPr lang="en-BE" sz="1200" b="0" i="0" kern="100" dirty="0">
                          <a:effectLst/>
                          <a:latin typeface="EC Square Sans Pro" panose="020B0506040000020004" pitchFamily="34" charset="0"/>
                          <a:ea typeface="Aptos" panose="020B0004020202020204" pitchFamily="34" charset="0"/>
                          <a:cs typeface="Times New Roman" panose="02020603050405020304" pitchFamily="18" charset="0"/>
                        </a:rPr>
                        <a:t>[Number] days until #CPForum2026! I’ll be in Brussels sharing expert insights and behind-the-scenes moments with you. What would you like me to explore? [link]</a:t>
                      </a:r>
                      <a:endParaRPr lang="en-GB" sz="1200" b="0" i="0" kern="100" dirty="0">
                        <a:effectLst/>
                        <a:latin typeface="EC Square Sans Pro" panose="020B0506040000020004" pitchFamily="34" charset="0"/>
                        <a:ea typeface="Aptos" panose="020B0004020202020204" pitchFamily="34" charset="0"/>
                        <a:cs typeface="Times New Roman" panose="02020603050405020304" pitchFamily="18" charset="0"/>
                      </a:endParaRPr>
                    </a:p>
                  </a:txBody>
                  <a:tcPr marL="59436" marR="59436" marT="27432" marB="27432" anchor="ctr">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noFill/>
                  </a:tcPr>
                </a:tc>
                <a:extLst>
                  <a:ext uri="{0D108BD9-81ED-4DB2-BD59-A6C34878D82A}">
                    <a16:rowId xmlns:a16="http://schemas.microsoft.com/office/drawing/2014/main" val="709717287"/>
                  </a:ext>
                </a:extLst>
              </a:tr>
              <a:tr h="617892">
                <a:tc>
                  <a:txBody>
                    <a:bodyPr/>
                    <a:lstStyle/>
                    <a:p>
                      <a:pPr>
                        <a:lnSpc>
                          <a:spcPct val="100000"/>
                        </a:lnSpc>
                        <a:spcBef>
                          <a:spcPts val="0"/>
                        </a:spcBef>
                        <a:spcAft>
                          <a:spcPts val="0"/>
                        </a:spcAft>
                        <a:buNone/>
                      </a:pPr>
                      <a:r>
                        <a:rPr lang="en-BE" sz="1500" b="0" i="0" kern="100" dirty="0">
                          <a:solidFill>
                            <a:srgbClr val="003399"/>
                          </a:solidFill>
                          <a:effectLst/>
                          <a:latin typeface="EC Square Sans Pro Medium"/>
                          <a:ea typeface="Aptos" panose="020B0004020202020204" pitchFamily="34" charset="0"/>
                          <a:cs typeface="Times New Roman"/>
                        </a:rPr>
                        <a:t>Bluesky</a:t>
                      </a:r>
                      <a:endParaRPr lang="en-GB" sz="1500" b="0" i="0" kern="100" dirty="0">
                        <a:solidFill>
                          <a:srgbClr val="003399"/>
                        </a:solidFill>
                        <a:effectLst/>
                        <a:latin typeface="EC Square Sans Pro Medium"/>
                        <a:ea typeface="Aptos" panose="020B0004020202020204" pitchFamily="34" charset="0"/>
                        <a:cs typeface="Times New Roman"/>
                      </a:endParaRPr>
                    </a:p>
                  </a:txBody>
                  <a:tcPr marL="59436" marR="59436" marT="27432" marB="27432" anchor="ctr">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noFill/>
                  </a:tcPr>
                </a:tc>
                <a:tc>
                  <a:txBody>
                    <a:bodyPr/>
                    <a:lstStyle/>
                    <a:p>
                      <a:pPr>
                        <a:lnSpc>
                          <a:spcPct val="100000"/>
                        </a:lnSpc>
                        <a:spcBef>
                          <a:spcPts val="0"/>
                        </a:spcBef>
                        <a:spcAft>
                          <a:spcPts val="0"/>
                        </a:spcAft>
                        <a:buNone/>
                      </a:pPr>
                      <a:r>
                        <a:rPr lang="en-BE" sz="1200" b="0" i="0" kern="100" dirty="0">
                          <a:effectLst/>
                          <a:latin typeface="EC Square Sans Pro" panose="020B0506040000020004" pitchFamily="34" charset="0"/>
                          <a:ea typeface="Aptos" panose="020B0004020202020204" pitchFamily="34" charset="0"/>
                          <a:cs typeface="Times New Roman" panose="02020603050405020304" pitchFamily="18" charset="0"/>
                        </a:rPr>
                        <a:t>The #CPForum2026 programme is out. I’m choosing the sessions and speakers I want to follow</a:t>
                      </a:r>
                      <a:r>
                        <a:rPr lang="en-GB" sz="1200" b="0" i="0" kern="100" dirty="0">
                          <a:effectLst/>
                          <a:latin typeface="EC Square Sans Pro" panose="020B0506040000020004" pitchFamily="34" charset="0"/>
                          <a:ea typeface="Aptos" panose="020B0004020202020204" pitchFamily="34" charset="0"/>
                          <a:cs typeface="Times New Roman" panose="02020603050405020304" pitchFamily="18" charset="0"/>
                        </a:rPr>
                        <a:t> - </a:t>
                      </a:r>
                      <a:r>
                        <a:rPr lang="en-BE" sz="1200" b="0" i="0" kern="100" dirty="0">
                          <a:effectLst/>
                          <a:latin typeface="EC Square Sans Pro" panose="020B0506040000020004" pitchFamily="34" charset="0"/>
                          <a:ea typeface="Aptos" panose="020B0004020202020204" pitchFamily="34" charset="0"/>
                          <a:cs typeface="Times New Roman" panose="02020603050405020304" pitchFamily="18" charset="0"/>
                        </a:rPr>
                        <a:t>and share the</a:t>
                      </a:r>
                      <a:r>
                        <a:rPr lang="en-GB" sz="1200" b="0" i="0" kern="100" dirty="0">
                          <a:effectLst/>
                          <a:latin typeface="EC Square Sans Pro" panose="020B0506040000020004" pitchFamily="34" charset="0"/>
                          <a:ea typeface="Aptos" panose="020B0004020202020204" pitchFamily="34" charset="0"/>
                          <a:cs typeface="Times New Roman" panose="02020603050405020304" pitchFamily="18" charset="0"/>
                        </a:rPr>
                        <a:t>m</a:t>
                      </a:r>
                      <a:r>
                        <a:rPr lang="en-BE" sz="1200" b="0" i="0" kern="100" dirty="0">
                          <a:effectLst/>
                          <a:latin typeface="EC Square Sans Pro" panose="020B0506040000020004" pitchFamily="34" charset="0"/>
                          <a:ea typeface="Aptos" panose="020B0004020202020204" pitchFamily="34" charset="0"/>
                          <a:cs typeface="Times New Roman" panose="02020603050405020304" pitchFamily="18" charset="0"/>
                        </a:rPr>
                        <a:t> with you. Explore it: [link]</a:t>
                      </a:r>
                      <a:endParaRPr lang="en-GB" sz="1200" b="0" i="0" kern="100" dirty="0">
                        <a:effectLst/>
                        <a:latin typeface="EC Square Sans Pro" panose="020B0506040000020004" pitchFamily="34" charset="0"/>
                        <a:ea typeface="Aptos" panose="020B0004020202020204" pitchFamily="34" charset="0"/>
                        <a:cs typeface="Times New Roman" panose="02020603050405020304" pitchFamily="18" charset="0"/>
                      </a:endParaRPr>
                    </a:p>
                  </a:txBody>
                  <a:tcPr marL="59436" marR="59436" marT="27432" marB="27432" anchor="ctr">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noFill/>
                  </a:tcPr>
                </a:tc>
                <a:tc>
                  <a:txBody>
                    <a:bodyPr/>
                    <a:lstStyle/>
                    <a:p>
                      <a:pPr>
                        <a:lnSpc>
                          <a:spcPct val="100000"/>
                        </a:lnSpc>
                        <a:spcBef>
                          <a:spcPts val="0"/>
                        </a:spcBef>
                        <a:spcAft>
                          <a:spcPts val="0"/>
                        </a:spcAft>
                        <a:buNone/>
                      </a:pPr>
                      <a:r>
                        <a:rPr lang="en-BE" sz="1200" b="0" i="0" kern="100" dirty="0">
                          <a:effectLst/>
                          <a:latin typeface="EC Square Sans Pro"/>
                          <a:ea typeface="Aptos" panose="020B0004020202020204" pitchFamily="34" charset="0"/>
                          <a:cs typeface="Times New Roman"/>
                        </a:rPr>
                        <a:t>The countdown is on: [number] days until #CPForum2026. I’m getting ready to bring you the conversations and ideas shaping Europe’s</a:t>
                      </a:r>
                      <a:r>
                        <a:rPr lang="en-GB" sz="1200" b="0" i="0" kern="100" dirty="0">
                          <a:effectLst/>
                          <a:latin typeface="EC Square Sans Pro"/>
                          <a:ea typeface="Aptos" panose="020B0004020202020204" pitchFamily="34" charset="0"/>
                          <a:cs typeface="Times New Roman"/>
                        </a:rPr>
                        <a:t> </a:t>
                      </a:r>
                      <a:r>
                        <a:rPr lang="en-BE" sz="1200" b="0" i="0" kern="100" dirty="0">
                          <a:effectLst/>
                          <a:latin typeface="EC Square Sans Pro"/>
                          <a:ea typeface="Aptos" panose="020B0004020202020204" pitchFamily="34" charset="0"/>
                          <a:cs typeface="Times New Roman"/>
                        </a:rPr>
                        <a:t>preparedness. [link]</a:t>
                      </a:r>
                      <a:endParaRPr lang="en-GB" sz="1200" b="0" i="0" kern="100" dirty="0">
                        <a:effectLst/>
                        <a:latin typeface="EC Square Sans Pro"/>
                        <a:ea typeface="Aptos" panose="020B0004020202020204" pitchFamily="34" charset="0"/>
                        <a:cs typeface="Times New Roman"/>
                      </a:endParaRPr>
                    </a:p>
                  </a:txBody>
                  <a:tcPr marL="59436" marR="59436" marT="27432" marB="27432" anchor="ctr">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noFill/>
                  </a:tcPr>
                </a:tc>
                <a:extLst>
                  <a:ext uri="{0D108BD9-81ED-4DB2-BD59-A6C34878D82A}">
                    <a16:rowId xmlns:a16="http://schemas.microsoft.com/office/drawing/2014/main" val="160527773"/>
                  </a:ext>
                </a:extLst>
              </a:tr>
              <a:tr h="897874">
                <a:tc>
                  <a:txBody>
                    <a:bodyPr/>
                    <a:lstStyle/>
                    <a:p>
                      <a:pPr>
                        <a:lnSpc>
                          <a:spcPct val="100000"/>
                        </a:lnSpc>
                        <a:spcBef>
                          <a:spcPts val="0"/>
                        </a:spcBef>
                        <a:spcAft>
                          <a:spcPts val="0"/>
                        </a:spcAft>
                        <a:buNone/>
                      </a:pPr>
                      <a:r>
                        <a:rPr lang="en-BE" sz="1500" b="0" i="0" kern="100" dirty="0">
                          <a:solidFill>
                            <a:srgbClr val="003399"/>
                          </a:solidFill>
                          <a:effectLst/>
                          <a:latin typeface="EC Square Sans Pro Medium"/>
                          <a:ea typeface="Aptos" panose="020B0004020202020204" pitchFamily="34" charset="0"/>
                          <a:cs typeface="Times New Roman"/>
                        </a:rPr>
                        <a:t>Facebook</a:t>
                      </a:r>
                      <a:endParaRPr lang="en-GB" sz="1500" b="0" i="0" kern="100" dirty="0">
                        <a:solidFill>
                          <a:srgbClr val="003399"/>
                        </a:solidFill>
                        <a:effectLst/>
                        <a:latin typeface="EC Square Sans Pro Medium"/>
                        <a:ea typeface="Aptos" panose="020B0004020202020204" pitchFamily="34" charset="0"/>
                        <a:cs typeface="Times New Roman"/>
                      </a:endParaRPr>
                    </a:p>
                  </a:txBody>
                  <a:tcPr marL="59436" marR="59436" marT="27432" marB="27432" anchor="ctr">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noFill/>
                  </a:tcPr>
                </a:tc>
                <a:tc>
                  <a:txBody>
                    <a:bodyPr/>
                    <a:lstStyle/>
                    <a:p>
                      <a:pPr>
                        <a:lnSpc>
                          <a:spcPct val="100000"/>
                        </a:lnSpc>
                        <a:spcBef>
                          <a:spcPts val="0"/>
                        </a:spcBef>
                        <a:spcAft>
                          <a:spcPts val="0"/>
                        </a:spcAft>
                        <a:buNone/>
                      </a:pPr>
                      <a:r>
                        <a:rPr lang="en-BE" sz="1200" b="0" i="0" kern="100" dirty="0">
                          <a:effectLst/>
                          <a:latin typeface="EC Square Sans Pro" panose="020B0506040000020004" pitchFamily="34" charset="0"/>
                          <a:ea typeface="Aptos" panose="020B0004020202020204" pitchFamily="34" charset="0"/>
                          <a:cs typeface="Times New Roman" panose="02020603050405020304" pitchFamily="18" charset="0"/>
                        </a:rPr>
                        <a:t>The European Civil Protection Forum 2026 programme is available. I’m especially interested in [theme/session] and what it could mean for our communities. Explore the programme: [link] #CPForum2026</a:t>
                      </a:r>
                      <a:endParaRPr lang="en-GB" sz="1200" b="0" i="0" kern="100" dirty="0">
                        <a:effectLst/>
                        <a:latin typeface="EC Square Sans Pro" panose="020B0506040000020004" pitchFamily="34" charset="0"/>
                        <a:ea typeface="Aptos" panose="020B0004020202020204" pitchFamily="34" charset="0"/>
                        <a:cs typeface="Times New Roman" panose="02020603050405020304" pitchFamily="18" charset="0"/>
                      </a:endParaRPr>
                    </a:p>
                  </a:txBody>
                  <a:tcPr marL="59436" marR="59436" marT="27432" marB="27432" anchor="ctr">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noFill/>
                  </a:tcPr>
                </a:tc>
                <a:tc>
                  <a:txBody>
                    <a:bodyPr/>
                    <a:lstStyle/>
                    <a:p>
                      <a:pPr>
                        <a:lnSpc>
                          <a:spcPct val="100000"/>
                        </a:lnSpc>
                        <a:spcBef>
                          <a:spcPts val="0"/>
                        </a:spcBef>
                        <a:spcAft>
                          <a:spcPts val="0"/>
                        </a:spcAft>
                        <a:buNone/>
                      </a:pPr>
                      <a:r>
                        <a:rPr lang="en-BE" sz="1200" b="0" i="0" kern="100" dirty="0">
                          <a:effectLst/>
                          <a:latin typeface="EC Square Sans Pro" panose="020B0506040000020004" pitchFamily="34" charset="0"/>
                          <a:ea typeface="Aptos" panose="020B0004020202020204" pitchFamily="34" charset="0"/>
                          <a:cs typeface="Times New Roman" panose="02020603050405020304" pitchFamily="18" charset="0"/>
                        </a:rPr>
                        <a:t>Only [number] days until the European Civil Protection Forum 2026. I’ll be in Brussels following the discussions, meeting experts and sharing insights with you. What should I ask? [link] #CPForum2026</a:t>
                      </a:r>
                      <a:endParaRPr lang="en-GB" sz="1200" b="0" i="0" kern="100" dirty="0">
                        <a:effectLst/>
                        <a:latin typeface="EC Square Sans Pro" panose="020B0506040000020004" pitchFamily="34" charset="0"/>
                        <a:ea typeface="Aptos" panose="020B0004020202020204" pitchFamily="34" charset="0"/>
                        <a:cs typeface="Times New Roman" panose="02020603050405020304" pitchFamily="18" charset="0"/>
                      </a:endParaRPr>
                    </a:p>
                  </a:txBody>
                  <a:tcPr marL="59436" marR="59436" marT="27432" marB="27432" anchor="ctr">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noFill/>
                  </a:tcPr>
                </a:tc>
                <a:extLst>
                  <a:ext uri="{0D108BD9-81ED-4DB2-BD59-A6C34878D82A}">
                    <a16:rowId xmlns:a16="http://schemas.microsoft.com/office/drawing/2014/main" val="3522107082"/>
                  </a:ext>
                </a:extLst>
              </a:tr>
              <a:tr h="772365">
                <a:tc>
                  <a:txBody>
                    <a:bodyPr/>
                    <a:lstStyle/>
                    <a:p>
                      <a:pPr>
                        <a:lnSpc>
                          <a:spcPct val="100000"/>
                        </a:lnSpc>
                        <a:spcBef>
                          <a:spcPts val="0"/>
                        </a:spcBef>
                        <a:spcAft>
                          <a:spcPts val="0"/>
                        </a:spcAft>
                        <a:buNone/>
                      </a:pPr>
                      <a:r>
                        <a:rPr lang="en-BE" sz="1500" b="0" i="0" kern="100" dirty="0">
                          <a:solidFill>
                            <a:srgbClr val="003399"/>
                          </a:solidFill>
                          <a:effectLst/>
                          <a:latin typeface="EC Square Sans Pro Medium"/>
                          <a:ea typeface="Aptos" panose="020B0004020202020204" pitchFamily="34" charset="0"/>
                          <a:cs typeface="Times New Roman"/>
                        </a:rPr>
                        <a:t>Instagram</a:t>
                      </a:r>
                      <a:endParaRPr lang="en-GB" sz="1500" b="0" i="0" kern="100" dirty="0">
                        <a:solidFill>
                          <a:srgbClr val="003399"/>
                        </a:solidFill>
                        <a:effectLst/>
                        <a:latin typeface="EC Square Sans Pro Medium"/>
                        <a:ea typeface="Aptos" panose="020B0004020202020204" pitchFamily="34" charset="0"/>
                        <a:cs typeface="Times New Roman"/>
                      </a:endParaRPr>
                    </a:p>
                  </a:txBody>
                  <a:tcPr marL="59436" marR="59436" marT="27432" marB="27432" anchor="ctr">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noFill/>
                  </a:tcPr>
                </a:tc>
                <a:tc>
                  <a:txBody>
                    <a:bodyPr/>
                    <a:lstStyle/>
                    <a:p>
                      <a:pPr>
                        <a:lnSpc>
                          <a:spcPct val="100000"/>
                        </a:lnSpc>
                        <a:spcBef>
                          <a:spcPts val="0"/>
                        </a:spcBef>
                        <a:spcAft>
                          <a:spcPts val="0"/>
                        </a:spcAft>
                        <a:buNone/>
                      </a:pPr>
                      <a:r>
                        <a:rPr lang="en-BE" sz="1200" b="0" i="0" kern="100" dirty="0">
                          <a:effectLst/>
                          <a:latin typeface="EC Square Sans Pro" panose="020B0506040000020004" pitchFamily="34" charset="0"/>
                          <a:ea typeface="Aptos" panose="020B0004020202020204" pitchFamily="34" charset="0"/>
                          <a:cs typeface="Times New Roman" panose="02020603050405020304" pitchFamily="18" charset="0"/>
                        </a:rPr>
                        <a:t>The #CPForum2026 programme is live. I’m planning my sessions around [theme 1], [theme 2] and [speaker/session highlight]. Follow along for the ideas worth sharing. [link in bio] #EUCivilProtection</a:t>
                      </a:r>
                      <a:endParaRPr lang="en-GB" sz="1200" b="0" i="0" kern="100" dirty="0">
                        <a:effectLst/>
                        <a:latin typeface="EC Square Sans Pro" panose="020B0506040000020004" pitchFamily="34" charset="0"/>
                        <a:ea typeface="Aptos" panose="020B0004020202020204" pitchFamily="34" charset="0"/>
                        <a:cs typeface="Times New Roman" panose="02020603050405020304" pitchFamily="18" charset="0"/>
                      </a:endParaRPr>
                    </a:p>
                  </a:txBody>
                  <a:tcPr marL="59436" marR="59436" marT="27432" marB="27432" anchor="ctr">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noFill/>
                  </a:tcPr>
                </a:tc>
                <a:tc>
                  <a:txBody>
                    <a:bodyPr/>
                    <a:lstStyle/>
                    <a:p>
                      <a:pPr>
                        <a:lnSpc>
                          <a:spcPct val="100000"/>
                        </a:lnSpc>
                        <a:spcBef>
                          <a:spcPts val="0"/>
                        </a:spcBef>
                        <a:spcAft>
                          <a:spcPts val="0"/>
                        </a:spcAft>
                        <a:buNone/>
                      </a:pPr>
                      <a:r>
                        <a:rPr lang="en-BE" sz="1200" b="0" i="0" kern="100" dirty="0">
                          <a:effectLst/>
                          <a:latin typeface="EC Square Sans Pro"/>
                          <a:ea typeface="Aptos" panose="020B0004020202020204" pitchFamily="34" charset="0"/>
                          <a:cs typeface="Times New Roman"/>
                        </a:rPr>
                        <a:t>[Number] days to go! I’m getting ready for #CPForum2026 in Brussels</a:t>
                      </a:r>
                      <a:r>
                        <a:rPr lang="en-GB" sz="1200" b="0" i="0" kern="100" dirty="0">
                          <a:effectLst/>
                          <a:latin typeface="EC Square Sans Pro"/>
                          <a:ea typeface="Aptos" panose="020B0004020202020204" pitchFamily="34" charset="0"/>
                          <a:cs typeface="Times New Roman"/>
                        </a:rPr>
                        <a:t> - </a:t>
                      </a:r>
                      <a:r>
                        <a:rPr lang="en-BE" sz="1200" b="0" i="0" kern="100" dirty="0">
                          <a:effectLst/>
                          <a:latin typeface="EC Square Sans Pro"/>
                          <a:ea typeface="Aptos" panose="020B0004020202020204" pitchFamily="34" charset="0"/>
                          <a:cs typeface="Times New Roman"/>
                        </a:rPr>
                        <a:t>and to take you behind the scenes. What topic should I cover? [link in bio] #EUCivilProtection</a:t>
                      </a:r>
                      <a:endParaRPr lang="en-US" sz="1200" b="0" i="0" kern="100" dirty="0">
                        <a:effectLst/>
                        <a:latin typeface="EC Square Sans Pro"/>
                        <a:ea typeface="Aptos" panose="020B0004020202020204" pitchFamily="34" charset="0"/>
                        <a:cs typeface="Times New Roman"/>
                      </a:endParaRPr>
                    </a:p>
                  </a:txBody>
                  <a:tcPr marL="59436" marR="59436" marT="27432" marB="27432" anchor="ctr">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noFill/>
                  </a:tcPr>
                </a:tc>
                <a:extLst>
                  <a:ext uri="{0D108BD9-81ED-4DB2-BD59-A6C34878D82A}">
                    <a16:rowId xmlns:a16="http://schemas.microsoft.com/office/drawing/2014/main" val="1152663212"/>
                  </a:ext>
                </a:extLst>
              </a:tr>
              <a:tr h="1139238">
                <a:tc>
                  <a:txBody>
                    <a:bodyPr/>
                    <a:lstStyle/>
                    <a:p>
                      <a:pPr>
                        <a:lnSpc>
                          <a:spcPct val="100000"/>
                        </a:lnSpc>
                        <a:spcBef>
                          <a:spcPts val="0"/>
                        </a:spcBef>
                        <a:spcAft>
                          <a:spcPts val="0"/>
                        </a:spcAft>
                        <a:buNone/>
                      </a:pPr>
                      <a:r>
                        <a:rPr lang="en-BE" sz="1500" b="0" i="0" kern="100" dirty="0">
                          <a:solidFill>
                            <a:srgbClr val="003399"/>
                          </a:solidFill>
                          <a:effectLst/>
                          <a:latin typeface="EC Square Sans Pro Medium"/>
                          <a:ea typeface="Aptos" panose="020B0004020202020204" pitchFamily="34" charset="0"/>
                          <a:cs typeface="Times New Roman"/>
                        </a:rPr>
                        <a:t>LinkedIn</a:t>
                      </a:r>
                      <a:endParaRPr lang="en-GB" sz="1500" b="0" i="0" kern="100" dirty="0">
                        <a:solidFill>
                          <a:srgbClr val="003399"/>
                        </a:solidFill>
                        <a:effectLst/>
                        <a:latin typeface="EC Square Sans Pro Medium"/>
                        <a:ea typeface="Aptos" panose="020B0004020202020204" pitchFamily="34" charset="0"/>
                        <a:cs typeface="Times New Roman"/>
                      </a:endParaRPr>
                    </a:p>
                  </a:txBody>
                  <a:tcPr marL="59436" marR="59436" marT="27432" marB="27432" anchor="ctr">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noFill/>
                  </a:tcPr>
                </a:tc>
                <a:tc>
                  <a:txBody>
                    <a:bodyPr/>
                    <a:lstStyle/>
                    <a:p>
                      <a:pPr>
                        <a:lnSpc>
                          <a:spcPct val="100000"/>
                        </a:lnSpc>
                        <a:spcBef>
                          <a:spcPts val="0"/>
                        </a:spcBef>
                        <a:spcAft>
                          <a:spcPts val="0"/>
                        </a:spcAft>
                        <a:buNone/>
                      </a:pPr>
                      <a:r>
                        <a:rPr lang="en-BE" sz="1200" b="0" i="0" kern="100" dirty="0">
                          <a:effectLst/>
                          <a:latin typeface="EC Square Sans Pro"/>
                          <a:ea typeface="Aptos" panose="020B0004020202020204" pitchFamily="34" charset="0"/>
                          <a:cs typeface="Times New Roman"/>
                        </a:rPr>
                        <a:t>The European Civil Protection Forum 2026 programme is available. I’</a:t>
                      </a:r>
                      <a:r>
                        <a:rPr lang="en-GB" sz="1200" b="0" i="0" kern="100" dirty="0">
                          <a:effectLst/>
                          <a:latin typeface="EC Square Sans Pro"/>
                          <a:ea typeface="Aptos" panose="020B0004020202020204" pitchFamily="34" charset="0"/>
                          <a:cs typeface="Times New Roman"/>
                        </a:rPr>
                        <a:t>ll be attending </a:t>
                      </a:r>
                      <a:r>
                        <a:rPr lang="en-BE" sz="1200" b="0" i="0" kern="100" dirty="0">
                          <a:effectLst/>
                          <a:latin typeface="EC Square Sans Pro"/>
                          <a:ea typeface="Aptos" panose="020B0004020202020204" pitchFamily="34" charset="0"/>
                          <a:cs typeface="Times New Roman"/>
                        </a:rPr>
                        <a:t>[session/topic] because [reason], and I’ll share takeaways with my network. Explore it: [link] #CPForum2026</a:t>
                      </a:r>
                      <a:endParaRPr lang="en-GB" sz="1200" b="0" i="0" kern="100" dirty="0">
                        <a:effectLst/>
                        <a:latin typeface="EC Square Sans Pro"/>
                        <a:ea typeface="Aptos" panose="020B0004020202020204" pitchFamily="34" charset="0"/>
                        <a:cs typeface="Times New Roman"/>
                      </a:endParaRPr>
                    </a:p>
                  </a:txBody>
                  <a:tcPr marL="59436" marR="59436" marT="27432" marB="27432" anchor="ctr">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noFill/>
                  </a:tcPr>
                </a:tc>
                <a:tc>
                  <a:txBody>
                    <a:bodyPr/>
                    <a:lstStyle/>
                    <a:p>
                      <a:pPr>
                        <a:lnSpc>
                          <a:spcPct val="100000"/>
                        </a:lnSpc>
                        <a:spcBef>
                          <a:spcPts val="0"/>
                        </a:spcBef>
                        <a:spcAft>
                          <a:spcPts val="0"/>
                        </a:spcAft>
                        <a:buNone/>
                      </a:pPr>
                      <a:r>
                        <a:rPr lang="en-BE" sz="1200" b="0" i="0" kern="100" dirty="0">
                          <a:effectLst/>
                          <a:latin typeface="EC Square Sans Pro" panose="020B0506040000020004" pitchFamily="34" charset="0"/>
                          <a:ea typeface="Aptos" panose="020B0004020202020204" pitchFamily="34" charset="0"/>
                          <a:cs typeface="Times New Roman" panose="02020603050405020304" pitchFamily="18" charset="0"/>
                        </a:rPr>
                        <a:t>With [number] days until #CPForum2026, I’m preparing to join conversations on [topic] and share the most useful insights with my network. What would you like to learn? [link]</a:t>
                      </a:r>
                      <a:endParaRPr lang="en-GB" sz="1200" b="0" i="0" kern="100" dirty="0">
                        <a:effectLst/>
                        <a:latin typeface="EC Square Sans Pro" panose="020B0506040000020004" pitchFamily="34" charset="0"/>
                        <a:ea typeface="Aptos" panose="020B0004020202020204" pitchFamily="34" charset="0"/>
                        <a:cs typeface="Times New Roman" panose="02020603050405020304" pitchFamily="18" charset="0"/>
                      </a:endParaRPr>
                    </a:p>
                  </a:txBody>
                  <a:tcPr marL="59436" marR="59436" marT="27432" marB="27432" anchor="ctr">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noFill/>
                  </a:tcPr>
                </a:tc>
                <a:extLst>
                  <a:ext uri="{0D108BD9-81ED-4DB2-BD59-A6C34878D82A}">
                    <a16:rowId xmlns:a16="http://schemas.microsoft.com/office/drawing/2014/main" val="2844726613"/>
                  </a:ext>
                </a:extLst>
              </a:tr>
            </a:tbl>
          </a:graphicData>
        </a:graphic>
      </p:graphicFrame>
      <p:sp>
        <p:nvSpPr>
          <p:cNvPr id="11" name="Slide Number 21"/>
          <p:cNvSpPr txBox="1"/>
          <p:nvPr/>
        </p:nvSpPr>
        <p:spPr>
          <a:xfrm>
            <a:off x="117475" y="6331486"/>
            <a:ext cx="720725" cy="365125"/>
          </a:xfrm>
          <a:prstGeom prst="rect">
            <a:avLst/>
          </a:prstGeom>
          <a:noFill/>
          <a:ln>
            <a:noFill/>
          </a:ln>
        </p:spPr>
        <p:txBody>
          <a:bodyPr wrap="none">
            <a:spAutoFit/>
          </a:bodyPr>
          <a:lstStyle/>
          <a:p>
            <a:pPr algn="ctr"/>
            <a:r>
              <a:rPr sz="1600">
                <a:solidFill>
                  <a:srgbClr val="FE5745"/>
                </a:solidFill>
                <a:latin typeface="+mn-lt"/>
              </a:rPr>
              <a:t>21</a:t>
            </a:r>
          </a:p>
        </p:txBody>
      </p:sp>
      <p:sp>
        <p:nvSpPr>
          <p:cNvPr id="12" name="Forum Tagline"/>
          <p:cNvSpPr txBox="1"/>
          <p:nvPr/>
        </p:nvSpPr>
        <p:spPr>
          <a:xfrm>
            <a:off x="6606289" y="835065"/>
            <a:ext cx="5237803" cy="246221"/>
          </a:xfrm>
          <a:prstGeom prst="rect">
            <a:avLst/>
          </a:prstGeom>
          <a:noFill/>
        </p:spPr>
        <p:txBody>
          <a:bodyPr wrap="square" lIns="0" tIns="0" rIns="0" bIns="0" anchor="ctr">
            <a:spAutoFit/>
          </a:bodyPr>
          <a:lstStyle/>
          <a:p>
            <a:pPr algn="l"/>
            <a:r>
              <a:rPr sz="1600" b="0" i="0" dirty="0">
                <a:solidFill>
                  <a:srgbClr val="FFFFFF"/>
                </a:solidFill>
                <a:latin typeface="EC Square Sans Pro"/>
              </a:rPr>
              <a:t>Preparing today, ready for tomorrow</a:t>
            </a:r>
            <a:endParaRPr lang="en-GB" sz="1600" b="0" i="0" dirty="0">
              <a:solidFill>
                <a:srgbClr val="FFFFFF"/>
              </a:solidFill>
              <a:latin typeface="EC Square Sans Pro"/>
            </a:endParaRPr>
          </a:p>
        </p:txBody>
      </p:sp>
    </p:spTree>
    <p:extLst>
      <p:ext uri="{BB962C8B-B14F-4D97-AF65-F5344CB8AC3E}">
        <p14:creationId xmlns:p14="http://schemas.microsoft.com/office/powerpoint/2010/main" val="41001857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8746FA-6AF8-B84E-D0E4-7757B4F8D801}"/>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56026225-9FE0-7F1A-5186-6CB42A1C6069}"/>
              </a:ext>
            </a:extLst>
          </p:cNvPr>
          <p:cNvSpPr txBox="1">
            <a:spLocks/>
          </p:cNvSpPr>
          <p:nvPr/>
        </p:nvSpPr>
        <p:spPr>
          <a:xfrm>
            <a:off x="274530" y="-192930"/>
            <a:ext cx="5602452" cy="1147316"/>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dirty="0">
                <a:ln>
                  <a:noFill/>
                </a:ln>
                <a:solidFill>
                  <a:prstClr val="white"/>
                </a:solidFill>
                <a:effectLst/>
                <a:uLnTx/>
                <a:uFillTx/>
                <a:latin typeface="EC Square Sans Pro" panose="020B0506040000020004" pitchFamily="34" charset="0"/>
                <a:ea typeface="+mn-ea"/>
                <a:cs typeface="+mn-cs"/>
              </a:rPr>
              <a:t>For influencers</a:t>
            </a:r>
            <a:endParaRPr kumimoji="0" lang="pt-PT" sz="3200" b="0" i="0" u="none" strike="noStrike" kern="1200" cap="none" spc="0" normalizeH="0" baseline="0" noProof="0" dirty="0">
              <a:ln>
                <a:noFill/>
              </a:ln>
              <a:solidFill>
                <a:srgbClr val="FE5745"/>
              </a:solidFill>
              <a:effectLst/>
              <a:uLnTx/>
              <a:uFillTx/>
              <a:latin typeface="EC Square Sans Pro" panose="020B0506040000020004" pitchFamily="34" charset="0"/>
              <a:ea typeface="+mn-ea"/>
              <a:cs typeface="Segoe UI"/>
            </a:endParaRPr>
          </a:p>
        </p:txBody>
      </p:sp>
      <p:sp>
        <p:nvSpPr>
          <p:cNvPr id="10" name="Text Placeholder 2">
            <a:extLst>
              <a:ext uri="{FF2B5EF4-FFF2-40B4-BE49-F238E27FC236}">
                <a16:creationId xmlns:a16="http://schemas.microsoft.com/office/drawing/2014/main" id="{4F4FF8C5-AB1B-A13A-E0A7-37D36123D014}"/>
              </a:ext>
            </a:extLst>
          </p:cNvPr>
          <p:cNvSpPr txBox="1">
            <a:spLocks/>
          </p:cNvSpPr>
          <p:nvPr/>
        </p:nvSpPr>
        <p:spPr>
          <a:xfrm>
            <a:off x="280094" y="1050083"/>
            <a:ext cx="5212080" cy="477593"/>
          </a:xfrm>
          <a:prstGeom prst="rect">
            <a:avLst/>
          </a:prstGeom>
        </p:spPr>
        <p:txBody>
          <a:bodyPr vert="horz" wrap="square" lIns="91440" tIns="45720" rIns="91440" bIns="45720" rtlCol="0">
            <a:normAutofit/>
          </a:bodyPr>
          <a:lstStyle>
            <a:lvl1pPr marL="228600" indent="-228600" algn="l" defTabSz="914400" rtl="0" eaLnBrk="1" latinLnBrk="0" hangingPunct="1">
              <a:lnSpc>
                <a:spcPct val="90000"/>
              </a:lnSpc>
              <a:spcBef>
                <a:spcPts val="1000"/>
              </a:spcBef>
              <a:buClr>
                <a:srgbClr val="FE5745"/>
              </a:buClr>
              <a:buFont typeface="Arial" panose="020B0604020202020204" pitchFamily="34" charset="0"/>
              <a:buChar char="•"/>
              <a:defRPr sz="4000" b="0" i="0" kern="1200">
                <a:solidFill>
                  <a:srgbClr val="003399"/>
                </a:solidFill>
                <a:latin typeface="EC Square Sans Pro" panose="020B0506040000020004" pitchFamily="34" charset="0"/>
                <a:ea typeface="+mn-ea"/>
                <a:cs typeface="+mn-cs"/>
              </a:defRPr>
            </a:lvl1pPr>
            <a:lvl2pPr marL="685800" indent="-228600" algn="l" defTabSz="914400" rtl="0" eaLnBrk="1" latinLnBrk="0" hangingPunct="1">
              <a:lnSpc>
                <a:spcPct val="90000"/>
              </a:lnSpc>
              <a:spcBef>
                <a:spcPts val="1000"/>
              </a:spcBef>
              <a:buClr>
                <a:srgbClr val="FE5745"/>
              </a:buClr>
              <a:buFont typeface="Arial" panose="020B0604020202020204" pitchFamily="34" charset="0"/>
              <a:buChar char="•"/>
              <a:defRPr sz="3000" b="0" i="0" kern="1200">
                <a:solidFill>
                  <a:srgbClr val="003399"/>
                </a:solidFill>
                <a:latin typeface="EC Square Sans Pro" panose="020B0506040000020004" pitchFamily="34" charset="0"/>
                <a:ea typeface="+mn-ea"/>
                <a:cs typeface="+mn-cs"/>
              </a:defRPr>
            </a:lvl2pPr>
            <a:lvl3pPr marL="1143000" indent="-228600" algn="l" defTabSz="914400" rtl="0" eaLnBrk="1" latinLnBrk="0" hangingPunct="1">
              <a:lnSpc>
                <a:spcPct val="90000"/>
              </a:lnSpc>
              <a:spcBef>
                <a:spcPts val="1000"/>
              </a:spcBef>
              <a:buClr>
                <a:srgbClr val="FE5745"/>
              </a:buClr>
              <a:buFont typeface="Arial" panose="020B0604020202020204" pitchFamily="34" charset="0"/>
              <a:buChar char="•"/>
              <a:defRPr sz="2000" b="0" i="0" kern="1200">
                <a:solidFill>
                  <a:srgbClr val="003399"/>
                </a:solidFill>
                <a:latin typeface="EC Square Sans Pro" panose="020B0506040000020004" pitchFamily="34" charset="0"/>
                <a:ea typeface="+mn-ea"/>
                <a:cs typeface="+mn-cs"/>
              </a:defRPr>
            </a:lvl3pPr>
            <a:lvl4pPr marL="1600200" indent="-228600" algn="l" defTabSz="914400" rtl="0" eaLnBrk="1" latinLnBrk="0" hangingPunct="1">
              <a:lnSpc>
                <a:spcPct val="90000"/>
              </a:lnSpc>
              <a:spcBef>
                <a:spcPts val="1000"/>
              </a:spcBef>
              <a:buClr>
                <a:srgbClr val="FE5745"/>
              </a:buClr>
              <a:buFont typeface="Arial" panose="020B0604020202020204" pitchFamily="34" charset="0"/>
              <a:buChar char="•"/>
              <a:defRPr sz="1800" b="0" i="0" kern="1200">
                <a:solidFill>
                  <a:srgbClr val="003399"/>
                </a:solidFill>
                <a:latin typeface="EC Square Sans Pro" panose="020B0506040000020004" pitchFamily="34" charset="0"/>
                <a:ea typeface="+mn-ea"/>
                <a:cs typeface="+mn-cs"/>
              </a:defRPr>
            </a:lvl4pPr>
            <a:lvl5pPr marL="2057400" indent="-228600" algn="l" defTabSz="914400" rtl="0" eaLnBrk="1" latinLnBrk="0" hangingPunct="1">
              <a:lnSpc>
                <a:spcPct val="90000"/>
              </a:lnSpc>
              <a:spcBef>
                <a:spcPts val="1000"/>
              </a:spcBef>
              <a:buClr>
                <a:srgbClr val="FE5745"/>
              </a:buClr>
              <a:buFont typeface="Arial" panose="020B0604020202020204" pitchFamily="34" charset="0"/>
              <a:buChar char="•"/>
              <a:defRPr sz="1800" b="0" i="0" kern="1200">
                <a:solidFill>
                  <a:srgbClr val="003399"/>
                </a:solidFill>
                <a:latin typeface="EC Square Sans Pro" panose="020B050604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srgbClr val="FE5745"/>
              </a:buClr>
              <a:buSzTx/>
              <a:buFont typeface="Arial" panose="020B0604020202020204" pitchFamily="34" charset="0"/>
              <a:buNone/>
              <a:tabLst/>
              <a:defRPr/>
            </a:pPr>
            <a:r>
              <a:rPr kumimoji="0" lang="en-US" sz="2000" b="0" i="0" u="none" strike="noStrike" kern="1200" cap="none" spc="0" normalizeH="0" baseline="0" noProof="0" dirty="0">
                <a:ln>
                  <a:noFill/>
                </a:ln>
                <a:solidFill>
                  <a:prstClr val="white"/>
                </a:solidFill>
                <a:effectLst/>
                <a:uLnTx/>
                <a:uFillTx/>
                <a:latin typeface="EC Square Sans Pro" panose="020B0506040000020004" pitchFamily="34" charset="0"/>
                <a:ea typeface="+mn-ea"/>
                <a:cs typeface="+mn-cs"/>
              </a:rPr>
              <a:t>Suggested messages during the event 1/2</a:t>
            </a:r>
          </a:p>
        </p:txBody>
      </p:sp>
      <p:graphicFrame>
        <p:nvGraphicFramePr>
          <p:cNvPr id="6" name="Content Placeholder 2">
            <a:extLst>
              <a:ext uri="{FF2B5EF4-FFF2-40B4-BE49-F238E27FC236}">
                <a16:creationId xmlns:a16="http://schemas.microsoft.com/office/drawing/2014/main" id="{84398794-9960-741C-B6B0-B03473C24198}"/>
              </a:ext>
            </a:extLst>
          </p:cNvPr>
          <p:cNvGraphicFramePr>
            <a:graphicFrameLocks/>
          </p:cNvGraphicFramePr>
          <p:nvPr>
            <p:extLst>
              <p:ext uri="{D42A27DB-BD31-4B8C-83A1-F6EECF244321}">
                <p14:modId xmlns:p14="http://schemas.microsoft.com/office/powerpoint/2010/main" val="3491880121"/>
              </p:ext>
            </p:extLst>
          </p:nvPr>
        </p:nvGraphicFramePr>
        <p:xfrm>
          <a:off x="374723" y="1623373"/>
          <a:ext cx="6500449" cy="4522246"/>
        </p:xfrm>
        <a:graphic>
          <a:graphicData uri="http://schemas.openxmlformats.org/drawingml/2006/table">
            <a:tbl>
              <a:tblPr firstRow="1" firstCol="1" bandRow="1"/>
              <a:tblGrid>
                <a:gridCol w="1263417">
                  <a:extLst>
                    <a:ext uri="{9D8B030D-6E8A-4147-A177-3AD203B41FA5}">
                      <a16:colId xmlns:a16="http://schemas.microsoft.com/office/drawing/2014/main" val="2500715308"/>
                    </a:ext>
                  </a:extLst>
                </a:gridCol>
                <a:gridCol w="5237032">
                  <a:extLst>
                    <a:ext uri="{9D8B030D-6E8A-4147-A177-3AD203B41FA5}">
                      <a16:colId xmlns:a16="http://schemas.microsoft.com/office/drawing/2014/main" val="2446323261"/>
                    </a:ext>
                  </a:extLst>
                </a:gridCol>
              </a:tblGrid>
              <a:tr h="331371">
                <a:tc>
                  <a:txBody>
                    <a:bodyPr/>
                    <a:lstStyle/>
                    <a:p>
                      <a:pPr>
                        <a:lnSpc>
                          <a:spcPct val="100000"/>
                        </a:lnSpc>
                        <a:spcBef>
                          <a:spcPts val="0"/>
                        </a:spcBef>
                        <a:spcAft>
                          <a:spcPts val="0"/>
                        </a:spcAft>
                        <a:buNone/>
                      </a:pPr>
                      <a:r>
                        <a:rPr lang="en-BE" sz="1500" b="0" i="0" kern="100" dirty="0">
                          <a:solidFill>
                            <a:schemeClr val="bg1"/>
                          </a:solidFill>
                          <a:effectLst/>
                          <a:latin typeface="EC Square Sans Pro Medium"/>
                          <a:ea typeface="Aptos" panose="020B0004020202020204" pitchFamily="34" charset="0"/>
                          <a:cs typeface="Times New Roman"/>
                        </a:rPr>
                        <a:t>Platform</a:t>
                      </a:r>
                      <a:endParaRPr lang="en-GB" sz="1500" b="0" i="0" kern="100" dirty="0">
                        <a:solidFill>
                          <a:schemeClr val="bg1"/>
                        </a:solidFill>
                        <a:effectLst/>
                        <a:latin typeface="EC Square Sans Pro Medium"/>
                        <a:ea typeface="Aptos" panose="020B0004020202020204" pitchFamily="34" charset="0"/>
                        <a:cs typeface="Times New Roman"/>
                      </a:endParaRPr>
                    </a:p>
                  </a:txBody>
                  <a:tcPr marL="59436" marR="59436" marT="27432" marB="27432" anchor="ctr">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solidFill>
                      <a:srgbClr val="FE5745"/>
                    </a:solidFill>
                  </a:tcPr>
                </a:tc>
                <a:tc>
                  <a:txBody>
                    <a:bodyPr/>
                    <a:lstStyle/>
                    <a:p>
                      <a:pPr>
                        <a:lnSpc>
                          <a:spcPct val="100000"/>
                        </a:lnSpc>
                        <a:spcBef>
                          <a:spcPts val="0"/>
                        </a:spcBef>
                        <a:spcAft>
                          <a:spcPts val="0"/>
                        </a:spcAft>
                        <a:buNone/>
                      </a:pPr>
                      <a:r>
                        <a:rPr lang="en-BE" sz="1500" b="0" i="0" kern="100" dirty="0">
                          <a:solidFill>
                            <a:schemeClr val="bg1"/>
                          </a:solidFill>
                          <a:effectLst/>
                          <a:latin typeface="EC Square Sans Pro Medium"/>
                          <a:ea typeface="Aptos" panose="020B0004020202020204" pitchFamily="34" charset="0"/>
                          <a:cs typeface="Times New Roman"/>
                        </a:rPr>
                        <a:t>Watch the livestream</a:t>
                      </a:r>
                      <a:endParaRPr lang="en-GB" sz="1500" b="0" i="0" kern="100" dirty="0">
                        <a:solidFill>
                          <a:schemeClr val="bg1"/>
                        </a:solidFill>
                        <a:effectLst/>
                        <a:latin typeface="EC Square Sans Pro Medium"/>
                        <a:ea typeface="Aptos" panose="020B0004020202020204" pitchFamily="34" charset="0"/>
                        <a:cs typeface="Times New Roman"/>
                      </a:endParaRPr>
                    </a:p>
                  </a:txBody>
                  <a:tcPr marL="59436" marR="59436" marT="27432" marB="27432" anchor="ctr">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solidFill>
                      <a:srgbClr val="FE5745"/>
                    </a:solidFill>
                  </a:tcPr>
                </a:tc>
                <a:extLst>
                  <a:ext uri="{0D108BD9-81ED-4DB2-BD59-A6C34878D82A}">
                    <a16:rowId xmlns:a16="http://schemas.microsoft.com/office/drawing/2014/main" val="1043574708"/>
                  </a:ext>
                </a:extLst>
              </a:tr>
              <a:tr h="730967">
                <a:tc>
                  <a:txBody>
                    <a:bodyPr/>
                    <a:lstStyle/>
                    <a:p>
                      <a:pPr>
                        <a:lnSpc>
                          <a:spcPct val="100000"/>
                        </a:lnSpc>
                        <a:spcBef>
                          <a:spcPts val="0"/>
                        </a:spcBef>
                        <a:spcAft>
                          <a:spcPts val="0"/>
                        </a:spcAft>
                        <a:buNone/>
                      </a:pPr>
                      <a:r>
                        <a:rPr lang="en-BE" sz="1500" b="0" i="0" kern="100" dirty="0">
                          <a:solidFill>
                            <a:srgbClr val="003399"/>
                          </a:solidFill>
                          <a:effectLst/>
                          <a:latin typeface="EC Square Sans Pro Medium"/>
                          <a:ea typeface="Aptos" panose="020B0004020202020204" pitchFamily="34" charset="0"/>
                          <a:cs typeface="Times New Roman"/>
                        </a:rPr>
                        <a:t>X</a:t>
                      </a:r>
                      <a:endParaRPr lang="en-GB" sz="1500" b="0" i="0" kern="100" dirty="0">
                        <a:solidFill>
                          <a:srgbClr val="003399"/>
                        </a:solidFill>
                        <a:effectLst/>
                        <a:latin typeface="EC Square Sans Pro Medium"/>
                        <a:ea typeface="Aptos" panose="020B0004020202020204" pitchFamily="34" charset="0"/>
                        <a:cs typeface="Times New Roman"/>
                      </a:endParaRPr>
                    </a:p>
                  </a:txBody>
                  <a:tcPr marL="59436" marR="59436" marT="27432" marB="27432" anchor="ctr">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noFill/>
                  </a:tcPr>
                </a:tc>
                <a:tc>
                  <a:txBody>
                    <a:bodyPr/>
                    <a:lstStyle/>
                    <a:p>
                      <a:pPr>
                        <a:lnSpc>
                          <a:spcPct val="100000"/>
                        </a:lnSpc>
                        <a:spcBef>
                          <a:spcPts val="0"/>
                        </a:spcBef>
                        <a:spcAft>
                          <a:spcPts val="0"/>
                        </a:spcAft>
                        <a:buNone/>
                      </a:pPr>
                      <a:r>
                        <a:rPr lang="en-BE" sz="1200" kern="100" dirty="0">
                          <a:effectLst/>
                          <a:latin typeface="Aptos"/>
                          <a:ea typeface="Aptos" panose="020B0004020202020204" pitchFamily="34" charset="0"/>
                          <a:cs typeface="Times New Roman"/>
                        </a:rPr>
                        <a:t>Join me online for #CPForum2026 on 3–4 November. I’ll follow the livestream and share the ideas that matter most for Europe’s preparedness. Watch with me: [livestream link]</a:t>
                      </a:r>
                      <a:endParaRPr lang="en-GB" sz="1200" kern="100" dirty="0">
                        <a:effectLst/>
                        <a:latin typeface="Aptos"/>
                        <a:ea typeface="Aptos" panose="020B0004020202020204" pitchFamily="34" charset="0"/>
                        <a:cs typeface="Times New Roman"/>
                      </a:endParaRPr>
                    </a:p>
                  </a:txBody>
                  <a:tcPr marL="59436" marR="59436" marT="27432" marB="27432" anchor="ctr">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noFill/>
                  </a:tcPr>
                </a:tc>
                <a:extLst>
                  <a:ext uri="{0D108BD9-81ED-4DB2-BD59-A6C34878D82A}">
                    <a16:rowId xmlns:a16="http://schemas.microsoft.com/office/drawing/2014/main" val="1000599551"/>
                  </a:ext>
                </a:extLst>
              </a:tr>
              <a:tr h="623758">
                <a:tc>
                  <a:txBody>
                    <a:bodyPr/>
                    <a:lstStyle/>
                    <a:p>
                      <a:pPr>
                        <a:lnSpc>
                          <a:spcPct val="100000"/>
                        </a:lnSpc>
                        <a:spcBef>
                          <a:spcPts val="0"/>
                        </a:spcBef>
                        <a:spcAft>
                          <a:spcPts val="0"/>
                        </a:spcAft>
                        <a:buNone/>
                      </a:pPr>
                      <a:r>
                        <a:rPr lang="en-BE" sz="1500" b="0" i="0" kern="100" dirty="0">
                          <a:solidFill>
                            <a:srgbClr val="003399"/>
                          </a:solidFill>
                          <a:effectLst/>
                          <a:latin typeface="EC Square Sans Pro Medium"/>
                          <a:ea typeface="Aptos" panose="020B0004020202020204" pitchFamily="34" charset="0"/>
                          <a:cs typeface="Times New Roman"/>
                        </a:rPr>
                        <a:t>Bluesky</a:t>
                      </a:r>
                      <a:endParaRPr lang="en-GB" sz="1500" b="0" i="0" kern="100" dirty="0">
                        <a:solidFill>
                          <a:srgbClr val="003399"/>
                        </a:solidFill>
                        <a:effectLst/>
                        <a:latin typeface="EC Square Sans Pro Medium"/>
                        <a:ea typeface="Aptos" panose="020B0004020202020204" pitchFamily="34" charset="0"/>
                        <a:cs typeface="Times New Roman"/>
                      </a:endParaRPr>
                    </a:p>
                  </a:txBody>
                  <a:tcPr marL="59436" marR="59436" marT="27432" marB="27432" anchor="ctr">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noFill/>
                  </a:tcPr>
                </a:tc>
                <a:tc>
                  <a:txBody>
                    <a:bodyPr/>
                    <a:lstStyle/>
                    <a:p>
                      <a:pPr>
                        <a:lnSpc>
                          <a:spcPct val="100000"/>
                        </a:lnSpc>
                        <a:spcBef>
                          <a:spcPts val="0"/>
                        </a:spcBef>
                        <a:spcAft>
                          <a:spcPts val="0"/>
                        </a:spcAft>
                        <a:buNone/>
                      </a:pPr>
                      <a:r>
                        <a:rPr lang="en-BE" sz="1200" kern="100" dirty="0">
                          <a:effectLst/>
                          <a:latin typeface="Aptos"/>
                          <a:ea typeface="Aptos" panose="020B0004020202020204" pitchFamily="34" charset="0"/>
                          <a:cs typeface="Times New Roman"/>
                        </a:rPr>
                        <a:t>Join me online for #CPForum2026 on 3–4 November. I’ll watch the livestream and share key takeaways as experts discuss how Europe can prepare for crises: [livestream link]</a:t>
                      </a:r>
                      <a:endParaRPr lang="en-GB" sz="1200" kern="100" dirty="0">
                        <a:effectLst/>
                        <a:latin typeface="Aptos"/>
                        <a:ea typeface="Aptos" panose="020B0004020202020204" pitchFamily="34" charset="0"/>
                        <a:cs typeface="Times New Roman"/>
                      </a:endParaRPr>
                    </a:p>
                  </a:txBody>
                  <a:tcPr marL="59436" marR="59436" marT="27432" marB="27432" anchor="ctr">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noFill/>
                  </a:tcPr>
                </a:tc>
                <a:extLst>
                  <a:ext uri="{0D108BD9-81ED-4DB2-BD59-A6C34878D82A}">
                    <a16:rowId xmlns:a16="http://schemas.microsoft.com/office/drawing/2014/main" val="3450295292"/>
                  </a:ext>
                </a:extLst>
              </a:tr>
              <a:tr h="906398">
                <a:tc>
                  <a:txBody>
                    <a:bodyPr/>
                    <a:lstStyle/>
                    <a:p>
                      <a:pPr>
                        <a:lnSpc>
                          <a:spcPct val="100000"/>
                        </a:lnSpc>
                        <a:spcBef>
                          <a:spcPts val="0"/>
                        </a:spcBef>
                        <a:spcAft>
                          <a:spcPts val="0"/>
                        </a:spcAft>
                        <a:buNone/>
                      </a:pPr>
                      <a:r>
                        <a:rPr lang="en-BE" sz="1500" b="0" i="0" kern="100" dirty="0">
                          <a:solidFill>
                            <a:srgbClr val="003399"/>
                          </a:solidFill>
                          <a:effectLst/>
                          <a:latin typeface="EC Square Sans Pro Medium"/>
                          <a:ea typeface="Aptos" panose="020B0004020202020204" pitchFamily="34" charset="0"/>
                          <a:cs typeface="Times New Roman"/>
                        </a:rPr>
                        <a:t>Facebook</a:t>
                      </a:r>
                      <a:endParaRPr lang="en-GB" sz="1500" b="0" i="0" kern="100" dirty="0">
                        <a:solidFill>
                          <a:srgbClr val="003399"/>
                        </a:solidFill>
                        <a:effectLst/>
                        <a:latin typeface="EC Square Sans Pro Medium"/>
                        <a:ea typeface="Aptos" panose="020B0004020202020204" pitchFamily="34" charset="0"/>
                        <a:cs typeface="Times New Roman"/>
                      </a:endParaRPr>
                    </a:p>
                  </a:txBody>
                  <a:tcPr marL="59436" marR="59436" marT="27432" marB="27432" anchor="ctr">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noFill/>
                  </a:tcPr>
                </a:tc>
                <a:tc>
                  <a:txBody>
                    <a:bodyPr/>
                    <a:lstStyle/>
                    <a:p>
                      <a:pPr>
                        <a:lnSpc>
                          <a:spcPct val="100000"/>
                        </a:lnSpc>
                        <a:spcBef>
                          <a:spcPts val="0"/>
                        </a:spcBef>
                        <a:spcAft>
                          <a:spcPts val="0"/>
                        </a:spcAft>
                        <a:buNone/>
                      </a:pPr>
                      <a:r>
                        <a:rPr lang="en-BE" sz="1200" kern="100" dirty="0">
                          <a:effectLst/>
                          <a:latin typeface="Aptos"/>
                          <a:ea typeface="Aptos" panose="020B0004020202020204" pitchFamily="34" charset="0"/>
                          <a:cs typeface="Times New Roman"/>
                        </a:rPr>
                        <a:t>You don’t need to be in Brussels to join the European Civil Protection Forum 2026. I’ll be watching the livestream on 3–4 November and sharing the insights that stand out. Watch with me: [livestream link] #CPForum2026</a:t>
                      </a:r>
                      <a:br>
                        <a:rPr lang="pt-PT" sz="1200" kern="100" dirty="0">
                          <a:effectLst/>
                          <a:latin typeface="Aptos"/>
                          <a:ea typeface="Aptos" panose="020B0004020202020204" pitchFamily="34" charset="0"/>
                          <a:cs typeface="Times New Roman"/>
                        </a:rPr>
                      </a:br>
                      <a:endParaRPr lang="en-GB" sz="1200" kern="100" dirty="0">
                        <a:effectLst/>
                        <a:latin typeface="Aptos"/>
                        <a:ea typeface="Aptos" panose="020B0004020202020204" pitchFamily="34" charset="0"/>
                        <a:cs typeface="Times New Roman"/>
                      </a:endParaRPr>
                    </a:p>
                  </a:txBody>
                  <a:tcPr marL="59436" marR="59436" marT="27432" marB="27432" anchor="ctr">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noFill/>
                  </a:tcPr>
                </a:tc>
                <a:extLst>
                  <a:ext uri="{0D108BD9-81ED-4DB2-BD59-A6C34878D82A}">
                    <a16:rowId xmlns:a16="http://schemas.microsoft.com/office/drawing/2014/main" val="2875466623"/>
                  </a:ext>
                </a:extLst>
              </a:tr>
              <a:tr h="779698">
                <a:tc>
                  <a:txBody>
                    <a:bodyPr/>
                    <a:lstStyle/>
                    <a:p>
                      <a:pPr>
                        <a:lnSpc>
                          <a:spcPct val="100000"/>
                        </a:lnSpc>
                        <a:spcBef>
                          <a:spcPts val="0"/>
                        </a:spcBef>
                        <a:spcAft>
                          <a:spcPts val="0"/>
                        </a:spcAft>
                        <a:buNone/>
                      </a:pPr>
                      <a:r>
                        <a:rPr lang="en-BE" sz="1500" b="0" i="0" kern="100" dirty="0">
                          <a:solidFill>
                            <a:srgbClr val="003399"/>
                          </a:solidFill>
                          <a:effectLst/>
                          <a:latin typeface="EC Square Sans Pro Medium"/>
                          <a:ea typeface="Aptos" panose="020B0004020202020204" pitchFamily="34" charset="0"/>
                          <a:cs typeface="Times New Roman"/>
                        </a:rPr>
                        <a:t>Instagram</a:t>
                      </a:r>
                      <a:endParaRPr lang="en-GB" sz="1500" b="0" i="0" kern="100" dirty="0">
                        <a:solidFill>
                          <a:srgbClr val="003399"/>
                        </a:solidFill>
                        <a:effectLst/>
                        <a:latin typeface="EC Square Sans Pro Medium"/>
                        <a:ea typeface="Aptos" panose="020B0004020202020204" pitchFamily="34" charset="0"/>
                        <a:cs typeface="Times New Roman"/>
                      </a:endParaRPr>
                    </a:p>
                  </a:txBody>
                  <a:tcPr marL="59436" marR="59436" marT="27432" marB="27432" anchor="ctr">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noFill/>
                  </a:tcPr>
                </a:tc>
                <a:tc>
                  <a:txBody>
                    <a:bodyPr/>
                    <a:lstStyle/>
                    <a:p>
                      <a:pPr>
                        <a:lnSpc>
                          <a:spcPct val="100000"/>
                        </a:lnSpc>
                        <a:spcBef>
                          <a:spcPts val="0"/>
                        </a:spcBef>
                        <a:spcAft>
                          <a:spcPts val="0"/>
                        </a:spcAft>
                        <a:buNone/>
                      </a:pPr>
                      <a:r>
                        <a:rPr lang="en-BE" sz="1200" kern="100" dirty="0">
                          <a:effectLst/>
                          <a:latin typeface="Aptos"/>
                          <a:ea typeface="Aptos" panose="020B0004020202020204" pitchFamily="34" charset="0"/>
                          <a:cs typeface="Times New Roman"/>
                        </a:rPr>
                        <a:t>Watch #CPForum2026 live with me on 3–4 November. I’ll share the moments, people and ideas shaping a better-prepared Europe. Join via [link in bio/link]. #EUCivilProtection</a:t>
                      </a:r>
                      <a:endParaRPr lang="en-GB" sz="1200" kern="100" dirty="0">
                        <a:effectLst/>
                        <a:latin typeface="Aptos"/>
                        <a:ea typeface="Aptos" panose="020B0004020202020204" pitchFamily="34" charset="0"/>
                        <a:cs typeface="Times New Roman"/>
                      </a:endParaRPr>
                    </a:p>
                  </a:txBody>
                  <a:tcPr marL="59436" marR="59436" marT="27432" marB="27432" anchor="ctr">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noFill/>
                  </a:tcPr>
                </a:tc>
                <a:extLst>
                  <a:ext uri="{0D108BD9-81ED-4DB2-BD59-A6C34878D82A}">
                    <a16:rowId xmlns:a16="http://schemas.microsoft.com/office/drawing/2014/main" val="1484282165"/>
                  </a:ext>
                </a:extLst>
              </a:tr>
              <a:tr h="1150054">
                <a:tc>
                  <a:txBody>
                    <a:bodyPr/>
                    <a:lstStyle/>
                    <a:p>
                      <a:pPr>
                        <a:lnSpc>
                          <a:spcPct val="100000"/>
                        </a:lnSpc>
                        <a:spcBef>
                          <a:spcPts val="0"/>
                        </a:spcBef>
                        <a:spcAft>
                          <a:spcPts val="0"/>
                        </a:spcAft>
                        <a:buNone/>
                      </a:pPr>
                      <a:r>
                        <a:rPr lang="en-BE" sz="1500" b="0" i="0" kern="100" dirty="0">
                          <a:solidFill>
                            <a:srgbClr val="003399"/>
                          </a:solidFill>
                          <a:effectLst/>
                          <a:latin typeface="EC Square Sans Pro Medium"/>
                          <a:ea typeface="Aptos" panose="020B0004020202020204" pitchFamily="34" charset="0"/>
                          <a:cs typeface="Times New Roman"/>
                        </a:rPr>
                        <a:t>LinkedIn</a:t>
                      </a:r>
                      <a:endParaRPr lang="en-GB" sz="1500" b="0" i="0" kern="100" dirty="0">
                        <a:solidFill>
                          <a:srgbClr val="003399"/>
                        </a:solidFill>
                        <a:effectLst/>
                        <a:latin typeface="EC Square Sans Pro Medium"/>
                        <a:ea typeface="Aptos" panose="020B0004020202020204" pitchFamily="34" charset="0"/>
                        <a:cs typeface="Times New Roman"/>
                      </a:endParaRPr>
                    </a:p>
                  </a:txBody>
                  <a:tcPr marL="59436" marR="59436" marT="27432" marB="27432" anchor="ctr">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noFill/>
                  </a:tcPr>
                </a:tc>
                <a:tc>
                  <a:txBody>
                    <a:bodyPr/>
                    <a:lstStyle/>
                    <a:p>
                      <a:pPr>
                        <a:lnSpc>
                          <a:spcPct val="100000"/>
                        </a:lnSpc>
                        <a:spcBef>
                          <a:spcPts val="0"/>
                        </a:spcBef>
                        <a:spcAft>
                          <a:spcPts val="0"/>
                        </a:spcAft>
                        <a:buNone/>
                      </a:pPr>
                      <a:r>
                        <a:rPr lang="en-BE" sz="1200" kern="100" dirty="0">
                          <a:effectLst/>
                          <a:latin typeface="Aptos"/>
                          <a:ea typeface="Aptos" panose="020B0004020202020204" pitchFamily="34" charset="0"/>
                          <a:cs typeface="Times New Roman"/>
                        </a:rPr>
                        <a:t>The European Civil Protection Forum 2026 will be livestreamed from Brussels on 3–4 November. I invite my network to watch with me and join the conversation on Europe’s preparedness and crisis response: [livestream link] #CPForum2026</a:t>
                      </a:r>
                      <a:endParaRPr lang="en-GB" sz="1200" kern="100" dirty="0">
                        <a:effectLst/>
                        <a:latin typeface="Aptos"/>
                        <a:ea typeface="Aptos" panose="020B0004020202020204" pitchFamily="34" charset="0"/>
                        <a:cs typeface="Times New Roman"/>
                      </a:endParaRPr>
                    </a:p>
                  </a:txBody>
                  <a:tcPr marL="59436" marR="59436" marT="27432" marB="27432" anchor="ctr">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noFill/>
                  </a:tcPr>
                </a:tc>
                <a:extLst>
                  <a:ext uri="{0D108BD9-81ED-4DB2-BD59-A6C34878D82A}">
                    <a16:rowId xmlns:a16="http://schemas.microsoft.com/office/drawing/2014/main" val="3386275990"/>
                  </a:ext>
                </a:extLst>
              </a:tr>
            </a:tbl>
          </a:graphicData>
        </a:graphic>
      </p:graphicFrame>
      <p:sp>
        <p:nvSpPr>
          <p:cNvPr id="11" name="Slide Number 22"/>
          <p:cNvSpPr txBox="1"/>
          <p:nvPr/>
        </p:nvSpPr>
        <p:spPr>
          <a:xfrm>
            <a:off x="117475" y="6331486"/>
            <a:ext cx="720725" cy="365125"/>
          </a:xfrm>
          <a:prstGeom prst="rect">
            <a:avLst/>
          </a:prstGeom>
          <a:noFill/>
          <a:ln>
            <a:noFill/>
          </a:ln>
        </p:spPr>
        <p:txBody>
          <a:bodyPr wrap="none">
            <a:spAutoFit/>
          </a:bodyPr>
          <a:lstStyle/>
          <a:p>
            <a:pPr algn="ctr"/>
            <a:r>
              <a:rPr sz="1600">
                <a:solidFill>
                  <a:srgbClr val="FE5745"/>
                </a:solidFill>
                <a:latin typeface="+mn-lt"/>
              </a:rPr>
              <a:t>22</a:t>
            </a:r>
          </a:p>
        </p:txBody>
      </p:sp>
      <p:sp>
        <p:nvSpPr>
          <p:cNvPr id="12" name="Forum Tagline"/>
          <p:cNvSpPr txBox="1"/>
          <p:nvPr/>
        </p:nvSpPr>
        <p:spPr>
          <a:xfrm>
            <a:off x="6606289" y="835065"/>
            <a:ext cx="5237803" cy="246221"/>
          </a:xfrm>
          <a:prstGeom prst="rect">
            <a:avLst/>
          </a:prstGeom>
          <a:noFill/>
        </p:spPr>
        <p:txBody>
          <a:bodyPr wrap="square" lIns="0" tIns="0" rIns="0" bIns="0" anchor="ctr">
            <a:spAutoFit/>
          </a:bodyPr>
          <a:lstStyle/>
          <a:p>
            <a:pPr algn="l"/>
            <a:r>
              <a:rPr sz="1600" b="0" i="0" dirty="0">
                <a:solidFill>
                  <a:srgbClr val="FFFFFF"/>
                </a:solidFill>
                <a:latin typeface="EC Square Sans Pro"/>
              </a:rPr>
              <a:t>Preparing today, ready for tomorrow</a:t>
            </a:r>
            <a:endParaRPr lang="en-GB" sz="1600" b="0" i="0" dirty="0">
              <a:solidFill>
                <a:srgbClr val="FFFFFF"/>
              </a:solidFill>
              <a:latin typeface="EC Square Sans Pro"/>
            </a:endParaRPr>
          </a:p>
        </p:txBody>
      </p:sp>
    </p:spTree>
    <p:extLst>
      <p:ext uri="{BB962C8B-B14F-4D97-AF65-F5344CB8AC3E}">
        <p14:creationId xmlns:p14="http://schemas.microsoft.com/office/powerpoint/2010/main" val="763151845"/>
      </p:ext>
    </p:extLst>
  </p:cSld>
  <p:clrMapOvr>
    <a:masterClrMapping/>
  </p:clrMapOvr>
  <p:extLst>
    <p:ext uri="{6950BFC3-D8DA-4A85-94F7-54DA5524770B}">
      <p188:commentRel xmlns:p188="http://schemas.microsoft.com/office/powerpoint/2018/8/main" r:id="rId3"/>
    </p:ext>
  </p:extLs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5A7075-CA99-F499-B721-E71CA8376092}"/>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B7540907-6B03-7266-CDC5-EE290F572046}"/>
              </a:ext>
            </a:extLst>
          </p:cNvPr>
          <p:cNvSpPr txBox="1">
            <a:spLocks/>
          </p:cNvSpPr>
          <p:nvPr/>
        </p:nvSpPr>
        <p:spPr>
          <a:xfrm>
            <a:off x="274530" y="-192930"/>
            <a:ext cx="5602452" cy="1147316"/>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dirty="0">
                <a:ln>
                  <a:noFill/>
                </a:ln>
                <a:solidFill>
                  <a:prstClr val="white"/>
                </a:solidFill>
                <a:effectLst/>
                <a:uLnTx/>
                <a:uFillTx/>
                <a:latin typeface="EC Square Sans Pro" panose="020B0506040000020004" pitchFamily="34" charset="0"/>
                <a:ea typeface="+mn-ea"/>
                <a:cs typeface="+mn-cs"/>
              </a:rPr>
              <a:t>For influencers</a:t>
            </a:r>
            <a:endParaRPr kumimoji="0" lang="pt-PT" sz="3200" b="0" i="0" u="none" strike="noStrike" kern="1200" cap="none" spc="0" normalizeH="0" baseline="0" noProof="0" dirty="0">
              <a:ln>
                <a:noFill/>
              </a:ln>
              <a:solidFill>
                <a:srgbClr val="FE5745"/>
              </a:solidFill>
              <a:effectLst/>
              <a:uLnTx/>
              <a:uFillTx/>
              <a:latin typeface="EC Square Sans Pro" panose="020B0506040000020004" pitchFamily="34" charset="0"/>
              <a:ea typeface="+mn-ea"/>
              <a:cs typeface="Segoe UI"/>
            </a:endParaRPr>
          </a:p>
        </p:txBody>
      </p:sp>
      <p:sp>
        <p:nvSpPr>
          <p:cNvPr id="10" name="Text Placeholder 2">
            <a:extLst>
              <a:ext uri="{FF2B5EF4-FFF2-40B4-BE49-F238E27FC236}">
                <a16:creationId xmlns:a16="http://schemas.microsoft.com/office/drawing/2014/main" id="{D705D292-DF62-5E6A-9103-21CAAA780F0A}"/>
              </a:ext>
            </a:extLst>
          </p:cNvPr>
          <p:cNvSpPr txBox="1">
            <a:spLocks/>
          </p:cNvSpPr>
          <p:nvPr/>
        </p:nvSpPr>
        <p:spPr>
          <a:xfrm>
            <a:off x="280094" y="1050083"/>
            <a:ext cx="5212080" cy="477593"/>
          </a:xfrm>
          <a:prstGeom prst="rect">
            <a:avLst/>
          </a:prstGeom>
        </p:spPr>
        <p:txBody>
          <a:bodyPr vert="horz" wrap="square" lIns="91440" tIns="45720" rIns="91440" bIns="45720" rtlCol="0">
            <a:normAutofit/>
          </a:bodyPr>
          <a:lstStyle>
            <a:lvl1pPr marL="228600" indent="-228600" algn="l" defTabSz="914400" rtl="0" eaLnBrk="1" latinLnBrk="0" hangingPunct="1">
              <a:lnSpc>
                <a:spcPct val="90000"/>
              </a:lnSpc>
              <a:spcBef>
                <a:spcPts val="1000"/>
              </a:spcBef>
              <a:buClr>
                <a:srgbClr val="FE5745"/>
              </a:buClr>
              <a:buFont typeface="Arial" panose="020B0604020202020204" pitchFamily="34" charset="0"/>
              <a:buChar char="•"/>
              <a:defRPr sz="4000" b="0" i="0" kern="1200">
                <a:solidFill>
                  <a:srgbClr val="003399"/>
                </a:solidFill>
                <a:latin typeface="EC Square Sans Pro" panose="020B0506040000020004" pitchFamily="34" charset="0"/>
                <a:ea typeface="+mn-ea"/>
                <a:cs typeface="+mn-cs"/>
              </a:defRPr>
            </a:lvl1pPr>
            <a:lvl2pPr marL="685800" indent="-228600" algn="l" defTabSz="914400" rtl="0" eaLnBrk="1" latinLnBrk="0" hangingPunct="1">
              <a:lnSpc>
                <a:spcPct val="90000"/>
              </a:lnSpc>
              <a:spcBef>
                <a:spcPts val="1000"/>
              </a:spcBef>
              <a:buClr>
                <a:srgbClr val="FE5745"/>
              </a:buClr>
              <a:buFont typeface="Arial" panose="020B0604020202020204" pitchFamily="34" charset="0"/>
              <a:buChar char="•"/>
              <a:defRPr sz="3000" b="0" i="0" kern="1200">
                <a:solidFill>
                  <a:srgbClr val="003399"/>
                </a:solidFill>
                <a:latin typeface="EC Square Sans Pro" panose="020B0506040000020004" pitchFamily="34" charset="0"/>
                <a:ea typeface="+mn-ea"/>
                <a:cs typeface="+mn-cs"/>
              </a:defRPr>
            </a:lvl2pPr>
            <a:lvl3pPr marL="1143000" indent="-228600" algn="l" defTabSz="914400" rtl="0" eaLnBrk="1" latinLnBrk="0" hangingPunct="1">
              <a:lnSpc>
                <a:spcPct val="90000"/>
              </a:lnSpc>
              <a:spcBef>
                <a:spcPts val="1000"/>
              </a:spcBef>
              <a:buClr>
                <a:srgbClr val="FE5745"/>
              </a:buClr>
              <a:buFont typeface="Arial" panose="020B0604020202020204" pitchFamily="34" charset="0"/>
              <a:buChar char="•"/>
              <a:defRPr sz="2000" b="0" i="0" kern="1200">
                <a:solidFill>
                  <a:srgbClr val="003399"/>
                </a:solidFill>
                <a:latin typeface="EC Square Sans Pro" panose="020B0506040000020004" pitchFamily="34" charset="0"/>
                <a:ea typeface="+mn-ea"/>
                <a:cs typeface="+mn-cs"/>
              </a:defRPr>
            </a:lvl3pPr>
            <a:lvl4pPr marL="1600200" indent="-228600" algn="l" defTabSz="914400" rtl="0" eaLnBrk="1" latinLnBrk="0" hangingPunct="1">
              <a:lnSpc>
                <a:spcPct val="90000"/>
              </a:lnSpc>
              <a:spcBef>
                <a:spcPts val="1000"/>
              </a:spcBef>
              <a:buClr>
                <a:srgbClr val="FE5745"/>
              </a:buClr>
              <a:buFont typeface="Arial" panose="020B0604020202020204" pitchFamily="34" charset="0"/>
              <a:buChar char="•"/>
              <a:defRPr sz="1800" b="0" i="0" kern="1200">
                <a:solidFill>
                  <a:srgbClr val="003399"/>
                </a:solidFill>
                <a:latin typeface="EC Square Sans Pro" panose="020B0506040000020004" pitchFamily="34" charset="0"/>
                <a:ea typeface="+mn-ea"/>
                <a:cs typeface="+mn-cs"/>
              </a:defRPr>
            </a:lvl4pPr>
            <a:lvl5pPr marL="2057400" indent="-228600" algn="l" defTabSz="914400" rtl="0" eaLnBrk="1" latinLnBrk="0" hangingPunct="1">
              <a:lnSpc>
                <a:spcPct val="90000"/>
              </a:lnSpc>
              <a:spcBef>
                <a:spcPts val="1000"/>
              </a:spcBef>
              <a:buClr>
                <a:srgbClr val="FE5745"/>
              </a:buClr>
              <a:buFont typeface="Arial" panose="020B0604020202020204" pitchFamily="34" charset="0"/>
              <a:buChar char="•"/>
              <a:defRPr sz="1800" b="0" i="0" kern="1200">
                <a:solidFill>
                  <a:srgbClr val="003399"/>
                </a:solidFill>
                <a:latin typeface="EC Square Sans Pro" panose="020B050604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srgbClr val="FE5745"/>
              </a:buClr>
              <a:buSzTx/>
              <a:buFont typeface="Arial" panose="020B0604020202020204" pitchFamily="34" charset="0"/>
              <a:buNone/>
              <a:tabLst/>
              <a:defRPr/>
            </a:pPr>
            <a:r>
              <a:rPr kumimoji="0" lang="en-US" sz="2000" b="0" i="0" u="none" strike="noStrike" kern="1200" cap="none" spc="0" normalizeH="0" baseline="0" noProof="0" dirty="0">
                <a:ln>
                  <a:noFill/>
                </a:ln>
                <a:solidFill>
                  <a:prstClr val="white"/>
                </a:solidFill>
                <a:effectLst/>
                <a:uLnTx/>
                <a:uFillTx/>
                <a:latin typeface="EC Square Sans Pro" panose="020B0506040000020004" pitchFamily="34" charset="0"/>
                <a:ea typeface="+mn-ea"/>
                <a:cs typeface="+mn-cs"/>
              </a:rPr>
              <a:t>Suggested messages during the event 2/2</a:t>
            </a:r>
          </a:p>
        </p:txBody>
      </p:sp>
      <p:graphicFrame>
        <p:nvGraphicFramePr>
          <p:cNvPr id="6" name="Content Placeholder 2">
            <a:extLst>
              <a:ext uri="{FF2B5EF4-FFF2-40B4-BE49-F238E27FC236}">
                <a16:creationId xmlns:a16="http://schemas.microsoft.com/office/drawing/2014/main" id="{1F80E9EC-DCA2-2877-8994-CBA4CCA1233E}"/>
              </a:ext>
            </a:extLst>
          </p:cNvPr>
          <p:cNvGraphicFramePr>
            <a:graphicFrameLocks/>
          </p:cNvGraphicFramePr>
          <p:nvPr>
            <p:extLst>
              <p:ext uri="{D42A27DB-BD31-4B8C-83A1-F6EECF244321}">
                <p14:modId xmlns:p14="http://schemas.microsoft.com/office/powerpoint/2010/main" val="3147275471"/>
              </p:ext>
            </p:extLst>
          </p:nvPr>
        </p:nvGraphicFramePr>
        <p:xfrm>
          <a:off x="374722" y="1623373"/>
          <a:ext cx="11463814" cy="4585112"/>
        </p:xfrm>
        <a:graphic>
          <a:graphicData uri="http://schemas.openxmlformats.org/drawingml/2006/table">
            <a:tbl>
              <a:tblPr firstRow="1" firstCol="1" bandRow="1"/>
              <a:tblGrid>
                <a:gridCol w="1263417">
                  <a:extLst>
                    <a:ext uri="{9D8B030D-6E8A-4147-A177-3AD203B41FA5}">
                      <a16:colId xmlns:a16="http://schemas.microsoft.com/office/drawing/2014/main" val="2500715308"/>
                    </a:ext>
                  </a:extLst>
                </a:gridCol>
                <a:gridCol w="4963365">
                  <a:extLst>
                    <a:ext uri="{9D8B030D-6E8A-4147-A177-3AD203B41FA5}">
                      <a16:colId xmlns:a16="http://schemas.microsoft.com/office/drawing/2014/main" val="4177814843"/>
                    </a:ext>
                  </a:extLst>
                </a:gridCol>
                <a:gridCol w="5237032">
                  <a:extLst>
                    <a:ext uri="{9D8B030D-6E8A-4147-A177-3AD203B41FA5}">
                      <a16:colId xmlns:a16="http://schemas.microsoft.com/office/drawing/2014/main" val="2446323261"/>
                    </a:ext>
                  </a:extLst>
                </a:gridCol>
              </a:tblGrid>
              <a:tr h="331371">
                <a:tc>
                  <a:txBody>
                    <a:bodyPr/>
                    <a:lstStyle/>
                    <a:p>
                      <a:pPr>
                        <a:lnSpc>
                          <a:spcPct val="100000"/>
                        </a:lnSpc>
                        <a:spcBef>
                          <a:spcPts val="0"/>
                        </a:spcBef>
                        <a:spcAft>
                          <a:spcPts val="0"/>
                        </a:spcAft>
                        <a:buNone/>
                      </a:pPr>
                      <a:r>
                        <a:rPr lang="en-BE" sz="1500" b="0" i="0" kern="100">
                          <a:solidFill>
                            <a:schemeClr val="bg1"/>
                          </a:solidFill>
                          <a:effectLst/>
                          <a:latin typeface="EC Square Sans Pro Medium" panose="020B0506040000020004" pitchFamily="34" charset="0"/>
                          <a:ea typeface="Aptos" panose="020B0004020202020204" pitchFamily="34" charset="0"/>
                          <a:cs typeface="Times New Roman" panose="02020603050405020304" pitchFamily="18" charset="0"/>
                        </a:rPr>
                        <a:t>Platform</a:t>
                      </a:r>
                      <a:endParaRPr lang="en-GB" sz="1500" b="0" i="0" kern="100">
                        <a:solidFill>
                          <a:schemeClr val="bg1"/>
                        </a:solidFill>
                        <a:effectLst/>
                        <a:latin typeface="EC Square Sans Pro Medium" panose="020B0506040000020004" pitchFamily="34" charset="0"/>
                        <a:ea typeface="Aptos" panose="020B0004020202020204" pitchFamily="34" charset="0"/>
                        <a:cs typeface="Times New Roman" panose="02020603050405020304" pitchFamily="18" charset="0"/>
                      </a:endParaRPr>
                    </a:p>
                  </a:txBody>
                  <a:tcPr marL="59436" marR="59436" marT="27432" marB="27432" anchor="ctr">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solidFill>
                      <a:srgbClr val="FE5745"/>
                    </a:solidFill>
                  </a:tcPr>
                </a:tc>
                <a:tc>
                  <a:txBody>
                    <a:bodyPr/>
                    <a:lstStyle/>
                    <a:p>
                      <a:pPr>
                        <a:lnSpc>
                          <a:spcPct val="100000"/>
                        </a:lnSpc>
                        <a:spcBef>
                          <a:spcPts val="0"/>
                        </a:spcBef>
                        <a:spcAft>
                          <a:spcPts val="0"/>
                        </a:spcAft>
                        <a:buNone/>
                      </a:pPr>
                      <a:r>
                        <a:rPr lang="en-BE" sz="1500" b="0" i="0" kern="100">
                          <a:solidFill>
                            <a:schemeClr val="bg1"/>
                          </a:solidFill>
                          <a:effectLst/>
                          <a:latin typeface="EC Square Sans Pro Medium" panose="020B0506040000020004" pitchFamily="34" charset="0"/>
                          <a:ea typeface="Aptos" panose="020B0004020202020204" pitchFamily="34" charset="0"/>
                          <a:cs typeface="Times New Roman" panose="02020603050405020304" pitchFamily="18" charset="0"/>
                        </a:rPr>
                        <a:t>Share a session takeaway</a:t>
                      </a:r>
                      <a:endParaRPr lang="en-GB" sz="1500" b="0" i="0" kern="100">
                        <a:solidFill>
                          <a:schemeClr val="bg1"/>
                        </a:solidFill>
                        <a:effectLst/>
                        <a:latin typeface="EC Square Sans Pro Medium" panose="020B0506040000020004" pitchFamily="34" charset="0"/>
                        <a:ea typeface="Aptos" panose="020B0004020202020204" pitchFamily="34" charset="0"/>
                        <a:cs typeface="Times New Roman" panose="02020603050405020304" pitchFamily="18" charset="0"/>
                      </a:endParaRPr>
                    </a:p>
                  </a:txBody>
                  <a:tcPr marL="59436" marR="59436" marT="27432" marB="27432" anchor="ctr">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solidFill>
                      <a:srgbClr val="FE5745"/>
                    </a:solidFill>
                  </a:tcPr>
                </a:tc>
                <a:tc>
                  <a:txBody>
                    <a:bodyPr/>
                    <a:lstStyle/>
                    <a:p>
                      <a:pPr>
                        <a:lnSpc>
                          <a:spcPct val="100000"/>
                        </a:lnSpc>
                        <a:spcBef>
                          <a:spcPts val="0"/>
                        </a:spcBef>
                        <a:spcAft>
                          <a:spcPts val="0"/>
                        </a:spcAft>
                        <a:buNone/>
                      </a:pPr>
                      <a:r>
                        <a:rPr lang="en-BE" sz="1500" b="0" i="0" kern="100">
                          <a:solidFill>
                            <a:schemeClr val="bg1"/>
                          </a:solidFill>
                          <a:effectLst/>
                          <a:latin typeface="EC Square Sans Pro Medium" panose="020B0506040000020004" pitchFamily="34" charset="0"/>
                          <a:ea typeface="Aptos" panose="020B0004020202020204" pitchFamily="34" charset="0"/>
                          <a:cs typeface="Times New Roman" panose="02020603050405020304" pitchFamily="18" charset="0"/>
                        </a:rPr>
                        <a:t>Networking moment / live reaction</a:t>
                      </a:r>
                      <a:endParaRPr lang="en-GB" sz="1500" b="0" i="0" kern="100">
                        <a:solidFill>
                          <a:schemeClr val="bg1"/>
                        </a:solidFill>
                        <a:effectLst/>
                        <a:latin typeface="EC Square Sans Pro Medium" panose="020B0506040000020004" pitchFamily="34" charset="0"/>
                        <a:ea typeface="Aptos" panose="020B0004020202020204" pitchFamily="34" charset="0"/>
                        <a:cs typeface="Times New Roman" panose="02020603050405020304" pitchFamily="18" charset="0"/>
                      </a:endParaRPr>
                    </a:p>
                  </a:txBody>
                  <a:tcPr marL="59436" marR="59436" marT="27432" marB="27432" anchor="ctr">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solidFill>
                      <a:srgbClr val="FE5745"/>
                    </a:solidFill>
                  </a:tcPr>
                </a:tc>
                <a:extLst>
                  <a:ext uri="{0D108BD9-81ED-4DB2-BD59-A6C34878D82A}">
                    <a16:rowId xmlns:a16="http://schemas.microsoft.com/office/drawing/2014/main" val="1043574708"/>
                  </a:ext>
                </a:extLst>
              </a:tr>
              <a:tr h="730967">
                <a:tc>
                  <a:txBody>
                    <a:bodyPr/>
                    <a:lstStyle/>
                    <a:p>
                      <a:pPr>
                        <a:lnSpc>
                          <a:spcPct val="100000"/>
                        </a:lnSpc>
                        <a:spcBef>
                          <a:spcPts val="0"/>
                        </a:spcBef>
                        <a:spcAft>
                          <a:spcPts val="0"/>
                        </a:spcAft>
                        <a:buNone/>
                      </a:pPr>
                      <a:r>
                        <a:rPr lang="en-BE" sz="1500" b="0" i="0" kern="100">
                          <a:solidFill>
                            <a:srgbClr val="003399"/>
                          </a:solidFill>
                          <a:effectLst/>
                          <a:latin typeface="EC Square Sans Pro Medium" panose="020B0506040000020004" pitchFamily="34" charset="0"/>
                          <a:ea typeface="Aptos" panose="020B0004020202020204" pitchFamily="34" charset="0"/>
                          <a:cs typeface="Times New Roman" panose="02020603050405020304" pitchFamily="18" charset="0"/>
                        </a:rPr>
                        <a:t>X</a:t>
                      </a:r>
                      <a:endParaRPr lang="en-GB" sz="1500" b="0" i="0" kern="100">
                        <a:solidFill>
                          <a:srgbClr val="003399"/>
                        </a:solidFill>
                        <a:effectLst/>
                        <a:latin typeface="EC Square Sans Pro Medium" panose="020B0506040000020004" pitchFamily="34" charset="0"/>
                        <a:ea typeface="Aptos" panose="020B0004020202020204" pitchFamily="34" charset="0"/>
                        <a:cs typeface="Times New Roman" panose="02020603050405020304" pitchFamily="18" charset="0"/>
                      </a:endParaRPr>
                    </a:p>
                  </a:txBody>
                  <a:tcPr marL="59436" marR="59436" marT="27432" marB="27432" anchor="ctr">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noFill/>
                  </a:tcPr>
                </a:tc>
                <a:tc>
                  <a:txBody>
                    <a:bodyPr/>
                    <a:lstStyle/>
                    <a:p>
                      <a:pPr>
                        <a:lnSpc>
                          <a:spcPct val="100000"/>
                        </a:lnSpc>
                        <a:spcBef>
                          <a:spcPts val="0"/>
                        </a:spcBef>
                        <a:spcAft>
                          <a:spcPts val="0"/>
                        </a:spcAft>
                        <a:buNone/>
                      </a:pPr>
                      <a:r>
                        <a:rPr lang="en-BE" sz="1200" kern="100">
                          <a:effectLst/>
                          <a:latin typeface="Aptos" panose="020B0004020202020204" pitchFamily="34" charset="0"/>
                          <a:ea typeface="Aptos" panose="020B0004020202020204" pitchFamily="34" charset="0"/>
                          <a:cs typeface="Times New Roman" panose="02020603050405020304" pitchFamily="18" charset="0"/>
                        </a:rPr>
                        <a:t>One takeaway from “[session title]” at #CPForum2026: [key insight]. It matters because [why it matters]. What would help turn this into action? [link]</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59436" marR="59436" marT="27432" marB="27432" anchor="ctr">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noFill/>
                  </a:tcPr>
                </a:tc>
                <a:tc>
                  <a:txBody>
                    <a:bodyPr/>
                    <a:lstStyle/>
                    <a:p>
                      <a:pPr>
                        <a:lnSpc>
                          <a:spcPct val="100000"/>
                        </a:lnSpc>
                        <a:spcBef>
                          <a:spcPts val="0"/>
                        </a:spcBef>
                        <a:spcAft>
                          <a:spcPts val="0"/>
                        </a:spcAft>
                        <a:buNone/>
                      </a:pPr>
                      <a:r>
                        <a:rPr lang="en-BE" sz="1200" kern="100" dirty="0">
                          <a:effectLst/>
                          <a:latin typeface="Aptos" panose="020B0004020202020204" pitchFamily="34" charset="0"/>
                          <a:ea typeface="Aptos" panose="020B0004020202020204" pitchFamily="34" charset="0"/>
                          <a:cs typeface="Times New Roman" panose="02020603050405020304" pitchFamily="18" charset="0"/>
                        </a:rPr>
                        <a:t>A valuable #CPForum2026 conversation with [name/organisation] about [topic]. My immediate reaction: [insight or question]. Let’s keep the exchange going.</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59436" marR="59436" marT="27432" marB="27432" anchor="ctr">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noFill/>
                  </a:tcPr>
                </a:tc>
                <a:extLst>
                  <a:ext uri="{0D108BD9-81ED-4DB2-BD59-A6C34878D82A}">
                    <a16:rowId xmlns:a16="http://schemas.microsoft.com/office/drawing/2014/main" val="1000599551"/>
                  </a:ext>
                </a:extLst>
              </a:tr>
              <a:tr h="623758">
                <a:tc>
                  <a:txBody>
                    <a:bodyPr/>
                    <a:lstStyle/>
                    <a:p>
                      <a:pPr>
                        <a:lnSpc>
                          <a:spcPct val="100000"/>
                        </a:lnSpc>
                        <a:spcBef>
                          <a:spcPts val="0"/>
                        </a:spcBef>
                        <a:spcAft>
                          <a:spcPts val="0"/>
                        </a:spcAft>
                        <a:buNone/>
                      </a:pPr>
                      <a:r>
                        <a:rPr lang="en-BE" sz="1500" b="0" i="0" kern="100">
                          <a:solidFill>
                            <a:srgbClr val="003399"/>
                          </a:solidFill>
                          <a:effectLst/>
                          <a:latin typeface="EC Square Sans Pro Medium" panose="020B0506040000020004" pitchFamily="34" charset="0"/>
                          <a:ea typeface="Aptos" panose="020B0004020202020204" pitchFamily="34" charset="0"/>
                          <a:cs typeface="Times New Roman" panose="02020603050405020304" pitchFamily="18" charset="0"/>
                        </a:rPr>
                        <a:t>Bluesky</a:t>
                      </a:r>
                      <a:endParaRPr lang="en-GB" sz="1500" b="0" i="0" kern="100">
                        <a:solidFill>
                          <a:srgbClr val="003399"/>
                        </a:solidFill>
                        <a:effectLst/>
                        <a:latin typeface="EC Square Sans Pro Medium" panose="020B0506040000020004" pitchFamily="34" charset="0"/>
                        <a:ea typeface="Aptos" panose="020B0004020202020204" pitchFamily="34" charset="0"/>
                        <a:cs typeface="Times New Roman" panose="02020603050405020304" pitchFamily="18" charset="0"/>
                      </a:endParaRPr>
                    </a:p>
                  </a:txBody>
                  <a:tcPr marL="59436" marR="59436" marT="27432" marB="27432" anchor="ctr">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noFill/>
                  </a:tcPr>
                </a:tc>
                <a:tc>
                  <a:txBody>
                    <a:bodyPr/>
                    <a:lstStyle/>
                    <a:p>
                      <a:pPr>
                        <a:lnSpc>
                          <a:spcPct val="100000"/>
                        </a:lnSpc>
                        <a:spcBef>
                          <a:spcPts val="0"/>
                        </a:spcBef>
                        <a:spcAft>
                          <a:spcPts val="0"/>
                        </a:spcAft>
                        <a:buNone/>
                      </a:pPr>
                      <a:r>
                        <a:rPr lang="en-BE" sz="1200" kern="100">
                          <a:effectLst/>
                          <a:latin typeface="Aptos" panose="020B0004020202020204" pitchFamily="34" charset="0"/>
                          <a:ea typeface="Aptos" panose="020B0004020202020204" pitchFamily="34" charset="0"/>
                          <a:cs typeface="Times New Roman" panose="02020603050405020304" pitchFamily="18" charset="0"/>
                        </a:rPr>
                        <a:t>A key idea from “[session title]” at #CPForum2026: [takeaway]. The next question is [question or implication]. What’s your view? [link]</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59436" marR="59436" marT="27432" marB="27432" anchor="ctr">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noFill/>
                  </a:tcPr>
                </a:tc>
                <a:tc>
                  <a:txBody>
                    <a:bodyPr/>
                    <a:lstStyle/>
                    <a:p>
                      <a:pPr>
                        <a:lnSpc>
                          <a:spcPct val="100000"/>
                        </a:lnSpc>
                        <a:spcBef>
                          <a:spcPts val="0"/>
                        </a:spcBef>
                        <a:spcAft>
                          <a:spcPts val="0"/>
                        </a:spcAft>
                        <a:buNone/>
                      </a:pPr>
                      <a:r>
                        <a:rPr lang="en-BE" sz="1200" kern="100">
                          <a:effectLst/>
                          <a:latin typeface="Aptos" panose="020B0004020202020204" pitchFamily="34" charset="0"/>
                          <a:ea typeface="Aptos" panose="020B0004020202020204" pitchFamily="34" charset="0"/>
                          <a:cs typeface="Times New Roman" panose="02020603050405020304" pitchFamily="18" charset="0"/>
                        </a:rPr>
                        <a:t>Good to connect with [name/organisation] at #CPForum2026 about [topic]. One thought I’m taking away: [insight]. What are you hearing today?</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59436" marR="59436" marT="27432" marB="27432" anchor="ctr">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noFill/>
                  </a:tcPr>
                </a:tc>
                <a:extLst>
                  <a:ext uri="{0D108BD9-81ED-4DB2-BD59-A6C34878D82A}">
                    <a16:rowId xmlns:a16="http://schemas.microsoft.com/office/drawing/2014/main" val="3450295292"/>
                  </a:ext>
                </a:extLst>
              </a:tr>
              <a:tr h="906398">
                <a:tc>
                  <a:txBody>
                    <a:bodyPr/>
                    <a:lstStyle/>
                    <a:p>
                      <a:pPr>
                        <a:lnSpc>
                          <a:spcPct val="100000"/>
                        </a:lnSpc>
                        <a:spcBef>
                          <a:spcPts val="0"/>
                        </a:spcBef>
                        <a:spcAft>
                          <a:spcPts val="0"/>
                        </a:spcAft>
                        <a:buNone/>
                      </a:pPr>
                      <a:r>
                        <a:rPr lang="en-BE" sz="1500" b="0" i="0" kern="100">
                          <a:solidFill>
                            <a:srgbClr val="003399"/>
                          </a:solidFill>
                          <a:effectLst/>
                          <a:latin typeface="EC Square Sans Pro Medium" panose="020B0506040000020004" pitchFamily="34" charset="0"/>
                          <a:ea typeface="Aptos" panose="020B0004020202020204" pitchFamily="34" charset="0"/>
                          <a:cs typeface="Times New Roman" panose="02020603050405020304" pitchFamily="18" charset="0"/>
                        </a:rPr>
                        <a:t>Facebook</a:t>
                      </a:r>
                      <a:endParaRPr lang="en-GB" sz="1500" b="0" i="0" kern="100">
                        <a:solidFill>
                          <a:srgbClr val="003399"/>
                        </a:solidFill>
                        <a:effectLst/>
                        <a:latin typeface="EC Square Sans Pro Medium" panose="020B0506040000020004" pitchFamily="34" charset="0"/>
                        <a:ea typeface="Aptos" panose="020B0004020202020204" pitchFamily="34" charset="0"/>
                        <a:cs typeface="Times New Roman" panose="02020603050405020304" pitchFamily="18" charset="0"/>
                      </a:endParaRPr>
                    </a:p>
                  </a:txBody>
                  <a:tcPr marL="59436" marR="59436" marT="27432" marB="27432" anchor="ctr">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noFill/>
                  </a:tcPr>
                </a:tc>
                <a:tc>
                  <a:txBody>
                    <a:bodyPr/>
                    <a:lstStyle/>
                    <a:p>
                      <a:pPr>
                        <a:lnSpc>
                          <a:spcPct val="100000"/>
                        </a:lnSpc>
                        <a:spcBef>
                          <a:spcPts val="0"/>
                        </a:spcBef>
                        <a:spcAft>
                          <a:spcPts val="0"/>
                        </a:spcAft>
                        <a:buNone/>
                      </a:pPr>
                      <a:r>
                        <a:rPr lang="en-BE" sz="1200" kern="100" dirty="0">
                          <a:effectLst/>
                          <a:latin typeface="Aptos" panose="020B0004020202020204" pitchFamily="34" charset="0"/>
                          <a:ea typeface="Aptos" panose="020B0004020202020204" pitchFamily="34" charset="0"/>
                          <a:cs typeface="Times New Roman" panose="02020603050405020304" pitchFamily="18" charset="0"/>
                        </a:rPr>
                        <a:t>A key takeaway from “[session title]” at the European Civil Protection Forum 2026 was [insight]. It matters for [audience/area] because [reason]. What stood out to you? [link] #CPForum2026</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59436" marR="59436" marT="27432" marB="27432" anchor="ctr">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noFill/>
                  </a:tcPr>
                </a:tc>
                <a:tc>
                  <a:txBody>
                    <a:bodyPr/>
                    <a:lstStyle/>
                    <a:p>
                      <a:pPr>
                        <a:lnSpc>
                          <a:spcPct val="100000"/>
                        </a:lnSpc>
                        <a:spcBef>
                          <a:spcPts val="0"/>
                        </a:spcBef>
                        <a:spcAft>
                          <a:spcPts val="0"/>
                        </a:spcAft>
                        <a:buNone/>
                      </a:pPr>
                      <a:r>
                        <a:rPr lang="en-BE" sz="1200" kern="100">
                          <a:effectLst/>
                          <a:latin typeface="Aptos" panose="020B0004020202020204" pitchFamily="34" charset="0"/>
                          <a:ea typeface="Aptos" panose="020B0004020202020204" pitchFamily="34" charset="0"/>
                          <a:cs typeface="Times New Roman" panose="02020603050405020304" pitchFamily="18" charset="0"/>
                        </a:rPr>
                        <a:t>One of the most valuable parts of the European Civil Protection Forum 2026 is meeting people who bring different perspectives. I enjoyed exchanging ideas with [name/organisation] about [topic]. My immediate reaction: [insight or question]. #CPForum2026</a:t>
                      </a:r>
                      <a:br>
                        <a:rPr lang="pt-PT" sz="1200" kern="100">
                          <a:effectLst/>
                          <a:latin typeface="Aptos" panose="020B0004020202020204" pitchFamily="34" charset="0"/>
                          <a:ea typeface="Aptos" panose="020B0004020202020204" pitchFamily="34" charset="0"/>
                          <a:cs typeface="Times New Roman" panose="02020603050405020304" pitchFamily="18" charset="0"/>
                        </a:rPr>
                      </a:b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59436" marR="59436" marT="27432" marB="27432" anchor="ctr">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noFill/>
                  </a:tcPr>
                </a:tc>
                <a:extLst>
                  <a:ext uri="{0D108BD9-81ED-4DB2-BD59-A6C34878D82A}">
                    <a16:rowId xmlns:a16="http://schemas.microsoft.com/office/drawing/2014/main" val="2875466623"/>
                  </a:ext>
                </a:extLst>
              </a:tr>
              <a:tr h="779698">
                <a:tc>
                  <a:txBody>
                    <a:bodyPr/>
                    <a:lstStyle/>
                    <a:p>
                      <a:pPr>
                        <a:lnSpc>
                          <a:spcPct val="100000"/>
                        </a:lnSpc>
                        <a:spcBef>
                          <a:spcPts val="0"/>
                        </a:spcBef>
                        <a:spcAft>
                          <a:spcPts val="0"/>
                        </a:spcAft>
                        <a:buNone/>
                      </a:pPr>
                      <a:r>
                        <a:rPr lang="en-BE" sz="1500" b="0" i="0" kern="100">
                          <a:solidFill>
                            <a:srgbClr val="003399"/>
                          </a:solidFill>
                          <a:effectLst/>
                          <a:latin typeface="EC Square Sans Pro Medium" panose="020B0506040000020004" pitchFamily="34" charset="0"/>
                          <a:ea typeface="Aptos" panose="020B0004020202020204" pitchFamily="34" charset="0"/>
                          <a:cs typeface="Times New Roman" panose="02020603050405020304" pitchFamily="18" charset="0"/>
                        </a:rPr>
                        <a:t>Instagram</a:t>
                      </a:r>
                      <a:endParaRPr lang="en-GB" sz="1500" b="0" i="0" kern="100">
                        <a:solidFill>
                          <a:srgbClr val="003399"/>
                        </a:solidFill>
                        <a:effectLst/>
                        <a:latin typeface="EC Square Sans Pro Medium" panose="020B0506040000020004" pitchFamily="34" charset="0"/>
                        <a:ea typeface="Aptos" panose="020B0004020202020204" pitchFamily="34" charset="0"/>
                        <a:cs typeface="Times New Roman" panose="02020603050405020304" pitchFamily="18" charset="0"/>
                      </a:endParaRPr>
                    </a:p>
                  </a:txBody>
                  <a:tcPr marL="59436" marR="59436" marT="27432" marB="27432" anchor="ctr">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noFill/>
                  </a:tcPr>
                </a:tc>
                <a:tc>
                  <a:txBody>
                    <a:bodyPr/>
                    <a:lstStyle/>
                    <a:p>
                      <a:pPr>
                        <a:lnSpc>
                          <a:spcPct val="100000"/>
                        </a:lnSpc>
                        <a:spcBef>
                          <a:spcPts val="0"/>
                        </a:spcBef>
                        <a:spcAft>
                          <a:spcPts val="0"/>
                        </a:spcAft>
                        <a:buNone/>
                      </a:pPr>
                      <a:r>
                        <a:rPr lang="en-BE" sz="1200" kern="100">
                          <a:effectLst/>
                          <a:latin typeface="Aptos"/>
                          <a:ea typeface="Aptos" panose="020B0004020202020204" pitchFamily="34" charset="0"/>
                          <a:cs typeface="Times New Roman"/>
                        </a:rPr>
                        <a:t>Today’s takeaway from “[session title]”: [short insight]. How can we turn it into action? Share your view. #CPForum2026 #EUCivilProtection </a:t>
                      </a:r>
                      <a:endParaRPr lang="en-US" sz="1200" kern="100">
                        <a:effectLst/>
                        <a:latin typeface="Aptos"/>
                        <a:ea typeface="Aptos" panose="020B0004020202020204" pitchFamily="34" charset="0"/>
                        <a:cs typeface="Times New Roman"/>
                      </a:endParaRPr>
                    </a:p>
                  </a:txBody>
                  <a:tcPr marL="59436" marR="59436" marT="27432" marB="27432" anchor="ctr">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noFill/>
                  </a:tcPr>
                </a:tc>
                <a:tc>
                  <a:txBody>
                    <a:bodyPr/>
                    <a:lstStyle/>
                    <a:p>
                      <a:pPr>
                        <a:lnSpc>
                          <a:spcPct val="100000"/>
                        </a:lnSpc>
                        <a:spcBef>
                          <a:spcPts val="0"/>
                        </a:spcBef>
                        <a:spcAft>
                          <a:spcPts val="0"/>
                        </a:spcAft>
                        <a:buNone/>
                      </a:pPr>
                      <a:r>
                        <a:rPr lang="en-BE" sz="1200" kern="100">
                          <a:effectLst/>
                          <a:latin typeface="Aptos"/>
                          <a:ea typeface="Aptos" panose="020B0004020202020204" pitchFamily="34" charset="0"/>
                          <a:cs typeface="Times New Roman"/>
                        </a:rPr>
                        <a:t>A great #CPForum2026 moment with [name/organisation], exchanging ideas on [topic]. My live reaction: [short insight]. What is inspiring you today? #EUCivilProtection</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59436" marR="59436" marT="27432" marB="27432" anchor="ctr">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noFill/>
                  </a:tcPr>
                </a:tc>
                <a:extLst>
                  <a:ext uri="{0D108BD9-81ED-4DB2-BD59-A6C34878D82A}">
                    <a16:rowId xmlns:a16="http://schemas.microsoft.com/office/drawing/2014/main" val="1484282165"/>
                  </a:ext>
                </a:extLst>
              </a:tr>
              <a:tr h="1150054">
                <a:tc>
                  <a:txBody>
                    <a:bodyPr/>
                    <a:lstStyle/>
                    <a:p>
                      <a:pPr>
                        <a:lnSpc>
                          <a:spcPct val="100000"/>
                        </a:lnSpc>
                        <a:spcBef>
                          <a:spcPts val="0"/>
                        </a:spcBef>
                        <a:spcAft>
                          <a:spcPts val="0"/>
                        </a:spcAft>
                        <a:buNone/>
                      </a:pPr>
                      <a:r>
                        <a:rPr lang="en-BE" sz="1500" b="0" i="0" kern="100">
                          <a:solidFill>
                            <a:srgbClr val="003399"/>
                          </a:solidFill>
                          <a:effectLst/>
                          <a:latin typeface="EC Square Sans Pro Medium" panose="020B0506040000020004" pitchFamily="34" charset="0"/>
                          <a:ea typeface="Aptos" panose="020B0004020202020204" pitchFamily="34" charset="0"/>
                          <a:cs typeface="Times New Roman" panose="02020603050405020304" pitchFamily="18" charset="0"/>
                        </a:rPr>
                        <a:t>LinkedIn</a:t>
                      </a:r>
                      <a:endParaRPr lang="en-GB" sz="1500" b="0" i="0" kern="100">
                        <a:solidFill>
                          <a:srgbClr val="003399"/>
                        </a:solidFill>
                        <a:effectLst/>
                        <a:latin typeface="EC Square Sans Pro Medium" panose="020B0506040000020004" pitchFamily="34" charset="0"/>
                        <a:ea typeface="Aptos" panose="020B0004020202020204" pitchFamily="34" charset="0"/>
                        <a:cs typeface="Times New Roman" panose="02020603050405020304" pitchFamily="18" charset="0"/>
                      </a:endParaRPr>
                    </a:p>
                  </a:txBody>
                  <a:tcPr marL="59436" marR="59436" marT="27432" marB="27432" anchor="ctr">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noFill/>
                  </a:tcPr>
                </a:tc>
                <a:tc>
                  <a:txBody>
                    <a:bodyPr/>
                    <a:lstStyle/>
                    <a:p>
                      <a:pPr>
                        <a:lnSpc>
                          <a:spcPct val="100000"/>
                        </a:lnSpc>
                        <a:spcBef>
                          <a:spcPts val="0"/>
                        </a:spcBef>
                        <a:spcAft>
                          <a:spcPts val="0"/>
                        </a:spcAft>
                        <a:buNone/>
                      </a:pPr>
                      <a:r>
                        <a:rPr lang="en-BE" sz="1200" kern="100" dirty="0">
                          <a:effectLst/>
                          <a:latin typeface="Aptos" panose="020B0004020202020204" pitchFamily="34" charset="0"/>
                          <a:ea typeface="Aptos" panose="020B0004020202020204" pitchFamily="34" charset="0"/>
                          <a:cs typeface="Times New Roman" panose="02020603050405020304" pitchFamily="18" charset="0"/>
                        </a:rPr>
                        <a:t>A key takeaway from “[session title]” at the European Civil Protection Forum 2026 was [insight]. </a:t>
                      </a:r>
                      <a:r>
                        <a:rPr lang="en-GB" sz="1200" kern="100" dirty="0">
                          <a:effectLst/>
                          <a:latin typeface="Aptos" panose="020B0004020202020204" pitchFamily="34" charset="0"/>
                          <a:ea typeface="Aptos" panose="020B0004020202020204" pitchFamily="34" charset="0"/>
                          <a:cs typeface="Times New Roman" panose="02020603050405020304" pitchFamily="18" charset="0"/>
                        </a:rPr>
                        <a:t>T</a:t>
                      </a:r>
                      <a:r>
                        <a:rPr lang="en-BE" sz="1200" kern="100" dirty="0">
                          <a:effectLst/>
                          <a:latin typeface="Aptos" panose="020B0004020202020204" pitchFamily="34" charset="0"/>
                          <a:ea typeface="Aptos" panose="020B0004020202020204" pitchFamily="34" charset="0"/>
                          <a:cs typeface="Times New Roman" panose="02020603050405020304" pitchFamily="18" charset="0"/>
                        </a:rPr>
                        <a:t>his matters because [reason]. What implications do you see? [link] #CPForum2026</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59436" marR="59436" marT="27432" marB="27432" anchor="ctr">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noFill/>
                  </a:tcPr>
                </a:tc>
                <a:tc>
                  <a:txBody>
                    <a:bodyPr/>
                    <a:lstStyle/>
                    <a:p>
                      <a:pPr>
                        <a:lnSpc>
                          <a:spcPct val="100000"/>
                        </a:lnSpc>
                        <a:spcBef>
                          <a:spcPts val="0"/>
                        </a:spcBef>
                        <a:spcAft>
                          <a:spcPts val="0"/>
                        </a:spcAft>
                        <a:buNone/>
                      </a:pPr>
                      <a:r>
                        <a:rPr lang="en-BE" sz="1200" kern="100" dirty="0">
                          <a:effectLst/>
                          <a:latin typeface="Aptos" panose="020B0004020202020204" pitchFamily="34" charset="0"/>
                          <a:ea typeface="Aptos" panose="020B0004020202020204" pitchFamily="34" charset="0"/>
                          <a:cs typeface="Times New Roman" panose="02020603050405020304" pitchFamily="18" charset="0"/>
                        </a:rPr>
                        <a:t>A valuable conversation at the European Civil Protection Forum 2026 with [name/organisation] about [topic]. We discussed [challenge or opportunity], and my immediate reflection is [insight]. I would welcome perspectives from others working on this issue. #CPForum2026</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59436" marR="59436" marT="27432" marB="27432" anchor="ctr">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noFill/>
                  </a:tcPr>
                </a:tc>
                <a:extLst>
                  <a:ext uri="{0D108BD9-81ED-4DB2-BD59-A6C34878D82A}">
                    <a16:rowId xmlns:a16="http://schemas.microsoft.com/office/drawing/2014/main" val="3386275990"/>
                  </a:ext>
                </a:extLst>
              </a:tr>
            </a:tbl>
          </a:graphicData>
        </a:graphic>
      </p:graphicFrame>
      <p:sp>
        <p:nvSpPr>
          <p:cNvPr id="11" name="Slide Number 23"/>
          <p:cNvSpPr txBox="1"/>
          <p:nvPr/>
        </p:nvSpPr>
        <p:spPr>
          <a:xfrm>
            <a:off x="117475" y="6331486"/>
            <a:ext cx="720725" cy="365125"/>
          </a:xfrm>
          <a:prstGeom prst="rect">
            <a:avLst/>
          </a:prstGeom>
          <a:noFill/>
          <a:ln>
            <a:noFill/>
          </a:ln>
        </p:spPr>
        <p:txBody>
          <a:bodyPr wrap="none">
            <a:spAutoFit/>
          </a:bodyPr>
          <a:lstStyle/>
          <a:p>
            <a:pPr algn="ctr"/>
            <a:r>
              <a:rPr sz="1600">
                <a:solidFill>
                  <a:srgbClr val="FE5745"/>
                </a:solidFill>
                <a:latin typeface="+mn-lt"/>
              </a:rPr>
              <a:t>23</a:t>
            </a:r>
          </a:p>
        </p:txBody>
      </p:sp>
      <p:sp>
        <p:nvSpPr>
          <p:cNvPr id="12" name="Forum Tagline"/>
          <p:cNvSpPr txBox="1"/>
          <p:nvPr/>
        </p:nvSpPr>
        <p:spPr>
          <a:xfrm>
            <a:off x="6606289" y="835065"/>
            <a:ext cx="5237803" cy="246221"/>
          </a:xfrm>
          <a:prstGeom prst="rect">
            <a:avLst/>
          </a:prstGeom>
          <a:noFill/>
        </p:spPr>
        <p:txBody>
          <a:bodyPr wrap="square" lIns="0" tIns="0" rIns="0" bIns="0" anchor="ctr">
            <a:spAutoFit/>
          </a:bodyPr>
          <a:lstStyle/>
          <a:p>
            <a:pPr algn="l"/>
            <a:r>
              <a:rPr sz="1600" b="0" i="0" dirty="0">
                <a:solidFill>
                  <a:srgbClr val="FFFFFF"/>
                </a:solidFill>
                <a:latin typeface="EC Square Sans Pro"/>
              </a:rPr>
              <a:t>Preparing today, ready for tomorrow</a:t>
            </a:r>
            <a:endParaRPr lang="en-GB" sz="1600" b="0" i="0" dirty="0">
              <a:solidFill>
                <a:srgbClr val="FFFFFF"/>
              </a:solidFill>
              <a:latin typeface="EC Square Sans Pro"/>
            </a:endParaRPr>
          </a:p>
        </p:txBody>
      </p:sp>
    </p:spTree>
    <p:extLst>
      <p:ext uri="{BB962C8B-B14F-4D97-AF65-F5344CB8AC3E}">
        <p14:creationId xmlns:p14="http://schemas.microsoft.com/office/powerpoint/2010/main" val="7280424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E17194-0C18-263B-63CE-6232067B9423}"/>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9334974C-319F-5EDC-C35E-45781C2DD9DA}"/>
              </a:ext>
            </a:extLst>
          </p:cNvPr>
          <p:cNvSpPr txBox="1">
            <a:spLocks/>
          </p:cNvSpPr>
          <p:nvPr/>
        </p:nvSpPr>
        <p:spPr>
          <a:xfrm>
            <a:off x="274530" y="-192930"/>
            <a:ext cx="5602452" cy="1147316"/>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dirty="0">
                <a:ln>
                  <a:noFill/>
                </a:ln>
                <a:solidFill>
                  <a:prstClr val="white"/>
                </a:solidFill>
                <a:effectLst/>
                <a:uLnTx/>
                <a:uFillTx/>
                <a:latin typeface="EC Square Sans Pro" panose="020B0506040000020004" pitchFamily="34" charset="0"/>
                <a:ea typeface="+mn-ea"/>
                <a:cs typeface="+mn-cs"/>
              </a:rPr>
              <a:t>For influencers</a:t>
            </a:r>
            <a:endParaRPr kumimoji="0" lang="pt-PT" sz="3200" b="0" i="0" u="none" strike="noStrike" kern="1200" cap="none" spc="0" normalizeH="0" baseline="0" noProof="0" dirty="0">
              <a:ln>
                <a:noFill/>
              </a:ln>
              <a:solidFill>
                <a:srgbClr val="FE5745"/>
              </a:solidFill>
              <a:effectLst/>
              <a:uLnTx/>
              <a:uFillTx/>
              <a:latin typeface="EC Square Sans Pro" panose="020B0506040000020004" pitchFamily="34" charset="0"/>
              <a:ea typeface="+mn-ea"/>
              <a:cs typeface="Segoe UI"/>
            </a:endParaRPr>
          </a:p>
        </p:txBody>
      </p:sp>
      <p:sp>
        <p:nvSpPr>
          <p:cNvPr id="10" name="Text Placeholder 2">
            <a:extLst>
              <a:ext uri="{FF2B5EF4-FFF2-40B4-BE49-F238E27FC236}">
                <a16:creationId xmlns:a16="http://schemas.microsoft.com/office/drawing/2014/main" id="{334A02D4-D39A-FF8C-5343-150EC67E6320}"/>
              </a:ext>
            </a:extLst>
          </p:cNvPr>
          <p:cNvSpPr txBox="1">
            <a:spLocks/>
          </p:cNvSpPr>
          <p:nvPr/>
        </p:nvSpPr>
        <p:spPr>
          <a:xfrm>
            <a:off x="280094" y="1050083"/>
            <a:ext cx="5212080" cy="477593"/>
          </a:xfrm>
          <a:prstGeom prst="rect">
            <a:avLst/>
          </a:prstGeom>
        </p:spPr>
        <p:txBody>
          <a:bodyPr vert="horz" wrap="square" lIns="91440" tIns="45720" rIns="91440" bIns="45720" rtlCol="0">
            <a:normAutofit/>
          </a:bodyPr>
          <a:lstStyle>
            <a:lvl1pPr marL="228600" indent="-228600" algn="l" defTabSz="914400" rtl="0" eaLnBrk="1" latinLnBrk="0" hangingPunct="1">
              <a:lnSpc>
                <a:spcPct val="90000"/>
              </a:lnSpc>
              <a:spcBef>
                <a:spcPts val="1000"/>
              </a:spcBef>
              <a:buClr>
                <a:srgbClr val="FE5745"/>
              </a:buClr>
              <a:buFont typeface="Arial" panose="020B0604020202020204" pitchFamily="34" charset="0"/>
              <a:buChar char="•"/>
              <a:defRPr sz="4000" b="0" i="0" kern="1200">
                <a:solidFill>
                  <a:srgbClr val="003399"/>
                </a:solidFill>
                <a:latin typeface="EC Square Sans Pro" panose="020B0506040000020004" pitchFamily="34" charset="0"/>
                <a:ea typeface="+mn-ea"/>
                <a:cs typeface="+mn-cs"/>
              </a:defRPr>
            </a:lvl1pPr>
            <a:lvl2pPr marL="685800" indent="-228600" algn="l" defTabSz="914400" rtl="0" eaLnBrk="1" latinLnBrk="0" hangingPunct="1">
              <a:lnSpc>
                <a:spcPct val="90000"/>
              </a:lnSpc>
              <a:spcBef>
                <a:spcPts val="1000"/>
              </a:spcBef>
              <a:buClr>
                <a:srgbClr val="FE5745"/>
              </a:buClr>
              <a:buFont typeface="Arial" panose="020B0604020202020204" pitchFamily="34" charset="0"/>
              <a:buChar char="•"/>
              <a:defRPr sz="3000" b="0" i="0" kern="1200">
                <a:solidFill>
                  <a:srgbClr val="003399"/>
                </a:solidFill>
                <a:latin typeface="EC Square Sans Pro" panose="020B0506040000020004" pitchFamily="34" charset="0"/>
                <a:ea typeface="+mn-ea"/>
                <a:cs typeface="+mn-cs"/>
              </a:defRPr>
            </a:lvl2pPr>
            <a:lvl3pPr marL="1143000" indent="-228600" algn="l" defTabSz="914400" rtl="0" eaLnBrk="1" latinLnBrk="0" hangingPunct="1">
              <a:lnSpc>
                <a:spcPct val="90000"/>
              </a:lnSpc>
              <a:spcBef>
                <a:spcPts val="1000"/>
              </a:spcBef>
              <a:buClr>
                <a:srgbClr val="FE5745"/>
              </a:buClr>
              <a:buFont typeface="Arial" panose="020B0604020202020204" pitchFamily="34" charset="0"/>
              <a:buChar char="•"/>
              <a:defRPr sz="2000" b="0" i="0" kern="1200">
                <a:solidFill>
                  <a:srgbClr val="003399"/>
                </a:solidFill>
                <a:latin typeface="EC Square Sans Pro" panose="020B0506040000020004" pitchFamily="34" charset="0"/>
                <a:ea typeface="+mn-ea"/>
                <a:cs typeface="+mn-cs"/>
              </a:defRPr>
            </a:lvl3pPr>
            <a:lvl4pPr marL="1600200" indent="-228600" algn="l" defTabSz="914400" rtl="0" eaLnBrk="1" latinLnBrk="0" hangingPunct="1">
              <a:lnSpc>
                <a:spcPct val="90000"/>
              </a:lnSpc>
              <a:spcBef>
                <a:spcPts val="1000"/>
              </a:spcBef>
              <a:buClr>
                <a:srgbClr val="FE5745"/>
              </a:buClr>
              <a:buFont typeface="Arial" panose="020B0604020202020204" pitchFamily="34" charset="0"/>
              <a:buChar char="•"/>
              <a:defRPr sz="1800" b="0" i="0" kern="1200">
                <a:solidFill>
                  <a:srgbClr val="003399"/>
                </a:solidFill>
                <a:latin typeface="EC Square Sans Pro" panose="020B0506040000020004" pitchFamily="34" charset="0"/>
                <a:ea typeface="+mn-ea"/>
                <a:cs typeface="+mn-cs"/>
              </a:defRPr>
            </a:lvl4pPr>
            <a:lvl5pPr marL="2057400" indent="-228600" algn="l" defTabSz="914400" rtl="0" eaLnBrk="1" latinLnBrk="0" hangingPunct="1">
              <a:lnSpc>
                <a:spcPct val="90000"/>
              </a:lnSpc>
              <a:spcBef>
                <a:spcPts val="1000"/>
              </a:spcBef>
              <a:buClr>
                <a:srgbClr val="FE5745"/>
              </a:buClr>
              <a:buFont typeface="Arial" panose="020B0604020202020204" pitchFamily="34" charset="0"/>
              <a:buChar char="•"/>
              <a:defRPr sz="1800" b="0" i="0" kern="1200">
                <a:solidFill>
                  <a:srgbClr val="003399"/>
                </a:solidFill>
                <a:latin typeface="EC Square Sans Pro" panose="020B050604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srgbClr val="FE5745"/>
              </a:buClr>
              <a:buSzTx/>
              <a:buFont typeface="Arial" panose="020B0604020202020204" pitchFamily="34" charset="0"/>
              <a:buNone/>
              <a:tabLst/>
              <a:defRPr/>
            </a:pPr>
            <a:r>
              <a:rPr kumimoji="0" lang="en-US" sz="2000" b="0" i="0" u="none" strike="noStrike" kern="1200" cap="none" spc="0" normalizeH="0" baseline="0" noProof="0" dirty="0">
                <a:ln>
                  <a:noFill/>
                </a:ln>
                <a:solidFill>
                  <a:prstClr val="white"/>
                </a:solidFill>
                <a:effectLst/>
                <a:uLnTx/>
                <a:uFillTx/>
                <a:latin typeface="EC Square Sans Pro" panose="020B0506040000020004" pitchFamily="34" charset="0"/>
                <a:ea typeface="+mn-ea"/>
                <a:cs typeface="+mn-cs"/>
              </a:rPr>
              <a:t>Suggested messages after the event</a:t>
            </a:r>
          </a:p>
        </p:txBody>
      </p:sp>
      <p:graphicFrame>
        <p:nvGraphicFramePr>
          <p:cNvPr id="5" name="Content Placeholder 5">
            <a:extLst>
              <a:ext uri="{FF2B5EF4-FFF2-40B4-BE49-F238E27FC236}">
                <a16:creationId xmlns:a16="http://schemas.microsoft.com/office/drawing/2014/main" id="{E96417D3-C362-A4A7-BBDB-8A4C3DE935E1}"/>
              </a:ext>
            </a:extLst>
          </p:cNvPr>
          <p:cNvGraphicFramePr>
            <a:graphicFrameLocks/>
          </p:cNvGraphicFramePr>
          <p:nvPr/>
        </p:nvGraphicFramePr>
        <p:xfrm>
          <a:off x="348961" y="1634005"/>
          <a:ext cx="11506341" cy="4308694"/>
        </p:xfrm>
        <a:graphic>
          <a:graphicData uri="http://schemas.openxmlformats.org/drawingml/2006/table">
            <a:tbl>
              <a:tblPr firstRow="1" firstCol="1" bandRow="1"/>
              <a:tblGrid>
                <a:gridCol w="1308520">
                  <a:extLst>
                    <a:ext uri="{9D8B030D-6E8A-4147-A177-3AD203B41FA5}">
                      <a16:colId xmlns:a16="http://schemas.microsoft.com/office/drawing/2014/main" val="3552979885"/>
                    </a:ext>
                  </a:extLst>
                </a:gridCol>
                <a:gridCol w="10197821">
                  <a:extLst>
                    <a:ext uri="{9D8B030D-6E8A-4147-A177-3AD203B41FA5}">
                      <a16:colId xmlns:a16="http://schemas.microsoft.com/office/drawing/2014/main" val="3375715487"/>
                    </a:ext>
                  </a:extLst>
                </a:gridCol>
              </a:tblGrid>
              <a:tr h="566935">
                <a:tc>
                  <a:txBody>
                    <a:bodyPr/>
                    <a:lstStyle/>
                    <a:p>
                      <a:pPr>
                        <a:lnSpc>
                          <a:spcPct val="115000"/>
                        </a:lnSpc>
                        <a:spcAft>
                          <a:spcPts val="800"/>
                        </a:spcAft>
                        <a:buNone/>
                      </a:pPr>
                      <a:r>
                        <a:rPr lang="en-BE" sz="1500" b="0" i="0" kern="100">
                          <a:solidFill>
                            <a:schemeClr val="bg1"/>
                          </a:solidFill>
                          <a:effectLst/>
                          <a:latin typeface="EC Square Sans Pro Medium" panose="020B0506040000020004" pitchFamily="34" charset="0"/>
                          <a:ea typeface="Aptos" panose="020B0004020202020204" pitchFamily="34" charset="0"/>
                          <a:cs typeface="Times New Roman" panose="02020603050405020304" pitchFamily="18" charset="0"/>
                        </a:rPr>
                        <a:t>Platform</a:t>
                      </a:r>
                      <a:endParaRPr lang="en-GB" sz="1500" b="0" i="0" kern="100">
                        <a:solidFill>
                          <a:schemeClr val="bg1"/>
                        </a:solidFill>
                        <a:effectLst/>
                        <a:latin typeface="EC Square Sans Pro Medium" panose="020B05060400000200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solidFill>
                      <a:srgbClr val="FE5745"/>
                    </a:solidFill>
                  </a:tcPr>
                </a:tc>
                <a:tc>
                  <a:txBody>
                    <a:bodyPr/>
                    <a:lstStyle/>
                    <a:p>
                      <a:pPr>
                        <a:lnSpc>
                          <a:spcPct val="115000"/>
                        </a:lnSpc>
                        <a:spcAft>
                          <a:spcPts val="800"/>
                        </a:spcAft>
                        <a:buNone/>
                      </a:pPr>
                      <a:r>
                        <a:rPr lang="en-BE" sz="1500" b="0" i="0" kern="100">
                          <a:solidFill>
                            <a:schemeClr val="bg1"/>
                          </a:solidFill>
                          <a:effectLst/>
                          <a:latin typeface="EC Square Sans Pro Medium" panose="020B0506040000020004" pitchFamily="34" charset="0"/>
                          <a:ea typeface="Aptos" panose="020B0004020202020204" pitchFamily="34" charset="0"/>
                          <a:cs typeface="Times New Roman" panose="02020603050405020304" pitchFamily="18" charset="0"/>
                        </a:rPr>
                        <a:t>Photos, videos, highlights and speeches</a:t>
                      </a:r>
                      <a:endParaRPr lang="en-GB" sz="1500" b="0" i="0" kern="100">
                        <a:solidFill>
                          <a:schemeClr val="bg1"/>
                        </a:solidFill>
                        <a:effectLst/>
                        <a:latin typeface="EC Square Sans Pro Medium" panose="020B05060400000200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solidFill>
                      <a:srgbClr val="FE5745"/>
                    </a:solidFill>
                  </a:tcPr>
                </a:tc>
                <a:extLst>
                  <a:ext uri="{0D108BD9-81ED-4DB2-BD59-A6C34878D82A}">
                    <a16:rowId xmlns:a16="http://schemas.microsoft.com/office/drawing/2014/main" val="416505346"/>
                  </a:ext>
                </a:extLst>
              </a:tr>
              <a:tr h="620999">
                <a:tc>
                  <a:txBody>
                    <a:bodyPr/>
                    <a:lstStyle/>
                    <a:p>
                      <a:pPr>
                        <a:lnSpc>
                          <a:spcPct val="115000"/>
                        </a:lnSpc>
                        <a:spcAft>
                          <a:spcPts val="800"/>
                        </a:spcAft>
                        <a:buNone/>
                      </a:pPr>
                      <a:r>
                        <a:rPr lang="en-BE" sz="1500" b="0" i="0" kern="100">
                          <a:solidFill>
                            <a:srgbClr val="003399"/>
                          </a:solidFill>
                          <a:effectLst/>
                          <a:latin typeface="EC Square Sans Pro Medium" panose="020B0506040000020004" pitchFamily="34" charset="0"/>
                          <a:ea typeface="Aptos" panose="020B0004020202020204" pitchFamily="34" charset="0"/>
                          <a:cs typeface="Times New Roman" panose="02020603050405020304" pitchFamily="18" charset="0"/>
                        </a:rPr>
                        <a:t>X</a:t>
                      </a:r>
                      <a:endParaRPr lang="en-GB" sz="1500" b="0" i="0" kern="100">
                        <a:solidFill>
                          <a:srgbClr val="003399"/>
                        </a:solidFill>
                        <a:effectLst/>
                        <a:latin typeface="EC Square Sans Pro Medium" panose="020B05060400000200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noFill/>
                  </a:tcPr>
                </a:tc>
                <a:tc>
                  <a:txBody>
                    <a:bodyPr/>
                    <a:lstStyle/>
                    <a:p>
                      <a:pPr>
                        <a:lnSpc>
                          <a:spcPct val="115000"/>
                        </a:lnSpc>
                        <a:spcAft>
                          <a:spcPts val="800"/>
                        </a:spcAft>
                        <a:buNone/>
                      </a:pPr>
                      <a:r>
                        <a:rPr lang="en-BE" sz="1200" b="0" i="0" kern="100">
                          <a:effectLst/>
                          <a:latin typeface="EC Square Sans Pro" panose="020B0506040000020004" pitchFamily="34" charset="0"/>
                          <a:ea typeface="Aptos" panose="020B0004020202020204" pitchFamily="34" charset="0"/>
                          <a:cs typeface="Times New Roman" panose="02020603050405020304" pitchFamily="18" charset="0"/>
                        </a:rPr>
                        <a:t>Relive #CPForum2026. Explore the photos, videos, session highlights and speeches from two days of exchange and cooperation in Brussels: [link]</a:t>
                      </a:r>
                      <a:endParaRPr lang="en-GB" sz="1200" b="0" i="0" kern="100">
                        <a:effectLst/>
                        <a:latin typeface="EC Square Sans Pro" panose="020B05060400000200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noFill/>
                  </a:tcPr>
                </a:tc>
                <a:extLst>
                  <a:ext uri="{0D108BD9-81ED-4DB2-BD59-A6C34878D82A}">
                    <a16:rowId xmlns:a16="http://schemas.microsoft.com/office/drawing/2014/main" val="441153281"/>
                  </a:ext>
                </a:extLst>
              </a:tr>
              <a:tr h="620999">
                <a:tc>
                  <a:txBody>
                    <a:bodyPr/>
                    <a:lstStyle/>
                    <a:p>
                      <a:pPr>
                        <a:lnSpc>
                          <a:spcPct val="115000"/>
                        </a:lnSpc>
                        <a:spcAft>
                          <a:spcPts val="800"/>
                        </a:spcAft>
                        <a:buNone/>
                      </a:pPr>
                      <a:r>
                        <a:rPr lang="en-BE" sz="1500" b="0" i="0" kern="100">
                          <a:solidFill>
                            <a:srgbClr val="003399"/>
                          </a:solidFill>
                          <a:effectLst/>
                          <a:latin typeface="EC Square Sans Pro Medium" panose="020B0506040000020004" pitchFamily="34" charset="0"/>
                          <a:ea typeface="Aptos" panose="020B0004020202020204" pitchFamily="34" charset="0"/>
                          <a:cs typeface="Times New Roman" panose="02020603050405020304" pitchFamily="18" charset="0"/>
                        </a:rPr>
                        <a:t>Bluesky</a:t>
                      </a:r>
                      <a:endParaRPr lang="en-GB" sz="1500" b="0" i="0" kern="100">
                        <a:solidFill>
                          <a:srgbClr val="003399"/>
                        </a:solidFill>
                        <a:effectLst/>
                        <a:latin typeface="EC Square Sans Pro Medium" panose="020B05060400000200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noFill/>
                  </a:tcPr>
                </a:tc>
                <a:tc>
                  <a:txBody>
                    <a:bodyPr/>
                    <a:lstStyle/>
                    <a:p>
                      <a:pPr>
                        <a:lnSpc>
                          <a:spcPct val="115000"/>
                        </a:lnSpc>
                        <a:spcAft>
                          <a:spcPts val="800"/>
                        </a:spcAft>
                        <a:buNone/>
                      </a:pPr>
                      <a:r>
                        <a:rPr lang="en-BE" sz="1200" b="0" i="0" kern="100">
                          <a:effectLst/>
                          <a:latin typeface="EC Square Sans Pro"/>
                          <a:ea typeface="Aptos" panose="020B0004020202020204" pitchFamily="34" charset="0"/>
                          <a:cs typeface="Times New Roman"/>
                        </a:rPr>
                        <a:t>Missed a moment from #CPForum2026 </a:t>
                      </a:r>
                      <a:r>
                        <a:rPr lang="en-GB" sz="1200" b="0" i="0" u="none" strike="noStrike" kern="100" noProof="0">
                          <a:solidFill>
                            <a:srgbClr val="000000"/>
                          </a:solidFill>
                          <a:effectLst/>
                          <a:latin typeface="EC Square Sans Pro"/>
                          <a:ea typeface="Aptos" panose="020B0004020202020204" pitchFamily="34" charset="0"/>
                          <a:cs typeface="Times New Roman"/>
                        </a:rPr>
                        <a:t>– </a:t>
                      </a:r>
                      <a:r>
                        <a:rPr lang="en-BE" sz="1200" b="0" i="0" kern="100">
                          <a:effectLst/>
                          <a:latin typeface="EC Square Sans Pro"/>
                          <a:ea typeface="Aptos" panose="020B0004020202020204" pitchFamily="34" charset="0"/>
                          <a:cs typeface="Times New Roman"/>
                        </a:rPr>
                        <a:t>or want to revisit one? See the photos, videos, highlights and speeches: [link]</a:t>
                      </a:r>
                      <a:endParaRPr lang="en-GB" sz="1200" b="0" i="0" kern="100">
                        <a:effectLst/>
                        <a:latin typeface="EC Square Sans Pro"/>
                        <a:ea typeface="Aptos" panose="020B0004020202020204" pitchFamily="34" charset="0"/>
                        <a:cs typeface="Times New Roman"/>
                      </a:endParaRPr>
                    </a:p>
                  </a:txBody>
                  <a:tcPr marL="68580" marR="68580" marT="0" marB="0" anchor="ctr">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noFill/>
                  </a:tcPr>
                </a:tc>
                <a:extLst>
                  <a:ext uri="{0D108BD9-81ED-4DB2-BD59-A6C34878D82A}">
                    <a16:rowId xmlns:a16="http://schemas.microsoft.com/office/drawing/2014/main" val="3207693077"/>
                  </a:ext>
                </a:extLst>
              </a:tr>
              <a:tr h="939381">
                <a:tc>
                  <a:txBody>
                    <a:bodyPr/>
                    <a:lstStyle/>
                    <a:p>
                      <a:pPr>
                        <a:lnSpc>
                          <a:spcPct val="115000"/>
                        </a:lnSpc>
                        <a:spcAft>
                          <a:spcPts val="800"/>
                        </a:spcAft>
                        <a:buNone/>
                      </a:pPr>
                      <a:r>
                        <a:rPr lang="en-BE" sz="1500" b="0" i="0" kern="100">
                          <a:solidFill>
                            <a:srgbClr val="003399"/>
                          </a:solidFill>
                          <a:effectLst/>
                          <a:latin typeface="EC Square Sans Pro Medium" panose="020B0506040000020004" pitchFamily="34" charset="0"/>
                          <a:ea typeface="Aptos" panose="020B0004020202020204" pitchFamily="34" charset="0"/>
                          <a:cs typeface="Times New Roman" panose="02020603050405020304" pitchFamily="18" charset="0"/>
                        </a:rPr>
                        <a:t>Facebook</a:t>
                      </a:r>
                      <a:endParaRPr lang="en-GB" sz="1500" b="0" i="0" kern="100">
                        <a:solidFill>
                          <a:srgbClr val="003399"/>
                        </a:solidFill>
                        <a:effectLst/>
                        <a:latin typeface="EC Square Sans Pro Medium" panose="020B05060400000200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noFill/>
                  </a:tcPr>
                </a:tc>
                <a:tc>
                  <a:txBody>
                    <a:bodyPr/>
                    <a:lstStyle/>
                    <a:p>
                      <a:pPr>
                        <a:lnSpc>
                          <a:spcPct val="115000"/>
                        </a:lnSpc>
                        <a:spcAft>
                          <a:spcPts val="800"/>
                        </a:spcAft>
                        <a:buNone/>
                      </a:pPr>
                      <a:r>
                        <a:rPr lang="en-BE" sz="1200" b="0" i="0" kern="100">
                          <a:effectLst/>
                          <a:latin typeface="EC Square Sans Pro" panose="020B0506040000020004" pitchFamily="34" charset="0"/>
                          <a:ea typeface="Aptos" panose="020B0004020202020204" pitchFamily="34" charset="0"/>
                          <a:cs typeface="Times New Roman" panose="02020603050405020304" pitchFamily="18" charset="0"/>
                        </a:rPr>
                        <a:t>Relive the European Civil Protection Forum 2026. Browse event photos, watch video highlights and revisit speeches and key moments from Brussels. Explore the collection: [link] #CPForum2026</a:t>
                      </a:r>
                      <a:endParaRPr lang="en-GB" sz="1200" b="0" i="0" kern="100">
                        <a:effectLst/>
                        <a:latin typeface="EC Square Sans Pro" panose="020B05060400000200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noFill/>
                  </a:tcPr>
                </a:tc>
                <a:extLst>
                  <a:ext uri="{0D108BD9-81ED-4DB2-BD59-A6C34878D82A}">
                    <a16:rowId xmlns:a16="http://schemas.microsoft.com/office/drawing/2014/main" val="3923301655"/>
                  </a:ext>
                </a:extLst>
              </a:tr>
              <a:tr h="620999">
                <a:tc>
                  <a:txBody>
                    <a:bodyPr/>
                    <a:lstStyle/>
                    <a:p>
                      <a:pPr>
                        <a:lnSpc>
                          <a:spcPct val="115000"/>
                        </a:lnSpc>
                        <a:spcAft>
                          <a:spcPts val="800"/>
                        </a:spcAft>
                        <a:buNone/>
                      </a:pPr>
                      <a:r>
                        <a:rPr lang="en-BE" sz="1500" b="0" i="0" kern="100">
                          <a:solidFill>
                            <a:srgbClr val="003399"/>
                          </a:solidFill>
                          <a:effectLst/>
                          <a:latin typeface="EC Square Sans Pro Medium" panose="020B0506040000020004" pitchFamily="34" charset="0"/>
                          <a:ea typeface="Aptos" panose="020B0004020202020204" pitchFamily="34" charset="0"/>
                          <a:cs typeface="Times New Roman" panose="02020603050405020304" pitchFamily="18" charset="0"/>
                        </a:rPr>
                        <a:t>Instagram</a:t>
                      </a:r>
                      <a:endParaRPr lang="en-GB" sz="1500" b="0" i="0" kern="100">
                        <a:solidFill>
                          <a:srgbClr val="003399"/>
                        </a:solidFill>
                        <a:effectLst/>
                        <a:latin typeface="EC Square Sans Pro Medium" panose="020B05060400000200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noFill/>
                  </a:tcPr>
                </a:tc>
                <a:tc>
                  <a:txBody>
                    <a:bodyPr/>
                    <a:lstStyle/>
                    <a:p>
                      <a:pPr>
                        <a:lnSpc>
                          <a:spcPct val="115000"/>
                        </a:lnSpc>
                        <a:spcAft>
                          <a:spcPts val="800"/>
                        </a:spcAft>
                        <a:buNone/>
                      </a:pPr>
                      <a:r>
                        <a:rPr lang="en-BE" sz="1200" b="0" i="0" kern="100">
                          <a:effectLst/>
                          <a:latin typeface="EC Square Sans Pro"/>
                          <a:ea typeface="Aptos" panose="020B0004020202020204" pitchFamily="34" charset="0"/>
                          <a:cs typeface="Times New Roman"/>
                        </a:rPr>
                        <a:t>Revisit the people, ideas and moments that shaped #CPForum2026. Photos, videos and highlights are now available via [link in bio/link]. #EUCivilProtection </a:t>
                      </a:r>
                      <a:endParaRPr lang="en-US" sz="1200" b="0" i="0" kern="100">
                        <a:effectLst/>
                        <a:latin typeface="EC Square Sans Pro"/>
                        <a:ea typeface="Aptos" panose="020B0004020202020204" pitchFamily="34" charset="0"/>
                        <a:cs typeface="Times New Roman"/>
                      </a:endParaRPr>
                    </a:p>
                  </a:txBody>
                  <a:tcPr marL="68580" marR="68580" marT="0" marB="0" anchor="ctr">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noFill/>
                  </a:tcPr>
                </a:tc>
                <a:extLst>
                  <a:ext uri="{0D108BD9-81ED-4DB2-BD59-A6C34878D82A}">
                    <a16:rowId xmlns:a16="http://schemas.microsoft.com/office/drawing/2014/main" val="1041905449"/>
                  </a:ext>
                </a:extLst>
              </a:tr>
              <a:tr h="939381">
                <a:tc>
                  <a:txBody>
                    <a:bodyPr/>
                    <a:lstStyle/>
                    <a:p>
                      <a:pPr>
                        <a:lnSpc>
                          <a:spcPct val="115000"/>
                        </a:lnSpc>
                        <a:spcAft>
                          <a:spcPts val="800"/>
                        </a:spcAft>
                        <a:buNone/>
                      </a:pPr>
                      <a:r>
                        <a:rPr lang="en-BE" sz="1500" b="0" i="0" kern="100">
                          <a:solidFill>
                            <a:srgbClr val="003399"/>
                          </a:solidFill>
                          <a:effectLst/>
                          <a:latin typeface="EC Square Sans Pro Medium" panose="020B0506040000020004" pitchFamily="34" charset="0"/>
                          <a:ea typeface="Aptos" panose="020B0004020202020204" pitchFamily="34" charset="0"/>
                          <a:cs typeface="Times New Roman" panose="02020603050405020304" pitchFamily="18" charset="0"/>
                        </a:rPr>
                        <a:t>LinkedIn</a:t>
                      </a:r>
                      <a:endParaRPr lang="en-GB" sz="1500" b="0" i="0" kern="100">
                        <a:solidFill>
                          <a:srgbClr val="003399"/>
                        </a:solidFill>
                        <a:effectLst/>
                        <a:latin typeface="EC Square Sans Pro Medium" panose="020B05060400000200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noFill/>
                  </a:tcPr>
                </a:tc>
                <a:tc>
                  <a:txBody>
                    <a:bodyPr/>
                    <a:lstStyle/>
                    <a:p>
                      <a:pPr>
                        <a:lnSpc>
                          <a:spcPct val="115000"/>
                        </a:lnSpc>
                        <a:spcAft>
                          <a:spcPts val="800"/>
                        </a:spcAft>
                        <a:buNone/>
                      </a:pPr>
                      <a:r>
                        <a:rPr lang="en-BE" sz="1200" b="0" i="0" kern="100">
                          <a:effectLst/>
                          <a:latin typeface="EC Square Sans Pro" panose="020B0506040000020004" pitchFamily="34" charset="0"/>
                          <a:ea typeface="Aptos" panose="020B0004020202020204" pitchFamily="34" charset="0"/>
                          <a:cs typeface="Times New Roman" panose="02020603050405020304" pitchFamily="18" charset="0"/>
                        </a:rPr>
                        <a:t>Resources from the European Civil Protection Forum 2026 are now available. Revisit the discussions through event photos, videos, highlights and speeches, and share the insights most relevant to your network. Access the materials: [link] #CPForum2026</a:t>
                      </a:r>
                      <a:endParaRPr lang="en-GB" sz="1200" b="0" i="0" kern="100">
                        <a:effectLst/>
                        <a:latin typeface="EC Square Sans Pro" panose="020B05060400000200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45B0E1"/>
                      </a:solidFill>
                      <a:prstDash val="solid"/>
                      <a:round/>
                      <a:headEnd type="none" w="med" len="med"/>
                      <a:tailEnd type="none" w="med" len="med"/>
                    </a:lnL>
                    <a:lnR w="12700" cap="flat" cmpd="sng" algn="ctr">
                      <a:solidFill>
                        <a:srgbClr val="45B0E1"/>
                      </a:solidFill>
                      <a:prstDash val="solid"/>
                      <a:round/>
                      <a:headEnd type="none" w="med" len="med"/>
                      <a:tailEnd type="none" w="med" len="med"/>
                    </a:lnR>
                    <a:lnT w="12700" cap="flat" cmpd="sng" algn="ctr">
                      <a:solidFill>
                        <a:srgbClr val="45B0E1"/>
                      </a:solidFill>
                      <a:prstDash val="solid"/>
                      <a:round/>
                      <a:headEnd type="none" w="med" len="med"/>
                      <a:tailEnd type="none" w="med" len="med"/>
                    </a:lnT>
                    <a:lnB w="12700" cap="flat" cmpd="sng" algn="ctr">
                      <a:solidFill>
                        <a:srgbClr val="45B0E1"/>
                      </a:solidFill>
                      <a:prstDash val="solid"/>
                      <a:round/>
                      <a:headEnd type="none" w="med" len="med"/>
                      <a:tailEnd type="none" w="med" len="med"/>
                    </a:lnB>
                    <a:noFill/>
                  </a:tcPr>
                </a:tc>
                <a:extLst>
                  <a:ext uri="{0D108BD9-81ED-4DB2-BD59-A6C34878D82A}">
                    <a16:rowId xmlns:a16="http://schemas.microsoft.com/office/drawing/2014/main" val="3691561310"/>
                  </a:ext>
                </a:extLst>
              </a:tr>
            </a:tbl>
          </a:graphicData>
        </a:graphic>
      </p:graphicFrame>
      <p:sp>
        <p:nvSpPr>
          <p:cNvPr id="11" name="Slide Number 24"/>
          <p:cNvSpPr txBox="1"/>
          <p:nvPr/>
        </p:nvSpPr>
        <p:spPr>
          <a:xfrm>
            <a:off x="117475" y="6331486"/>
            <a:ext cx="720725" cy="365125"/>
          </a:xfrm>
          <a:prstGeom prst="rect">
            <a:avLst/>
          </a:prstGeom>
          <a:noFill/>
          <a:ln>
            <a:noFill/>
          </a:ln>
        </p:spPr>
        <p:txBody>
          <a:bodyPr wrap="none">
            <a:spAutoFit/>
          </a:bodyPr>
          <a:lstStyle/>
          <a:p>
            <a:pPr algn="ctr"/>
            <a:r>
              <a:rPr sz="1600">
                <a:solidFill>
                  <a:srgbClr val="FE5745"/>
                </a:solidFill>
                <a:latin typeface="+mn-lt"/>
              </a:rPr>
              <a:t>24</a:t>
            </a:r>
          </a:p>
        </p:txBody>
      </p:sp>
      <p:sp>
        <p:nvSpPr>
          <p:cNvPr id="12" name="Forum Tagline"/>
          <p:cNvSpPr txBox="1"/>
          <p:nvPr/>
        </p:nvSpPr>
        <p:spPr>
          <a:xfrm>
            <a:off x="6606289" y="835065"/>
            <a:ext cx="5237803" cy="246221"/>
          </a:xfrm>
          <a:prstGeom prst="rect">
            <a:avLst/>
          </a:prstGeom>
          <a:noFill/>
        </p:spPr>
        <p:txBody>
          <a:bodyPr wrap="square" lIns="0" tIns="0" rIns="0" bIns="0" anchor="ctr">
            <a:spAutoFit/>
          </a:bodyPr>
          <a:lstStyle/>
          <a:p>
            <a:pPr algn="l"/>
            <a:r>
              <a:rPr sz="1600" b="0" i="0" dirty="0">
                <a:solidFill>
                  <a:srgbClr val="FFFFFF"/>
                </a:solidFill>
                <a:latin typeface="EC Square Sans Pro"/>
              </a:rPr>
              <a:t>Preparing today, ready for tomorrow</a:t>
            </a:r>
            <a:endParaRPr lang="en-GB" sz="1600" b="0" i="0" dirty="0">
              <a:solidFill>
                <a:srgbClr val="FFFFFF"/>
              </a:solidFill>
              <a:latin typeface="EC Square Sans Pro"/>
            </a:endParaRPr>
          </a:p>
        </p:txBody>
      </p:sp>
    </p:spTree>
    <p:extLst>
      <p:ext uri="{BB962C8B-B14F-4D97-AF65-F5344CB8AC3E}">
        <p14:creationId xmlns:p14="http://schemas.microsoft.com/office/powerpoint/2010/main" val="22691592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78965570-9E7B-D84D-BB9E-85040FD512C8}"/>
              </a:ext>
            </a:extLst>
          </p:cNvPr>
          <p:cNvSpPr>
            <a:spLocks noGrp="1"/>
          </p:cNvSpPr>
          <p:nvPr>
            <p:ph type="subTitle" idx="4294967295"/>
          </p:nvPr>
        </p:nvSpPr>
        <p:spPr>
          <a:xfrm>
            <a:off x="3523660" y="2923991"/>
            <a:ext cx="5747932" cy="1509785"/>
          </a:xfrm>
        </p:spPr>
        <p:txBody>
          <a:bodyPr vert="horz" lIns="91440" tIns="45720" rIns="91440" bIns="45720" rtlCol="0" anchor="t">
            <a:normAutofit/>
          </a:bodyPr>
          <a:lstStyle/>
          <a:p>
            <a:pPr indent="0" algn="ctr">
              <a:spcBef>
                <a:spcPts val="1200"/>
              </a:spcBef>
              <a:buNone/>
            </a:pPr>
            <a:r>
              <a:rPr lang="en-US" sz="7000" b="1" dirty="0">
                <a:solidFill>
                  <a:schemeClr val="bg1"/>
                </a:solidFill>
                <a:latin typeface="EC Square Sans Pro" panose="020B0506040000020004" pitchFamily="34" charset="0"/>
                <a:cs typeface="Segoe UI"/>
              </a:rPr>
              <a:t>THANK YOU</a:t>
            </a:r>
          </a:p>
          <a:p>
            <a:pPr indent="91440" algn="ctr">
              <a:spcBef>
                <a:spcPts val="1200"/>
              </a:spcBef>
            </a:pPr>
            <a:endParaRPr lang="en-US" dirty="0">
              <a:ea typeface="Calibri" panose="020F0502020204030204"/>
              <a:cs typeface="Calibri" panose="020F0502020204030204"/>
            </a:endParaRPr>
          </a:p>
        </p:txBody>
      </p:sp>
      <p:sp>
        <p:nvSpPr>
          <p:cNvPr id="4" name="Forum Tagline"/>
          <p:cNvSpPr txBox="1"/>
          <p:nvPr/>
        </p:nvSpPr>
        <p:spPr>
          <a:xfrm>
            <a:off x="4097005" y="835065"/>
            <a:ext cx="5237803" cy="246221"/>
          </a:xfrm>
          <a:prstGeom prst="rect">
            <a:avLst/>
          </a:prstGeom>
          <a:noFill/>
        </p:spPr>
        <p:txBody>
          <a:bodyPr wrap="square" lIns="0" tIns="0" rIns="0" bIns="0" anchor="ctr">
            <a:spAutoFit/>
          </a:bodyPr>
          <a:lstStyle/>
          <a:p>
            <a:pPr algn="l"/>
            <a:r>
              <a:rPr sz="1600" b="0" i="0" dirty="0">
                <a:solidFill>
                  <a:srgbClr val="FFFFFF"/>
                </a:solidFill>
                <a:latin typeface="EC Square Sans Pro"/>
              </a:rPr>
              <a:t>Preparing today, ready for tomorrow</a:t>
            </a:r>
            <a:endParaRPr lang="en-GB" sz="1600" b="0" i="0" dirty="0">
              <a:solidFill>
                <a:srgbClr val="FFFFFF"/>
              </a:solidFill>
              <a:latin typeface="EC Square Sans Pro"/>
            </a:endParaRPr>
          </a:p>
        </p:txBody>
      </p:sp>
    </p:spTree>
    <p:extLst>
      <p:ext uri="{BB962C8B-B14F-4D97-AF65-F5344CB8AC3E}">
        <p14:creationId xmlns:p14="http://schemas.microsoft.com/office/powerpoint/2010/main" val="218785082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lipFill>
          <a:blip xmlns:r="http://schemas.openxmlformats.org/officeDocument/2006/relationships" r:embed="rId1"/>
          <a:stretch>
            <a:fillRect/>
          </a:stretch>
        </a:blipFill>
        <a:ln>
          <a:noFill/>
        </a:ln>
      </a:spPr>
      <a:bodyPr wrap="none" lIns="1080000" rIns="90000" bIns="251999" rtlCol="0" anchor="ctr">
        <a:noAutofit/>
      </a:bodyPr>
      <a:lstStyle>
        <a:defPPr algn="ctr">
          <a:defRPr dirty="0"/>
        </a:defPPr>
      </a:lstStyle>
      <a:style>
        <a:lnRef idx="2">
          <a:schemeClr val="accent1">
            <a:shade val="15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84b3adf8-ef9b-48ff-a6fe-71cbf71c9d32">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E8066D92EBC69C4BA547084E19036872" ma:contentTypeVersion="12" ma:contentTypeDescription="Create a new document." ma:contentTypeScope="" ma:versionID="c91c9ea93a8bd6abc88190d9a2ef7bd4">
  <xsd:schema xmlns:xsd="http://www.w3.org/2001/XMLSchema" xmlns:xs="http://www.w3.org/2001/XMLSchema" xmlns:p="http://schemas.microsoft.com/office/2006/metadata/properties" xmlns:ns2="84b3adf8-ef9b-48ff-a6fe-71cbf71c9d32" targetNamespace="http://schemas.microsoft.com/office/2006/metadata/properties" ma:root="true" ma:fieldsID="3eb5e99e8a2cdf6f8fa61c4f7f22766d" ns2:_="">
    <xsd:import namespace="84b3adf8-ef9b-48ff-a6fe-71cbf71c9d32"/>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2:MediaServiceDateTaken" minOccurs="0"/>
                <xsd:element ref="ns2:MediaServiceGenerationTime" minOccurs="0"/>
                <xsd:element ref="ns2:MediaServiceEventHashCode" minOccurs="0"/>
                <xsd:element ref="ns2:MediaServiceOCR"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4b3adf8-ef9b-48ff-a6fe-71cbf71c9d3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22b2fad6-9d2c-441c-a321-3f5f1e9bd928" ma:termSetId="09814cd3-568e-fe90-9814-8d621ff8fb84" ma:anchorId="fba54fb3-c3e1-fe81-a776-ca4b69148c4d" ma:open="true" ma:isKeyword="false">
      <xsd:complexType>
        <xsd:sequence>
          <xsd:element ref="pc:Terms" minOccurs="0" maxOccurs="1"/>
        </xsd:sequence>
      </xsd:complex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element name="MediaServiceLocation" ma:index="19" nillable="true" ma:displayName="Location" ma:indexed="true"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3506502-C102-4296-958E-761C30CFBCAD}">
  <ds:schemaRefs>
    <ds:schemaRef ds:uri="http://schemas.microsoft.com/office/2006/metadata/properties"/>
    <ds:schemaRef ds:uri="http://schemas.microsoft.com/office/2006/documentManagement/types"/>
    <ds:schemaRef ds:uri="84b3adf8-ef9b-48ff-a6fe-71cbf71c9d32"/>
    <ds:schemaRef ds:uri="http://purl.org/dc/elements/1.1/"/>
    <ds:schemaRef ds:uri="http://purl.org/dc/terms/"/>
    <ds:schemaRef ds:uri="http://www.w3.org/XML/1998/namespace"/>
    <ds:schemaRef ds:uri="http://schemas.openxmlformats.org/package/2006/metadata/core-properties"/>
    <ds:schemaRef ds:uri="http://schemas.microsoft.com/office/infopath/2007/PartnerControls"/>
    <ds:schemaRef ds:uri="http://purl.org/dc/dcmitype/"/>
  </ds:schemaRefs>
</ds:datastoreItem>
</file>

<file path=customXml/itemProps2.xml><?xml version="1.0" encoding="utf-8"?>
<ds:datastoreItem xmlns:ds="http://schemas.openxmlformats.org/officeDocument/2006/customXml" ds:itemID="{941C6F28-F00F-4041-8D74-91CEE81DFB28}">
  <ds:schemaRefs>
    <ds:schemaRef ds:uri="http://schemas.microsoft.com/sharepoint/v3/contenttype/forms"/>
  </ds:schemaRefs>
</ds:datastoreItem>
</file>

<file path=customXml/itemProps3.xml><?xml version="1.0" encoding="utf-8"?>
<ds:datastoreItem xmlns:ds="http://schemas.openxmlformats.org/officeDocument/2006/customXml" ds:itemID="{72DA3F83-BD9F-4441-A5A0-AAA71E0B0E1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4b3adf8-ef9b-48ff-a6fe-71cbf71c9d3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d026bb9f-849e-4520-adf3-36adc211bebd}" enabled="1" method="Privileged" siteId="{ac144e41-8001-48f0-9e1c-170716ed06b6}" contentBits="0" removed="0"/>
</clbl:labelList>
</file>

<file path=docProps/app.xml><?xml version="1.0" encoding="utf-8"?>
<Properties xmlns="http://schemas.openxmlformats.org/officeDocument/2006/extended-properties" xmlns:vt="http://schemas.openxmlformats.org/officeDocument/2006/docPropsVTypes">
  <TotalTime>0</TotalTime>
  <Words>4344</Words>
  <Application>Microsoft Office PowerPoint</Application>
  <PresentationFormat>Widescreen</PresentationFormat>
  <Paragraphs>359</Paragraphs>
  <Slides>25</Slides>
  <Notes>24</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25</vt:i4>
      </vt:variant>
    </vt:vector>
  </HeadingPairs>
  <TitlesOfParts>
    <vt:vector size="34" baseType="lpstr">
      <vt:lpstr>EC Square Sans Pro Medium</vt:lpstr>
      <vt:lpstr>Segoe UI Semilight</vt:lpstr>
      <vt:lpstr>Arial</vt:lpstr>
      <vt:lpstr>Aptos</vt:lpstr>
      <vt:lpstr>EC Square Sans Pro</vt:lpstr>
      <vt:lpstr>EC Square Sans Pro Light</vt:lpstr>
      <vt:lpstr>Calibri</vt:lpstr>
      <vt:lpstr>Calibri Light</vt:lpstr>
      <vt:lpstr>Office Theme</vt:lpstr>
      <vt:lpstr> European Civil Protection Forum</vt:lpstr>
      <vt:lpstr>PowerPoint Presentation</vt:lpstr>
      <vt:lpstr>PowerPoint Presentation</vt:lpstr>
      <vt:lpstr> European Civil Protection Forum</vt:lpstr>
      <vt:lpstr>PowerPoint Presentation</vt:lpstr>
      <vt:lpstr> European Civil Protection Forum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S3 Community of Practice</dc:title>
  <dc:creator>gauthier bas</dc:creator>
  <cp:lastModifiedBy>Mariama Idrisu</cp:lastModifiedBy>
  <cp:revision>144</cp:revision>
  <dcterms:created xsi:type="dcterms:W3CDTF">2023-02-03T13:34:11Z</dcterms:created>
  <dcterms:modified xsi:type="dcterms:W3CDTF">2026-09-24T12:23:37Z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0x010100E8066D92EBC69C4BA547084E19036872</vt:lpwstr>
  </property>
  <property fmtid="{D5CDD505-2E9C-101B-9397-08002B2CF9AE}" pid="3" name="MediaServiceImageTags">
    <vt:lpwstr/>
  </property>
  <property fmtid="{D5CDD505-2E9C-101B-9397-08002B2CF9AE}" pid="4" name="MSIP_Label_6bd9ddd1-4d20-43f6-abfa-fc3c07406f94_Enabled">
    <vt:lpwstr>true</vt:lpwstr>
  </property>
  <property fmtid="{D5CDD505-2E9C-101B-9397-08002B2CF9AE}" pid="5" name="MSIP_Label_6bd9ddd1-4d20-43f6-abfa-fc3c07406f94_SetDate">
    <vt:lpwstr>2026-08-19T11:52:50Z</vt:lpwstr>
  </property>
  <property fmtid="{D5CDD505-2E9C-101B-9397-08002B2CF9AE}" pid="6" name="MSIP_Label_6bd9ddd1-4d20-43f6-abfa-fc3c07406f94_Method">
    <vt:lpwstr>Standard</vt:lpwstr>
  </property>
  <property fmtid="{D5CDD505-2E9C-101B-9397-08002B2CF9AE}" pid="7" name="MSIP_Label_6bd9ddd1-4d20-43f6-abfa-fc3c07406f94_Name">
    <vt:lpwstr>Commission Use</vt:lpwstr>
  </property>
  <property fmtid="{D5CDD505-2E9C-101B-9397-08002B2CF9AE}" pid="8" name="MSIP_Label_6bd9ddd1-4d20-43f6-abfa-fc3c07406f94_SiteId">
    <vt:lpwstr>b24c8b06-522c-46fe-9080-70926f8dddb1</vt:lpwstr>
  </property>
  <property fmtid="{D5CDD505-2E9C-101B-9397-08002B2CF9AE}" pid="9" name="MSIP_Label_6bd9ddd1-4d20-43f6-abfa-fc3c07406f94_ActionId">
    <vt:lpwstr>90ebef83-b768-4853-bb5a-358750b3e251</vt:lpwstr>
  </property>
  <property fmtid="{D5CDD505-2E9C-101B-9397-08002B2CF9AE}" pid="10" name="MSIP_Label_6bd9ddd1-4d20-43f6-abfa-fc3c07406f94_ContentBits">
    <vt:lpwstr>0</vt:lpwstr>
  </property>
  <property fmtid="{D5CDD505-2E9C-101B-9397-08002B2CF9AE}" pid="11" name="MSIP_Label_6bd9ddd1-4d20-43f6-abfa-fc3c07406f94_Tag">
    <vt:lpwstr>10, 3, 0, 2</vt:lpwstr>
  </property>
</Properties>
</file>